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Questrial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font" Target="fonts/Questria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7b060b70d_0_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7b060b70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Relationship Sex Education</a:t>
            </a:r>
            <a:endParaRPr/>
          </a:p>
        </p:txBody>
      </p:sp>
      <p:sp>
        <p:nvSpPr>
          <p:cNvPr id="310" name="Google Shape;3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2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Google Shape;56;p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7" name="Google Shape;57;p2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8" name="Google Shape;58;p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1" name="Google Shape;241;p11"/>
          <p:cNvSpPr txBox="1"/>
          <p:nvPr>
            <p:ph idx="1" type="body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2" name="Google Shape;242;p1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3" name="Google Shape;243;p1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4" name="Google Shape;244;p1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7" name="Google Shape;247;p12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8" name="Google Shape;248;p1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9" name="Google Shape;249;p12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0" name="Google Shape;250;p1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7" name="Google Shape;257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58" name="Google Shape;258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1" name="Google Shape;261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4" name="Google Shape;264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5" name="Google Shape;265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8" name="Google Shape;268;p17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9" name="Google Shape;269;p1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0" name="Google Shape;270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3" name="Google Shape;273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6" name="Google Shape;276;p19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7" name="Google Shape;277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0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80" name="Google Shape;280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84" name="Google Shape;284;p21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85" name="Google Shape;285;p21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6" name="Google Shape;286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3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61" name="Google Shape;61;p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2" name="Google Shape;62;p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63" name="Google Shape;63;p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4" name="Google Shape;64;p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5" name="Google Shape;65;p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6" name="Google Shape;66;p3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7" name="Google Shape;67;p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8" name="Google Shape;68;p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9" name="Google Shape;69;p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70" name="Google Shape;70;p3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1" name="Google Shape;71;p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72" name="Google Shape;72;p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73" name="Google Shape;73;p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74" name="Google Shape;74;p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7" name="Google Shape;77;p3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Google Shape;91;p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3" name="Google Shape;93;p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9" name="Google Shape;99;p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1" name="Google Shape;101;p3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2" name="Google Shape;102;p3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0" i="0" sz="2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3" name="Google Shape;103;p3"/>
          <p:cNvSpPr txBox="1"/>
          <p:nvPr>
            <p:ph idx="10" type="dt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4" name="Google Shape;104;p3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5" name="Google Shape;105;p3"/>
          <p:cNvSpPr txBox="1"/>
          <p:nvPr>
            <p:ph idx="11" type="ftr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Google Shape;106;p3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289" name="Google Shape;289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92" name="Google Shape;292;p2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3" name="Google Shape;293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1" name="Google Shape;111;p4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Google Shape;112;p4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6" name="Google Shape;116;p5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7" name="Google Shape;117;p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8" name="Google Shape;118;p5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25119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15467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05816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05816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05816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05815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05815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5" name="Google Shape;125;p6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6" name="Google Shape;126;p6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25119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15467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05816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05816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05816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05815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05815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7" name="Google Shape;127;p6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8" name="Google Shape;128;p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2" name="Google Shape;132;p7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3" name="Google Shape;133;p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7" name="Google Shape;137;p8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8" name="Google Shape;138;p8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1" name="Google Shape;181;p9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2" name="Google Shape;182;p9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2512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2512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2512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2512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5" name="Google Shape;185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Google Shape;186;p9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28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8" name="Google Shape;188;p9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16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3" name="Google Shape;233;p10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28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4" name="Google Shape;234;p10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5" name="Google Shape;235;p10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16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6" name="Google Shape;236;p10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7" name="Google Shape;237;p10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8" name="Google Shape;238;p10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Google Shape;48;p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Google Shape;50;p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Google Shape;51;p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" name="Google Shape;52;p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3" name="Google Shape;253;p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54" name="Google Shape;254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850" y="981962"/>
            <a:ext cx="2656225" cy="330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3175" y="562967"/>
            <a:ext cx="5257924" cy="3621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6"/>
          <p:cNvSpPr txBox="1"/>
          <p:nvPr>
            <p:ph type="title"/>
          </p:nvPr>
        </p:nvSpPr>
        <p:spPr>
          <a:xfrm>
            <a:off x="1200153" y="820589"/>
            <a:ext cx="70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1" i="0" lang="en-GB" sz="5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Changes</a:t>
            </a:r>
            <a:endParaRPr b="1" i="0" sz="54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7" name="Google Shape;307;p26"/>
          <p:cNvSpPr txBox="1"/>
          <p:nvPr>
            <p:ph idx="1" type="body"/>
          </p:nvPr>
        </p:nvSpPr>
        <p:spPr>
          <a:xfrm>
            <a:off x="457225" y="1963605"/>
            <a:ext cx="82296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i="0" lang="en-GB" sz="3000" u="none" cap="none" strike="noStrike">
                <a:solidFill>
                  <a:schemeClr val="dk2"/>
                </a:solidFill>
              </a:rPr>
              <a:t>Is change necessary?</a:t>
            </a:r>
            <a:endParaRPr sz="3000"/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i="0" lang="en-GB" sz="3000" u="none" cap="none" strike="noStrike">
                <a:solidFill>
                  <a:schemeClr val="dk2"/>
                </a:solidFill>
              </a:rPr>
              <a:t>What </a:t>
            </a:r>
            <a:r>
              <a:rPr lang="en-GB" sz="3000"/>
              <a:t>changes have you been through in your life already</a:t>
            </a:r>
            <a:r>
              <a:rPr i="0" lang="en-GB" sz="3000" u="none" cap="none" strike="noStrike">
                <a:solidFill>
                  <a:schemeClr val="dk2"/>
                </a:solidFill>
              </a:rPr>
              <a:t>?</a:t>
            </a:r>
            <a:endParaRPr sz="3000"/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i="0" lang="en-GB" sz="3000" u="none" cap="none" strike="noStrike">
                <a:solidFill>
                  <a:schemeClr val="dk2"/>
                </a:solidFill>
              </a:rPr>
              <a:t>What </a:t>
            </a:r>
            <a:r>
              <a:rPr lang="en-GB" sz="3000"/>
              <a:t>would happen if</a:t>
            </a:r>
            <a:r>
              <a:rPr i="0" lang="en-GB" sz="3000" u="none" cap="none" strike="noStrike">
                <a:solidFill>
                  <a:schemeClr val="dk2"/>
                </a:solidFill>
              </a:rPr>
              <a:t> nothing ever changed?</a:t>
            </a:r>
            <a:endParaRPr i="0" sz="300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7"/>
          <p:cNvSpPr txBox="1"/>
          <p:nvPr>
            <p:ph type="title"/>
          </p:nvPr>
        </p:nvSpPr>
        <p:spPr>
          <a:xfrm>
            <a:off x="457200" y="1004663"/>
            <a:ext cx="8229600" cy="144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1" i="0" lang="en-GB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RSE</a:t>
            </a:r>
            <a:b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What does this stand for?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lang="en-GB"/>
              <a:t>Here are our key questions</a:t>
            </a:r>
            <a:endParaRPr/>
          </a:p>
        </p:txBody>
      </p:sp>
      <p:sp>
        <p:nvSpPr>
          <p:cNvPr id="313" name="Google Shape;313;p27"/>
          <p:cNvSpPr txBox="1"/>
          <p:nvPr>
            <p:ph idx="1" type="body"/>
          </p:nvPr>
        </p:nvSpPr>
        <p:spPr>
          <a:xfrm>
            <a:off x="390650" y="2633476"/>
            <a:ext cx="8229600" cy="21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do we change as we grow older?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GB"/>
              <a:t>Why do we change as we grow older?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can we manage </a:t>
            </a:r>
            <a:r>
              <a:rPr lang="en-GB"/>
              <a:t>these changes</a:t>
            </a: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 can we support each other as we move on?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14" name="Google Shape;31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7966" y="4810113"/>
            <a:ext cx="2857500" cy="17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8"/>
          <p:cNvSpPr txBox="1"/>
          <p:nvPr>
            <p:ph type="title"/>
          </p:nvPr>
        </p:nvSpPr>
        <p:spPr>
          <a:xfrm>
            <a:off x="683568" y="54868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Question Box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0" name="Google Shape;320;p28"/>
          <p:cNvSpPr txBox="1"/>
          <p:nvPr>
            <p:ph idx="1" type="body"/>
          </p:nvPr>
        </p:nvSpPr>
        <p:spPr>
          <a:xfrm>
            <a:off x="457200" y="2276872"/>
            <a:ext cx="822960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GB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Why?</a:t>
            </a:r>
            <a:endParaRPr sz="2200"/>
          </a:p>
          <a:p>
            <a:pPr indent="-3032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GB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may feel unable to ask a question in front of the class</a:t>
            </a:r>
            <a:endParaRPr sz="2200"/>
          </a:p>
          <a:p>
            <a:pPr indent="-3032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GB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can ask a question anonymously</a:t>
            </a:r>
            <a:endParaRPr sz="2200"/>
          </a:p>
          <a:p>
            <a:pPr indent="-3032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GB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can provide the name of the person you would like to talk to (including school nurse)</a:t>
            </a:r>
            <a:endParaRPr sz="2200"/>
          </a:p>
          <a:p>
            <a:pPr indent="-3032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GB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can say whether you would like a whole class/individual response</a:t>
            </a:r>
            <a:endParaRPr b="0" i="0" sz="2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03276" lvl="0" marL="3429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1" lang="en-GB" sz="2200"/>
              <a:t>We do not want you to search for answers to any of the questions on the internet - misinformation and age-inappropriate information</a:t>
            </a:r>
            <a:endParaRPr b="1" sz="2200"/>
          </a:p>
        </p:txBody>
      </p:sp>
      <p:pic>
        <p:nvPicPr>
          <p:cNvPr id="321" name="Google Shape;3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4923" y="777275"/>
            <a:ext cx="2389637" cy="172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/>
          <p:cNvSpPr txBox="1"/>
          <p:nvPr>
            <p:ph type="title"/>
          </p:nvPr>
        </p:nvSpPr>
        <p:spPr>
          <a:xfrm>
            <a:off x="683568" y="620688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Asking questions…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7" name="Google Shape;327;p29"/>
          <p:cNvSpPr txBox="1"/>
          <p:nvPr>
            <p:ph idx="1" type="body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GB" sz="3600"/>
              <a:t>Throughout this unit we will be using correct scientific language - try to use this language when you are asking questions</a:t>
            </a:r>
            <a:endParaRPr sz="3600"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28" name="Google Shape;32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6216" y="188640"/>
            <a:ext cx="1788790" cy="1788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0"/>
          <p:cNvSpPr txBox="1"/>
          <p:nvPr>
            <p:ph type="title"/>
          </p:nvPr>
        </p:nvSpPr>
        <p:spPr>
          <a:xfrm>
            <a:off x="1059628" y="734864"/>
            <a:ext cx="70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Question Box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4" name="Google Shape;334;p30"/>
          <p:cNvSpPr txBox="1"/>
          <p:nvPr>
            <p:ph idx="1" type="body"/>
          </p:nvPr>
        </p:nvSpPr>
        <p:spPr>
          <a:xfrm>
            <a:off x="1059625" y="2061650"/>
            <a:ext cx="6777300" cy="4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stems displayed next to the Question Box: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 would like to know more about….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 am still confused about how…….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Is it true that ………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Why do girls…………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Why do boys………..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Why do some people………..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b="0" i="0" lang="en-GB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When will I…………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1"/>
          <p:cNvSpPr txBox="1"/>
          <p:nvPr>
            <p:ph type="title"/>
          </p:nvPr>
        </p:nvSpPr>
        <p:spPr>
          <a:xfrm>
            <a:off x="1059600" y="1776525"/>
            <a:ext cx="7024800" cy="126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lang="en-GB"/>
              <a:t>D</a:t>
            </a: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iscussions a</a:t>
            </a:r>
            <a:r>
              <a:rPr lang="en-GB"/>
              <a:t>nd agreements </a:t>
            </a:r>
            <a:r>
              <a:rPr b="0" i="0" lang="en-GB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during RSE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/>
          </a:p>
        </p:txBody>
      </p:sp>
      <p:sp>
        <p:nvSpPr>
          <p:cNvPr id="340" name="Google Shape;340;p31"/>
          <p:cNvSpPr txBox="1"/>
          <p:nvPr>
            <p:ph idx="1" type="body"/>
          </p:nvPr>
        </p:nvSpPr>
        <p:spPr>
          <a:xfrm>
            <a:off x="813017" y="2584277"/>
            <a:ext cx="6777300" cy="3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Getting the giggles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Our aim to provide a supportive environment where we can all help each other learn.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Jigsaw Charter - confidentially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Not sharing your learning with younger siblings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Carry on the conversations at home</a:t>
            </a:r>
            <a:endParaRPr/>
          </a:p>
        </p:txBody>
      </p:sp>
      <p:pic>
        <p:nvPicPr>
          <p:cNvPr id="341" name="Google Shape;34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0551" y="4541347"/>
            <a:ext cx="1659900" cy="165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2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lang="en-GB"/>
              <a:t>The set up...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7" name="Google Shape;347;p32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One PSHE lesson a week</a:t>
            </a:r>
            <a:endParaRPr/>
          </a:p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Information on the learning intention will be shared each Monday with your parents via a newsletter so that you can talk about your learning at home</a:t>
            </a:r>
            <a:endParaRPr/>
          </a:p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Two lessons will be taught in single sex groups (girls with girls and boys with boys)</a:t>
            </a:r>
            <a:endParaRPr/>
          </a:p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The rest of the lessons will be taught as a class with your class teacher</a:t>
            </a:r>
            <a:endParaRPr/>
          </a:p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○"/>
            </a:pPr>
            <a:r>
              <a:rPr lang="en-GB"/>
              <a:t>Question Boxes will be available this week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