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85" r:id="rId12"/>
    <p:sldId id="286" r:id="rId13"/>
    <p:sldId id="287" r:id="rId14"/>
    <p:sldId id="288" r:id="rId15"/>
    <p:sldId id="270" r:id="rId16"/>
    <p:sldId id="271" r:id="rId17"/>
    <p:sldId id="272" r:id="rId18"/>
    <p:sldId id="289" r:id="rId19"/>
    <p:sldId id="290" r:id="rId20"/>
    <p:sldId id="273" r:id="rId21"/>
    <p:sldId id="282" r:id="rId22"/>
    <p:sldId id="283" r:id="rId23"/>
    <p:sldId id="284" r:id="rId24"/>
    <p:sldId id="274" r:id="rId25"/>
    <p:sldId id="275" r:id="rId26"/>
    <p:sldId id="277" r:id="rId27"/>
    <p:sldId id="278" r:id="rId28"/>
    <p:sldId id="280" r:id="rId29"/>
  </p:sldIdLst>
  <p:sldSz cx="12192000" cy="6858000"/>
  <p:notesSz cx="6858000" cy="9144000"/>
  <p:embeddedFontLst>
    <p:embeddedFont>
      <p:font typeface="Baskerville Old Face" panose="02020602080505020303" pitchFamily="18" charset="0"/>
      <p:regular r:id="rId31"/>
    </p:embeddedFont>
    <p:embeddedFont>
      <p:font typeface="Libre Baskerville" panose="020B0604020202020204" charset="0"/>
      <p:regular r:id="rId32"/>
      <p:bold r:id="rId33"/>
      <p:italic r:id="rId34"/>
    </p:embeddedFont>
    <p:embeddedFont>
      <p:font typeface="Corbel" panose="020B0503020204020204" pitchFamily="34" charset="0"/>
      <p:regular r:id="rId35"/>
      <p:bold r:id="rId36"/>
      <p:italic r:id="rId37"/>
      <p:boldItalic r:id="rId38"/>
    </p:embeddedFont>
    <p:embeddedFont>
      <p:font typeface="SassoonCRInfant" panose="02010503020300020003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77128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4931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5664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004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1586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8101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9190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2419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7827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1764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392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3478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2574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525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284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207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290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4576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6232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474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841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1555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9526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78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9600"/>
              <a:buFont typeface="Corbel"/>
              <a:buNone/>
              <a:defRPr sz="9600" b="0" i="0" u="none" strike="noStrike" cap="none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839788" y="987425"/>
            <a:ext cx="10515600" cy="3379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839788" y="5186516"/>
            <a:ext cx="1051401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839788" y="4489399"/>
            <a:ext cx="10514012" cy="150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  <a:defRPr sz="4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838200" y="4501729"/>
            <a:ext cx="10512424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lang="en-GB" sz="8000" b="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lang="en-GB" sz="8000" b="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9788" y="4850581"/>
            <a:ext cx="1051401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1356798" y="257175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3"/>
          </p:nvPr>
        </p:nvSpPr>
        <p:spPr>
          <a:xfrm>
            <a:off x="4587994" y="188595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4"/>
          </p:nvPr>
        </p:nvSpPr>
        <p:spPr>
          <a:xfrm>
            <a:off x="4577441" y="257175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5"/>
          </p:nvPr>
        </p:nvSpPr>
        <p:spPr>
          <a:xfrm>
            <a:off x="7829035" y="188595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6"/>
          </p:nvPr>
        </p:nvSpPr>
        <p:spPr>
          <a:xfrm>
            <a:off x="7829035" y="257175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2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3"/>
          </p:nvPr>
        </p:nvSpPr>
        <p:spPr>
          <a:xfrm>
            <a:off x="1332085" y="4873765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4"/>
          </p:nvPr>
        </p:nvSpPr>
        <p:spPr>
          <a:xfrm>
            <a:off x="4568997" y="4297503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5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6"/>
          </p:nvPr>
        </p:nvSpPr>
        <p:spPr>
          <a:xfrm>
            <a:off x="4567644" y="4873764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7"/>
          </p:nvPr>
        </p:nvSpPr>
        <p:spPr>
          <a:xfrm>
            <a:off x="7804322" y="4297503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pic" idx="8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9"/>
          </p:nvPr>
        </p:nvSpPr>
        <p:spPr>
          <a:xfrm>
            <a:off x="7804197" y="4873762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 rot="5400000">
            <a:off x="4061231" y="-1115606"/>
            <a:ext cx="4351338" cy="102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9600"/>
              <a:buFont typeface="Corbel"/>
              <a:buNone/>
              <a:defRPr sz="9600" b="0" i="0" u="none" strike="noStrike" cap="none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50252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319840" y="1825625"/>
            <a:ext cx="5033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1120000" y="2505075"/>
            <a:ext cx="50252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319840" y="1681163"/>
            <a:ext cx="50355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319840" y="2505075"/>
            <a:ext cx="503554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onicsplay.co.uk/member-only/Flashcards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2159290" y="1465077"/>
            <a:ext cx="7875917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Phonics workshop</a:t>
            </a:r>
            <a:endParaRPr sz="60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Dominique Chandler and Raj Ladva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6</a:t>
            </a:r>
            <a:r>
              <a:rPr lang="en-GB" sz="2000" b="0" i="0" u="none" strike="noStrike" cap="none" baseline="30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</a:t>
            </a:r>
            <a:r>
              <a:rPr lang="en-GB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February 2018</a:t>
            </a:r>
            <a:endParaRPr sz="20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860"/>
              <a:buFont typeface="Libre Baskerville"/>
              <a:buNone/>
            </a:pPr>
            <a:r>
              <a:rPr lang="en-GB" sz="4860" b="0" i="0" u="none" strike="noStrike" cap="none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Phonics</a:t>
            </a:r>
            <a:br>
              <a:rPr lang="en-GB" sz="4860" b="0" i="0" u="none" strike="noStrike" cap="none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endParaRPr sz="4860" b="0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838200" y="1703046"/>
            <a:ext cx="815949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dirty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Phase 1  - Sound discrimination</a:t>
            </a:r>
            <a:endParaRPr dirty="0"/>
          </a:p>
        </p:txBody>
      </p:sp>
      <p:sp>
        <p:nvSpPr>
          <p:cNvPr id="200" name="Shape 200"/>
          <p:cNvSpPr/>
          <p:nvPr/>
        </p:nvSpPr>
        <p:spPr>
          <a:xfrm>
            <a:off x="838200" y="2907343"/>
            <a:ext cx="973226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dirty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Phase 2/3 – Blending and segmenting</a:t>
            </a:r>
            <a:endParaRPr dirty="0"/>
          </a:p>
        </p:txBody>
      </p:sp>
      <p:sp>
        <p:nvSpPr>
          <p:cNvPr id="201" name="Shape 201"/>
          <p:cNvSpPr/>
          <p:nvPr/>
        </p:nvSpPr>
        <p:spPr>
          <a:xfrm>
            <a:off x="838200" y="4116037"/>
            <a:ext cx="815949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dirty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Phase 4 – Adjacent sounds</a:t>
            </a:r>
            <a:endParaRPr dirty="0"/>
          </a:p>
        </p:txBody>
      </p:sp>
      <p:sp>
        <p:nvSpPr>
          <p:cNvPr id="202" name="Shape 202"/>
          <p:cNvSpPr/>
          <p:nvPr/>
        </p:nvSpPr>
        <p:spPr>
          <a:xfrm>
            <a:off x="838200" y="5271542"/>
            <a:ext cx="1145133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dirty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Phase 5/6 – Alternative spellings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Baskerville Old Face" panose="02020602080505020303" pitchFamily="18" charset="0"/>
              </a:rPr>
              <a:t>Phase 1  - Sound discrimination</a:t>
            </a:r>
            <a:br>
              <a:rPr lang="en-GB" dirty="0">
                <a:latin typeface="Baskerville Old Face" panose="02020602080505020303" pitchFamily="18" charset="0"/>
              </a:rPr>
            </a:b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987416"/>
            <a:ext cx="9706151" cy="69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Write down the sounds that you can hear in this listening exercise. </a:t>
            </a:r>
            <a:endParaRPr lang="en-GB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344044"/>
            <a:ext cx="3673416" cy="69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Environmental sounds</a:t>
            </a:r>
            <a:endParaRPr lang="en-GB" u="sng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481260"/>
            <a:ext cx="3673416" cy="57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Can you copy this beat? </a:t>
            </a:r>
            <a:endParaRPr lang="en-GB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3871585"/>
            <a:ext cx="3673416" cy="69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Body percussion</a:t>
            </a:r>
            <a:endParaRPr lang="en-GB" u="sng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City sound effect 1 - downtown sho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10118" y="5405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8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55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 build="p"/>
      <p:bldP spid="7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Baskerville Old Face" panose="02020602080505020303" pitchFamily="18" charset="0"/>
              </a:rPr>
              <a:t>Phase 1  - Sound discrimination</a:t>
            </a:r>
            <a:br>
              <a:rPr lang="en-GB" dirty="0">
                <a:latin typeface="Baskerville Old Face" panose="02020602080505020303" pitchFamily="18" charset="0"/>
              </a:rPr>
            </a:b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91551" y="1690688"/>
            <a:ext cx="3673416" cy="69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Rhyme and alliteration</a:t>
            </a:r>
            <a:endParaRPr lang="en-GB" u="sng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91549" y="4507543"/>
            <a:ext cx="4993257" cy="69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Oral blending and segmenting</a:t>
            </a:r>
            <a:endParaRPr lang="en-GB" u="sng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1550" y="2472816"/>
            <a:ext cx="9763665" cy="658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Hickory </a:t>
            </a:r>
            <a:r>
              <a:rPr lang="en-GB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dickory</a:t>
            </a: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dock, the mouse ran up the ___________</a:t>
            </a:r>
            <a:endParaRPr lang="en-GB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1549" y="3490179"/>
            <a:ext cx="9763665" cy="658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The ball bounces, bangs and bumps. </a:t>
            </a:r>
            <a:endParaRPr lang="en-GB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9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Baskerville Old Face" panose="02020602080505020303" pitchFamily="18" charset="0"/>
              </a:rPr>
              <a:t>Phase 1  - Sound discrimination</a:t>
            </a:r>
            <a:br>
              <a:rPr lang="en-GB" dirty="0">
                <a:latin typeface="Baskerville Old Face" panose="02020602080505020303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964479"/>
            <a:ext cx="9706151" cy="693288"/>
          </a:xfrm>
        </p:spPr>
        <p:txBody>
          <a:bodyPr/>
          <a:lstStyle/>
          <a:p>
            <a:r>
              <a:rPr lang="en-GB" dirty="0" smtClean="0">
                <a:latin typeface="Baskerville Old Face" panose="02020602080505020303" pitchFamily="18" charset="0"/>
              </a:rPr>
              <a:t>Nursery rhymes</a:t>
            </a:r>
            <a:endParaRPr lang="en-GB" dirty="0">
              <a:latin typeface="Baskerville Old Face" panose="02020602080505020303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090169"/>
            <a:ext cx="9706151" cy="69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Suggested activities to develop sound discrimination at home</a:t>
            </a:r>
            <a:endParaRPr lang="en-GB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5" y="5208245"/>
            <a:ext cx="9706151" cy="69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Sound patterns/sequences</a:t>
            </a:r>
            <a:endParaRPr lang="en-GB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194" y="4456729"/>
            <a:ext cx="9706151" cy="69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“Guess the sound/song”</a:t>
            </a:r>
            <a:endParaRPr lang="en-GB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195" y="3710604"/>
            <a:ext cx="9706151" cy="69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 Musical instruments </a:t>
            </a:r>
            <a:endParaRPr lang="en-GB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2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74" y="899963"/>
            <a:ext cx="1092823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Baskerville Old Face" panose="02020602080505020303" pitchFamily="18" charset="0"/>
              </a:rPr>
              <a:t>Phase </a:t>
            </a:r>
            <a:r>
              <a:rPr lang="en-GB" dirty="0" smtClean="0">
                <a:latin typeface="Baskerville Old Face" panose="02020602080505020303" pitchFamily="18" charset="0"/>
              </a:rPr>
              <a:t>2/3 </a:t>
            </a:r>
            <a:r>
              <a:rPr lang="en-GB" dirty="0">
                <a:latin typeface="Baskerville Old Face" panose="02020602080505020303" pitchFamily="18" charset="0"/>
              </a:rPr>
              <a:t>– </a:t>
            </a:r>
            <a:r>
              <a:rPr lang="en-GB" dirty="0" smtClean="0">
                <a:latin typeface="Baskerville Old Face" panose="02020602080505020303" pitchFamily="18" charset="0"/>
              </a:rPr>
              <a:t>Sound recognition and blending</a:t>
            </a:r>
            <a:r>
              <a:rPr lang="en-GB" dirty="0">
                <a:latin typeface="Baskerville Old Face" panose="02020602080505020303" pitchFamily="18" charset="0"/>
              </a:rPr>
              <a:t/>
            </a:r>
            <a:br>
              <a:rPr lang="en-GB" dirty="0">
                <a:latin typeface="Baskerville Old Face" panose="02020602080505020303" pitchFamily="18" charset="0"/>
              </a:rPr>
            </a:b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9574" y="2636675"/>
            <a:ext cx="9706151" cy="6932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Baskerville Old Face" panose="02020602080505020303" pitchFamily="18" charset="0"/>
                <a:hlinkClick r:id="rId2"/>
              </a:rPr>
              <a:t>Phoneme recognition</a:t>
            </a:r>
            <a:endParaRPr lang="en-GB" dirty="0">
              <a:latin typeface="Baskerville Old Face" panose="02020602080505020303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04024" y="5431677"/>
            <a:ext cx="593787" cy="658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2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</a:t>
            </a:r>
            <a:endParaRPr lang="en-GB" sz="4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53317" y="5431677"/>
            <a:ext cx="593787" cy="625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2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</a:t>
            </a:r>
            <a:endParaRPr lang="en-GB" sz="4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02610" y="5431676"/>
            <a:ext cx="593787" cy="658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61934" y="5431677"/>
            <a:ext cx="1122872" cy="658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2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dog</a:t>
            </a:r>
            <a:endParaRPr lang="en-GB" sz="4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29574" y="4424799"/>
            <a:ext cx="4993257" cy="693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Phoneme blending and segmenting</a:t>
            </a:r>
            <a:endParaRPr lang="en-GB" u="sng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4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860"/>
              <a:buFont typeface="Libre Baskerville"/>
              <a:buNone/>
            </a:pPr>
            <a:r>
              <a:rPr lang="en-GB" sz="4860" b="0" i="0" u="none" strike="noStrike" cap="none" dirty="0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Phase 4 – Adjacent sounds</a:t>
            </a:r>
            <a:br>
              <a:rPr lang="en-GB" sz="4860" b="0" i="0" u="none" strike="noStrike" cap="none" dirty="0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endParaRPr sz="4860" b="0" i="0" u="none" strike="noStrike" cap="none" dirty="0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4466" y="2105321"/>
            <a:ext cx="126558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500" dirty="0" smtClean="0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rip</a:t>
            </a:r>
            <a:endParaRPr lang="en-GB" sz="3500" dirty="0"/>
          </a:p>
        </p:txBody>
      </p:sp>
      <p:sp>
        <p:nvSpPr>
          <p:cNvPr id="5" name="Rectangle 4"/>
          <p:cNvSpPr/>
          <p:nvPr/>
        </p:nvSpPr>
        <p:spPr>
          <a:xfrm>
            <a:off x="3734466" y="3179428"/>
            <a:ext cx="126558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500" dirty="0" smtClean="0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rag</a:t>
            </a:r>
            <a:endParaRPr lang="en-GB" sz="3500" dirty="0"/>
          </a:p>
        </p:txBody>
      </p:sp>
      <p:sp>
        <p:nvSpPr>
          <p:cNvPr id="6" name="Rectangle 5"/>
          <p:cNvSpPr/>
          <p:nvPr/>
        </p:nvSpPr>
        <p:spPr>
          <a:xfrm>
            <a:off x="3734466" y="4187081"/>
            <a:ext cx="126558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500" dirty="0" smtClean="0">
                <a:solidFill>
                  <a:srgbClr val="EDEDED"/>
                </a:solidFill>
                <a:latin typeface="Libre Baskerville"/>
                <a:sym typeface="Libre Baskerville"/>
              </a:rPr>
              <a:t>lap</a:t>
            </a:r>
            <a:endParaRPr lang="en-GB" sz="3500" dirty="0"/>
          </a:p>
        </p:txBody>
      </p:sp>
      <p:sp>
        <p:nvSpPr>
          <p:cNvPr id="7" name="Rectangle 6"/>
          <p:cNvSpPr/>
          <p:nvPr/>
        </p:nvSpPr>
        <p:spPr>
          <a:xfrm>
            <a:off x="3734466" y="5246448"/>
            <a:ext cx="126558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500" dirty="0" smtClean="0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lot</a:t>
            </a:r>
            <a:endParaRPr lang="en-GB" sz="3500" dirty="0"/>
          </a:p>
        </p:txBody>
      </p:sp>
      <p:sp>
        <p:nvSpPr>
          <p:cNvPr id="9" name="Rectangle 8"/>
          <p:cNvSpPr/>
          <p:nvPr/>
        </p:nvSpPr>
        <p:spPr>
          <a:xfrm>
            <a:off x="6566058" y="2105321"/>
            <a:ext cx="126558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500" dirty="0" smtClean="0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trip</a:t>
            </a:r>
            <a:endParaRPr lang="en-GB" sz="3500" dirty="0"/>
          </a:p>
        </p:txBody>
      </p:sp>
      <p:sp>
        <p:nvSpPr>
          <p:cNvPr id="10" name="Rectangle 9"/>
          <p:cNvSpPr/>
          <p:nvPr/>
        </p:nvSpPr>
        <p:spPr>
          <a:xfrm>
            <a:off x="6566058" y="3179428"/>
            <a:ext cx="126558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500" dirty="0" smtClean="0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crag</a:t>
            </a:r>
            <a:endParaRPr lang="en-GB" sz="3500" dirty="0"/>
          </a:p>
        </p:txBody>
      </p:sp>
      <p:sp>
        <p:nvSpPr>
          <p:cNvPr id="11" name="Rectangle 10"/>
          <p:cNvSpPr/>
          <p:nvPr/>
        </p:nvSpPr>
        <p:spPr>
          <a:xfrm>
            <a:off x="6566058" y="4187081"/>
            <a:ext cx="126558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500" dirty="0" smtClean="0">
                <a:solidFill>
                  <a:srgbClr val="EDEDED"/>
                </a:solidFill>
                <a:latin typeface="Libre Baskerville"/>
                <a:sym typeface="Libre Baskerville"/>
              </a:rPr>
              <a:t>flap</a:t>
            </a:r>
            <a:endParaRPr lang="en-GB" sz="3500" dirty="0"/>
          </a:p>
        </p:txBody>
      </p:sp>
      <p:sp>
        <p:nvSpPr>
          <p:cNvPr id="12" name="Rectangle 11"/>
          <p:cNvSpPr/>
          <p:nvPr/>
        </p:nvSpPr>
        <p:spPr>
          <a:xfrm>
            <a:off x="6566058" y="5246448"/>
            <a:ext cx="126558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500" dirty="0" smtClean="0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lost</a:t>
            </a:r>
            <a:endParaRPr lang="en-GB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374073" y="663265"/>
            <a:ext cx="113801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860"/>
              <a:buFont typeface="Libre Baskerville"/>
              <a:buNone/>
            </a:pPr>
            <a:r>
              <a:rPr lang="en-GB" sz="4860" b="0" i="0" u="none" strike="noStrike" cap="none" dirty="0" smtClean="0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Phase 5</a:t>
            </a:r>
            <a:br>
              <a:rPr lang="en-GB" sz="4860" b="0" i="0" u="none" strike="noStrike" cap="none" dirty="0" smtClean="0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-GB" sz="4000" b="0" i="0" u="none" strike="noStrike" cap="none" dirty="0" smtClean="0">
                <a:solidFill>
                  <a:srgbClr val="FFFF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Alternative </a:t>
            </a:r>
            <a:r>
              <a:rPr lang="en-GB" sz="4000" b="0" i="0" u="none" strike="noStrike" cap="none" dirty="0">
                <a:solidFill>
                  <a:srgbClr val="FFFF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spellings and pronunciations</a:t>
            </a:r>
            <a:r>
              <a:rPr lang="en-GB" sz="4860" b="0" i="0" u="none" strike="noStrike" cap="none" dirty="0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/>
            </a:r>
            <a:br>
              <a:rPr lang="en-GB" sz="4860" b="0" i="0" u="none" strike="noStrike" cap="none" dirty="0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endParaRPr sz="4860" b="0" i="0" u="none" strike="noStrike" cap="none" dirty="0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157941" y="1895962"/>
            <a:ext cx="11812385" cy="475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ctr" rtl="0"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</a:pPr>
            <a:r>
              <a:rPr lang="en-GB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Despite there being </a:t>
            </a:r>
            <a:r>
              <a:rPr lang="en-GB" b="1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26 </a:t>
            </a:r>
            <a:r>
              <a:rPr lang="en-GB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letters in the English language there are </a:t>
            </a:r>
            <a:r>
              <a:rPr lang="en-GB" b="1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44</a:t>
            </a:r>
            <a:r>
              <a:rPr lang="en-GB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 unique sounds, also known as PHONEMES</a:t>
            </a:r>
          </a:p>
          <a:p>
            <a:pPr marL="228600" lvl="0" indent="-228600" algn="ctr" rtl="0"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</a:pPr>
            <a:endParaRPr lang="en-GB" dirty="0">
              <a:solidFill>
                <a:schemeClr val="bg1"/>
              </a:solidFill>
              <a:latin typeface="Libre Baskerville" panose="020B0604020202020204" charset="0"/>
              <a:ea typeface="Arial"/>
              <a:cs typeface="Arial"/>
              <a:sym typeface="Arial"/>
            </a:endParaRPr>
          </a:p>
          <a:p>
            <a:pPr marL="228600" lvl="0" indent="-228600" algn="ctr" rtl="0"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</a:pPr>
            <a:r>
              <a:rPr lang="en-GB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Can you guess how many different ways there are of spelling these phonemes?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r>
              <a:rPr lang="en-GB" sz="100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More than 100</a:t>
            </a:r>
            <a:r>
              <a:rPr lang="en-GB" sz="10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</a:pPr>
            <a:endParaRPr sz="1300" dirty="0">
              <a:solidFill>
                <a:schemeClr val="dk1"/>
              </a:solidFill>
              <a:highlight>
                <a:srgbClr val="EEEDE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</a:pPr>
            <a:endParaRPr sz="1300" dirty="0">
              <a:solidFill>
                <a:schemeClr val="dk1"/>
              </a:solidFill>
              <a:highlight>
                <a:srgbClr val="EEEDE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</a:pPr>
            <a:endParaRPr sz="1300" dirty="0">
              <a:solidFill>
                <a:schemeClr val="dk1"/>
              </a:solidFill>
              <a:highlight>
                <a:srgbClr val="EEEDE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</a:pPr>
            <a:endParaRPr lang="en-GB" sz="2800" b="0" i="0" u="none" strike="noStrike" cap="none" dirty="0" smtClean="0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endParaRPr sz="5400" b="0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1075" y="183013"/>
            <a:ext cx="7231825" cy="649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/>
          <p:nvPr/>
        </p:nvSpPr>
        <p:spPr>
          <a:xfrm>
            <a:off x="2482140" y="3920251"/>
            <a:ext cx="7025100" cy="1144593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2464325" y="773084"/>
            <a:ext cx="7025100" cy="1124289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2464325" y="2345619"/>
            <a:ext cx="7060730" cy="937908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2464325" y="5513090"/>
            <a:ext cx="7044080" cy="1112119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animBg="1"/>
      <p:bldP spid="266" grpId="0" animBg="1"/>
      <p:bldP spid="267" grpId="0" animBg="1"/>
      <p:bldP spid="2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141316" y="166256"/>
            <a:ext cx="11870575" cy="59856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GB" altLang="pt-BR" sz="2400" dirty="0">
                <a:latin typeface="Libre Baskerville" panose="020B0604020202020204" charset="0"/>
              </a:rPr>
              <a:t>Children will broaden their knowledge of graphemes and phonemes. </a:t>
            </a:r>
            <a:endParaRPr lang="en-GB" altLang="pt-BR" sz="2400" dirty="0" smtClean="0">
              <a:latin typeface="Libre Baskerville" panose="020B0604020202020204" charset="0"/>
            </a:endParaRPr>
          </a:p>
          <a:p>
            <a:pPr marL="0" indent="0" algn="ctr">
              <a:buNone/>
            </a:pPr>
            <a:endParaRPr lang="en-GB" altLang="pt-BR" sz="2400" dirty="0">
              <a:latin typeface="Libre Baskerville" panose="020B0604020202020204" charset="0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2400" dirty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They will learn </a:t>
            </a:r>
            <a:r>
              <a:rPr lang="en-GB" sz="2400" b="1" u="sng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alternative spellings  </a:t>
            </a:r>
            <a:r>
              <a:rPr lang="en-GB" sz="2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and </a:t>
            </a:r>
            <a:r>
              <a:rPr lang="en-GB" sz="2400" b="1" u="sng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pronunciations</a:t>
            </a:r>
            <a:r>
              <a:rPr lang="en-GB" sz="2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of </a:t>
            </a:r>
            <a:r>
              <a:rPr lang="en-GB" sz="2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graphemes </a:t>
            </a:r>
            <a:r>
              <a:rPr lang="en-GB" sz="2400" dirty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, including split digraphs.  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2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(the same grapheme can represent more than one phoneme)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GB" sz="2400" dirty="0">
              <a:solidFill>
                <a:schemeClr val="bg1"/>
              </a:solidFill>
              <a:latin typeface="Libre Baskerville" panose="020B0604020202020204" charset="0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GB" dirty="0">
              <a:solidFill>
                <a:schemeClr val="bg1"/>
              </a:solidFill>
              <a:latin typeface="Libre Baskerville" panose="020B0604020202020204" charset="0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30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  </a:t>
            </a:r>
            <a:r>
              <a:rPr lang="en-GB" sz="3000" b="1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Fin/find		cat/cent		got/giant		cow/blow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GB" sz="3000" b="1" dirty="0">
              <a:solidFill>
                <a:schemeClr val="bg1"/>
              </a:solidFill>
              <a:latin typeface="Libre Baskerville" panose="020B0604020202020204" charset="0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3000" b="1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Tie/field		eat/bread	  hat/what          </a:t>
            </a:r>
            <a:r>
              <a:rPr lang="en-GB" sz="3000" b="1" dirty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GB" sz="3000" b="1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  yes/by/very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GB" sz="3000" b="1" dirty="0">
              <a:solidFill>
                <a:schemeClr val="bg1"/>
              </a:solidFill>
              <a:latin typeface="Libre Baskerville" panose="020B0604020202020204" charset="0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3000" b="1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      chin/school/chef		out/shoulder/could/you</a:t>
            </a:r>
            <a:endParaRPr lang="en-GB" sz="3000" b="1" dirty="0">
              <a:solidFill>
                <a:schemeClr val="bg1"/>
              </a:solidFill>
              <a:latin typeface="Libre Baskerville" panose="020B0604020202020204" charset="0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-GB" altLang="pt-BR" dirty="0" smtClean="0">
                <a:latin typeface="SassoonCRInfant" panose="02010503020300020003" pitchFamily="2" charset="0"/>
              </a:rPr>
              <a:t> </a:t>
            </a:r>
            <a:endParaRPr lang="en-US" altLang="pt-BR" dirty="0">
              <a:latin typeface="SassoonCRInfant" panose="02010503020300020003" pitchFamily="2" charset="0"/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1643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266006" y="166256"/>
            <a:ext cx="11925993" cy="59856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GB" dirty="0">
              <a:solidFill>
                <a:schemeClr val="bg1"/>
              </a:solidFill>
              <a:latin typeface="Libre Baskerville" panose="020B0604020202020204" charset="0"/>
              <a:ea typeface="Arial"/>
              <a:cs typeface="Arial"/>
              <a:sym typeface="Arial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GB" dirty="0">
              <a:solidFill>
                <a:schemeClr val="bg1"/>
              </a:solidFill>
              <a:latin typeface="Libre Baskerville" panose="020B0604020202020204" charset="0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3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    F</a:t>
            </a:r>
            <a:r>
              <a:rPr lang="en-GB" sz="3400" b="1" dirty="0" smtClean="0">
                <a:solidFill>
                  <a:srgbClr val="FFFF00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i</a:t>
            </a:r>
            <a:r>
              <a:rPr lang="en-GB" sz="3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n/f</a:t>
            </a:r>
            <a:r>
              <a:rPr lang="en-GB" sz="3400" b="1" dirty="0" smtClean="0">
                <a:solidFill>
                  <a:srgbClr val="FFFF00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i</a:t>
            </a:r>
            <a:r>
              <a:rPr lang="en-GB" sz="3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nd    	</a:t>
            </a:r>
            <a:r>
              <a:rPr lang="en-GB" sz="3400" b="1" dirty="0" smtClean="0">
                <a:solidFill>
                  <a:srgbClr val="FFFF00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c</a:t>
            </a:r>
            <a:r>
              <a:rPr lang="en-GB" sz="3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at/</a:t>
            </a:r>
            <a:r>
              <a:rPr lang="en-GB" sz="3400" b="1" dirty="0" smtClean="0">
                <a:solidFill>
                  <a:srgbClr val="FFFF00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c</a:t>
            </a:r>
            <a:r>
              <a:rPr lang="en-GB" sz="3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ent		</a:t>
            </a:r>
            <a:r>
              <a:rPr lang="en-GB" sz="3400" b="1" dirty="0" smtClean="0">
                <a:solidFill>
                  <a:srgbClr val="FFFF00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g</a:t>
            </a:r>
            <a:r>
              <a:rPr lang="en-GB" sz="3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ot/</a:t>
            </a:r>
            <a:r>
              <a:rPr lang="en-GB" sz="3400" b="1" dirty="0" smtClean="0">
                <a:solidFill>
                  <a:srgbClr val="FFFF00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g</a:t>
            </a:r>
            <a:r>
              <a:rPr lang="en-GB" sz="3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iant	c</a:t>
            </a:r>
            <a:r>
              <a:rPr lang="en-GB" sz="3400" b="1" dirty="0" smtClean="0">
                <a:solidFill>
                  <a:srgbClr val="FFFF00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ow</a:t>
            </a:r>
            <a:r>
              <a:rPr lang="en-GB" sz="3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/bl</a:t>
            </a:r>
            <a:r>
              <a:rPr lang="en-GB" sz="3400" b="1" dirty="0" smtClean="0">
                <a:solidFill>
                  <a:srgbClr val="FFFF00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ow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GB" sz="3400" dirty="0">
              <a:solidFill>
                <a:schemeClr val="bg1"/>
              </a:solidFill>
              <a:latin typeface="Libre Baskerville" panose="020B0604020202020204" charset="0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3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T</a:t>
            </a:r>
            <a:r>
              <a:rPr lang="en-GB" sz="3400" b="1" dirty="0" smtClean="0">
                <a:solidFill>
                  <a:srgbClr val="FFFF00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ie</a:t>
            </a:r>
            <a:r>
              <a:rPr lang="en-GB" sz="3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/f</a:t>
            </a:r>
            <a:r>
              <a:rPr lang="en-GB" sz="3400" b="1" dirty="0" smtClean="0">
                <a:solidFill>
                  <a:srgbClr val="FFFF00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ie</a:t>
            </a:r>
            <a:r>
              <a:rPr lang="en-GB" sz="3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ld	</a:t>
            </a:r>
            <a:r>
              <a:rPr lang="en-GB" sz="3400" b="1" dirty="0" smtClean="0">
                <a:solidFill>
                  <a:srgbClr val="FFFF00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ea</a:t>
            </a:r>
            <a:r>
              <a:rPr lang="en-GB" sz="3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t/br</a:t>
            </a:r>
            <a:r>
              <a:rPr lang="en-GB" sz="3400" b="1" dirty="0" smtClean="0">
                <a:solidFill>
                  <a:srgbClr val="FFFF00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ea</a:t>
            </a:r>
            <a:r>
              <a:rPr lang="en-GB" sz="3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d	</a:t>
            </a:r>
            <a:r>
              <a:rPr lang="en-GB" sz="3400" b="1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h</a:t>
            </a:r>
            <a:r>
              <a:rPr lang="en-GB" sz="3400" b="1" dirty="0" smtClean="0">
                <a:solidFill>
                  <a:srgbClr val="FFFF00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a</a:t>
            </a:r>
            <a:r>
              <a:rPr lang="en-GB" sz="3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t/wh</a:t>
            </a:r>
            <a:r>
              <a:rPr lang="en-GB" sz="3400" b="1" dirty="0" smtClean="0">
                <a:solidFill>
                  <a:srgbClr val="FFFF00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a</a:t>
            </a:r>
            <a:r>
              <a:rPr lang="en-GB" sz="3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t         </a:t>
            </a:r>
            <a:r>
              <a:rPr lang="en-GB" sz="3400" b="1" dirty="0" smtClean="0">
                <a:solidFill>
                  <a:srgbClr val="FFFF00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y</a:t>
            </a:r>
            <a:r>
              <a:rPr lang="en-GB" sz="3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es/b</a:t>
            </a:r>
            <a:r>
              <a:rPr lang="en-GB" sz="3400" b="1" dirty="0" smtClean="0">
                <a:solidFill>
                  <a:srgbClr val="FFFF00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y</a:t>
            </a:r>
            <a:r>
              <a:rPr lang="en-GB" sz="3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/ver</a:t>
            </a:r>
            <a:r>
              <a:rPr lang="en-GB" sz="3400" b="1" dirty="0" smtClean="0">
                <a:solidFill>
                  <a:srgbClr val="FFFF00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y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GB" sz="3400" dirty="0">
              <a:solidFill>
                <a:schemeClr val="bg1"/>
              </a:solidFill>
              <a:latin typeface="Libre Baskerville" panose="020B0604020202020204" charset="0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3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      </a:t>
            </a:r>
            <a:r>
              <a:rPr lang="en-GB" sz="3400" b="1" dirty="0" smtClean="0">
                <a:solidFill>
                  <a:srgbClr val="FFFF00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ch</a:t>
            </a:r>
            <a:r>
              <a:rPr lang="en-GB" sz="3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in/s</a:t>
            </a:r>
            <a:r>
              <a:rPr lang="en-GB" sz="3400" b="1" dirty="0" smtClean="0">
                <a:solidFill>
                  <a:srgbClr val="FFFF00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ch</a:t>
            </a:r>
            <a:r>
              <a:rPr lang="en-GB" sz="3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ool/</a:t>
            </a:r>
            <a:r>
              <a:rPr lang="en-GB" sz="3400" b="1" dirty="0" smtClean="0">
                <a:solidFill>
                  <a:srgbClr val="FFFF00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ch</a:t>
            </a:r>
            <a:r>
              <a:rPr lang="en-GB" sz="3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ef		</a:t>
            </a:r>
            <a:r>
              <a:rPr lang="en-GB" sz="3400" b="1" dirty="0" smtClean="0">
                <a:solidFill>
                  <a:srgbClr val="FFFF00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ou</a:t>
            </a:r>
            <a:r>
              <a:rPr lang="en-GB" sz="3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t/sh</a:t>
            </a:r>
            <a:r>
              <a:rPr lang="en-GB" sz="3400" b="1" dirty="0" smtClean="0">
                <a:solidFill>
                  <a:srgbClr val="FFFF00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ou</a:t>
            </a:r>
            <a:r>
              <a:rPr lang="en-GB" sz="3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lder/c</a:t>
            </a:r>
            <a:r>
              <a:rPr lang="en-GB" sz="3400" b="1" dirty="0" smtClean="0">
                <a:solidFill>
                  <a:srgbClr val="FFFF00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ou</a:t>
            </a:r>
            <a:r>
              <a:rPr lang="en-GB" sz="3400" dirty="0" smtClean="0">
                <a:solidFill>
                  <a:schemeClr val="bg1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ld/y</a:t>
            </a:r>
            <a:r>
              <a:rPr lang="en-GB" sz="3400" b="1" dirty="0" smtClean="0">
                <a:solidFill>
                  <a:srgbClr val="FFFF00"/>
                </a:solidFill>
                <a:latin typeface="Libre Baskerville" panose="020B0604020202020204" charset="0"/>
                <a:ea typeface="Arial"/>
                <a:cs typeface="Arial"/>
                <a:sym typeface="Arial"/>
              </a:rPr>
              <a:t>ou</a:t>
            </a:r>
            <a:endParaRPr lang="en-GB" sz="3400" b="1" dirty="0">
              <a:solidFill>
                <a:srgbClr val="FFFF00"/>
              </a:solidFill>
              <a:latin typeface="Libre Baskerville" panose="020B0604020202020204" charset="0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-GB" altLang="pt-BR" dirty="0" smtClean="0">
                <a:latin typeface="SassoonCRInfant" panose="02010503020300020003" pitchFamily="2" charset="0"/>
              </a:rPr>
              <a:t> </a:t>
            </a:r>
            <a:endParaRPr lang="en-US" altLang="pt-BR" dirty="0">
              <a:latin typeface="SassoonCRInfant" panose="02010503020300020003" pitchFamily="2" charset="0"/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2028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Libre Baskerville"/>
              <a:buNone/>
            </a:pPr>
            <a:r>
              <a:rPr lang="en-GB" sz="5400" b="0" i="0" u="none" strike="noStrike" cap="none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Aims of the session</a:t>
            </a:r>
            <a:endParaRPr sz="5400" b="0" i="0" u="none" strike="noStrike" cap="none">
              <a:solidFill>
                <a:srgbClr val="EDEDE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838200" y="2476107"/>
            <a:ext cx="972053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To gain an understanding of the development of reading skills including comprehension and phonics. </a:t>
            </a: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838200" y="4431268"/>
            <a:ext cx="8828058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To understand how we teach phonics at BPS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31767" y="498764"/>
            <a:ext cx="11155680" cy="56780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altLang="pt-BR" dirty="0" smtClean="0">
                <a:latin typeface="SassoonCRInfant" panose="02010503020300020003" pitchFamily="2" charset="0"/>
              </a:rPr>
              <a:t> </a:t>
            </a:r>
            <a:endParaRPr lang="en-US" altLang="pt-BR" dirty="0">
              <a:latin typeface="SassoonCRInfant" panose="02010503020300020003" pitchFamily="2" charset="0"/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557214" y="315883"/>
            <a:ext cx="740637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Libre Baskerville" panose="020B0604020202020204" charset="0"/>
              </a:rPr>
              <a:t>So lets have a go…</a:t>
            </a:r>
          </a:p>
          <a:p>
            <a:endParaRPr lang="en-GB" sz="2800" dirty="0" smtClean="0">
              <a:solidFill>
                <a:schemeClr val="bg1"/>
              </a:solidFill>
              <a:latin typeface="Libre Baskerville" panose="020B060402020202020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Libre Baskerville" panose="020B0604020202020204" charset="0"/>
              </a:rPr>
              <a:t>First we need to use our fingers to count our phonemes</a:t>
            </a:r>
          </a:p>
          <a:p>
            <a:endParaRPr lang="en-GB" sz="2800" dirty="0">
              <a:solidFill>
                <a:schemeClr val="bg1"/>
              </a:solidFill>
              <a:latin typeface="Libre Baskerville" panose="020B0604020202020204" charset="0"/>
            </a:endParaRPr>
          </a:p>
          <a:p>
            <a:endParaRPr lang="en-GB" sz="2800" dirty="0" smtClean="0">
              <a:solidFill>
                <a:schemeClr val="bg1"/>
              </a:solidFill>
              <a:latin typeface="Libre Baskerville" panose="020B0604020202020204" charset="0"/>
            </a:endParaRPr>
          </a:p>
          <a:p>
            <a:endParaRPr lang="en-GB" sz="2800" dirty="0">
              <a:solidFill>
                <a:schemeClr val="bg1"/>
              </a:solidFill>
              <a:latin typeface="Libre Baskerville" panose="020B0604020202020204" charset="0"/>
            </a:endParaRPr>
          </a:p>
          <a:p>
            <a:endParaRPr lang="en-GB" sz="2800" dirty="0" smtClean="0">
              <a:solidFill>
                <a:schemeClr val="bg1"/>
              </a:solidFill>
              <a:latin typeface="Libre Baskerville" panose="020B0604020202020204" charset="0"/>
            </a:endParaRPr>
          </a:p>
          <a:p>
            <a:endParaRPr lang="en-GB" sz="2800" dirty="0" smtClean="0">
              <a:solidFill>
                <a:schemeClr val="bg1"/>
              </a:solidFill>
              <a:latin typeface="Libre Baskerville" panose="020B060402020202020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Libre Baskerville" panose="020B0604020202020204" charset="0"/>
              </a:rPr>
              <a:t>                            </a:t>
            </a:r>
            <a:r>
              <a:rPr lang="en-GB" sz="5400" dirty="0" smtClean="0">
                <a:solidFill>
                  <a:schemeClr val="bg1"/>
                </a:solidFill>
                <a:latin typeface="Libre Baskerville" panose="020B0604020202020204" charset="0"/>
              </a:rPr>
              <a:t>bucket</a:t>
            </a:r>
            <a:endParaRPr lang="en-GB" sz="5400" dirty="0">
              <a:solidFill>
                <a:schemeClr val="bg1"/>
              </a:solidFill>
              <a:latin typeface="Libre Baskerville" panose="020B0604020202020204" charset="0"/>
            </a:endParaRPr>
          </a:p>
          <a:p>
            <a:endParaRPr lang="en-GB" sz="2800" dirty="0" smtClean="0">
              <a:solidFill>
                <a:schemeClr val="bg1"/>
              </a:solidFill>
              <a:latin typeface="Libre Baskerville" panose="020B0604020202020204" charset="0"/>
            </a:endParaRPr>
          </a:p>
          <a:p>
            <a:endParaRPr lang="pt-BR" sz="2800" dirty="0">
              <a:solidFill>
                <a:schemeClr val="bg1"/>
              </a:solidFill>
              <a:latin typeface="Libre Baskerville" panose="020B060402020202020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93159" y="5004255"/>
            <a:ext cx="66501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208" y="315883"/>
            <a:ext cx="4455622" cy="59231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4" y="2944930"/>
            <a:ext cx="2675000" cy="2815789"/>
          </a:xfrm>
          <a:prstGeom prst="rect">
            <a:avLst/>
          </a:prstGeom>
        </p:spPr>
      </p:pic>
      <p:sp>
        <p:nvSpPr>
          <p:cNvPr id="18" name="Flowchart: Connector 17"/>
          <p:cNvSpPr/>
          <p:nvPr/>
        </p:nvSpPr>
        <p:spPr>
          <a:xfrm>
            <a:off x="5358812" y="4956735"/>
            <a:ext cx="87284" cy="950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lowchart: Connector 19"/>
          <p:cNvSpPr/>
          <p:nvPr/>
        </p:nvSpPr>
        <p:spPr>
          <a:xfrm>
            <a:off x="5703400" y="4956739"/>
            <a:ext cx="87284" cy="950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lowchart: Connector 20"/>
          <p:cNvSpPr/>
          <p:nvPr/>
        </p:nvSpPr>
        <p:spPr>
          <a:xfrm>
            <a:off x="4162128" y="4956736"/>
            <a:ext cx="87284" cy="950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Flowchart: Connector 21"/>
          <p:cNvSpPr/>
          <p:nvPr/>
        </p:nvSpPr>
        <p:spPr>
          <a:xfrm>
            <a:off x="3700817" y="4956737"/>
            <a:ext cx="87284" cy="950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259" y="3067397"/>
            <a:ext cx="2967454" cy="35499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-220192" y="380038"/>
            <a:ext cx="734013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  <a:latin typeface="Libre Baskerville" panose="020B0604020202020204" charset="0"/>
              </a:rPr>
              <a:t>So now it is your turn!</a:t>
            </a:r>
          </a:p>
          <a:p>
            <a:endParaRPr lang="en-GB" sz="2800" dirty="0" smtClean="0">
              <a:solidFill>
                <a:schemeClr val="bg1"/>
              </a:solidFill>
              <a:latin typeface="Libre Baskerville" panose="020B0604020202020204" charset="0"/>
            </a:endParaRPr>
          </a:p>
          <a:p>
            <a:endParaRPr lang="en-GB" sz="2800" dirty="0">
              <a:solidFill>
                <a:schemeClr val="bg1"/>
              </a:solidFill>
              <a:latin typeface="Libre Baskerville" panose="020B0604020202020204" charset="0"/>
            </a:endParaRPr>
          </a:p>
          <a:p>
            <a:endParaRPr lang="en-GB" sz="2800" dirty="0" smtClean="0">
              <a:solidFill>
                <a:schemeClr val="bg1"/>
              </a:solidFill>
              <a:latin typeface="Libre Baskerville" panose="020B0604020202020204" charset="0"/>
            </a:endParaRPr>
          </a:p>
          <a:p>
            <a:endParaRPr lang="en-GB" sz="2800" dirty="0">
              <a:solidFill>
                <a:schemeClr val="bg1"/>
              </a:solidFill>
              <a:latin typeface="Libre Baskerville" panose="020B0604020202020204" charset="0"/>
            </a:endParaRPr>
          </a:p>
          <a:p>
            <a:endParaRPr lang="en-GB" sz="2800" dirty="0" smtClean="0">
              <a:solidFill>
                <a:schemeClr val="bg1"/>
              </a:solidFill>
              <a:latin typeface="Libre Baskerville" panose="020B0604020202020204" charset="0"/>
            </a:endParaRPr>
          </a:p>
          <a:p>
            <a:endParaRPr lang="en-GB" sz="2800" dirty="0" smtClean="0">
              <a:solidFill>
                <a:schemeClr val="bg1"/>
              </a:solidFill>
              <a:latin typeface="Libre Baskerville" panose="020B060402020202020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Libre Baskerville" panose="020B0604020202020204" charset="0"/>
              </a:rPr>
              <a:t>                                      </a:t>
            </a:r>
          </a:p>
          <a:p>
            <a:endParaRPr lang="pt-BR" sz="2800" dirty="0">
              <a:solidFill>
                <a:schemeClr val="bg1"/>
              </a:solidFill>
              <a:latin typeface="Libre Baskerville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829" y="509712"/>
            <a:ext cx="4455622" cy="592311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867232" y="5037087"/>
            <a:ext cx="486164" cy="995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4209234" y="5040299"/>
            <a:ext cx="87284" cy="950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lowchart: Connector 7"/>
          <p:cNvSpPr/>
          <p:nvPr/>
        </p:nvSpPr>
        <p:spPr>
          <a:xfrm>
            <a:off x="4651158" y="5040298"/>
            <a:ext cx="87284" cy="950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5646526" y="5047042"/>
            <a:ext cx="53308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50067" y="4341207"/>
            <a:ext cx="577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Libre Baskerville" panose="020B0604020202020204" charset="0"/>
              </a:rPr>
              <a:t>p</a:t>
            </a:r>
            <a:endParaRPr lang="pt-BR" sz="4400" b="1" dirty="0">
              <a:solidFill>
                <a:schemeClr val="bg1"/>
              </a:solidFill>
              <a:latin typeface="Libre Baskerville" panose="020B060402020202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40203" y="4365896"/>
            <a:ext cx="4219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ibre Baskerville" panose="020B0604020202020204" charset="0"/>
              </a:rPr>
              <a:t> </a:t>
            </a:r>
            <a:r>
              <a:rPr lang="en-GB" sz="4400" b="1" dirty="0">
                <a:solidFill>
                  <a:schemeClr val="bg1"/>
                </a:solidFill>
                <a:latin typeface="Libre Baskerville" panose="020B0604020202020204" charset="0"/>
              </a:rPr>
              <a:t>l</a:t>
            </a:r>
            <a:endParaRPr lang="pt-BR" sz="4400" b="1" dirty="0">
              <a:solidFill>
                <a:schemeClr val="bg1"/>
              </a:solidFill>
              <a:latin typeface="Libre Baskerville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6364" y="4365218"/>
            <a:ext cx="890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Libre Baskerville" panose="020B0604020202020204" charset="0"/>
              </a:rPr>
              <a:t>ay</a:t>
            </a:r>
            <a:endParaRPr lang="pt-BR" sz="4400" b="1" dirty="0">
              <a:solidFill>
                <a:schemeClr val="bg1"/>
              </a:solidFill>
              <a:latin typeface="Libre Baskerville" panose="020B0604020202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7751" y="4364540"/>
            <a:ext cx="798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 smtClean="0">
                <a:solidFill>
                  <a:schemeClr val="bg1"/>
                </a:solidFill>
                <a:latin typeface="Libre Baskerville" panose="020B0604020202020204" charset="0"/>
              </a:rPr>
              <a:t>er</a:t>
            </a:r>
            <a:endParaRPr lang="pt-BR" sz="4400" b="1" dirty="0">
              <a:solidFill>
                <a:schemeClr val="bg1"/>
              </a:solidFill>
              <a:latin typeface="Libre Baskervill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56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433" y="668333"/>
            <a:ext cx="2586644" cy="1033983"/>
          </a:xfrm>
        </p:spPr>
        <p:txBody>
          <a:bodyPr/>
          <a:lstStyle/>
          <a:p>
            <a:r>
              <a:rPr lang="en-GB" dirty="0" err="1">
                <a:latin typeface="Libre Baskerville" panose="020B0604020202020204" charset="0"/>
              </a:rPr>
              <a:t>plare</a:t>
            </a:r>
            <a:r>
              <a:rPr lang="en-GB" dirty="0"/>
              <a:t> </a:t>
            </a:r>
            <a:br>
              <a:rPr lang="en-GB" dirty="0"/>
            </a:b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954" y="2009886"/>
            <a:ext cx="2304844" cy="71807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5400" dirty="0" err="1" smtClean="0">
                <a:solidFill>
                  <a:schemeClr val="bg1"/>
                </a:solidFill>
                <a:latin typeface="Libre Baskerville" panose="020B0604020202020204" charset="0"/>
              </a:rPr>
              <a:t>Plaer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44489" y="5344981"/>
            <a:ext cx="19896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err="1" smtClean="0">
                <a:solidFill>
                  <a:schemeClr val="bg1"/>
                </a:solidFill>
                <a:latin typeface="Libre Baskerville" panose="020B0604020202020204" charset="0"/>
              </a:rPr>
              <a:t>plare</a:t>
            </a:r>
            <a:endParaRPr lang="pt-BR" sz="5400" dirty="0">
              <a:solidFill>
                <a:schemeClr val="bg1"/>
              </a:solidFill>
              <a:latin typeface="Libre Baskerville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3954" y="5288959"/>
            <a:ext cx="19896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err="1" smtClean="0">
                <a:solidFill>
                  <a:schemeClr val="bg1"/>
                </a:solidFill>
                <a:latin typeface="Libre Baskerville" panose="020B0604020202020204" charset="0"/>
              </a:rPr>
              <a:t>plaer</a:t>
            </a:r>
            <a:endParaRPr lang="pt-BR" sz="5400" dirty="0">
              <a:solidFill>
                <a:schemeClr val="bg1"/>
              </a:solidFill>
              <a:latin typeface="Libre Baskerville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96366" y="1907256"/>
            <a:ext cx="20633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err="1">
                <a:solidFill>
                  <a:schemeClr val="bg1"/>
                </a:solidFill>
                <a:latin typeface="Libre Baskerville" panose="020B0604020202020204" charset="0"/>
              </a:rPr>
              <a:t>plaiir</a:t>
            </a:r>
            <a:endParaRPr lang="pt-BR" sz="5400" dirty="0">
              <a:solidFill>
                <a:schemeClr val="bg1"/>
              </a:solidFill>
              <a:latin typeface="Libre Baskerville" panose="020B06040202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56829" y="5344981"/>
            <a:ext cx="22252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err="1">
                <a:solidFill>
                  <a:schemeClr val="bg1"/>
                </a:solidFill>
                <a:latin typeface="Libre Baskerville" panose="020B0604020202020204" charset="0"/>
              </a:rPr>
              <a:t>plaier</a:t>
            </a:r>
            <a:endParaRPr lang="pt-BR" sz="5400" dirty="0">
              <a:solidFill>
                <a:schemeClr val="bg1"/>
              </a:solidFill>
              <a:latin typeface="Libre Baskerville" panose="020B060402020202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6719" y="3642641"/>
            <a:ext cx="27937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err="1" smtClean="0">
                <a:solidFill>
                  <a:schemeClr val="bg1"/>
                </a:solidFill>
                <a:latin typeface="Libre Baskerville" panose="020B0604020202020204" charset="0"/>
              </a:rPr>
              <a:t>playur</a:t>
            </a:r>
            <a:endParaRPr lang="pt-BR" sz="5400" dirty="0">
              <a:solidFill>
                <a:schemeClr val="bg1"/>
              </a:solidFill>
              <a:latin typeface="Libre Baskerville" panose="020B060402020202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32433" y="3542870"/>
            <a:ext cx="22701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err="1" smtClean="0">
                <a:solidFill>
                  <a:schemeClr val="bg1"/>
                </a:solidFill>
                <a:latin typeface="Libre Baskerville" panose="020B0604020202020204" charset="0"/>
              </a:rPr>
              <a:t>playir</a:t>
            </a:r>
            <a:endParaRPr lang="pt-BR" sz="5400" dirty="0">
              <a:solidFill>
                <a:schemeClr val="bg1"/>
              </a:solidFill>
              <a:latin typeface="Libre Baskerville" panose="020B06040202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16905" y="385765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err="1">
                <a:solidFill>
                  <a:schemeClr val="bg1"/>
                </a:solidFill>
                <a:latin typeface="Libre Baskerville" panose="020B0604020202020204" charset="0"/>
              </a:rPr>
              <a:t>plaiur</a:t>
            </a:r>
            <a:endParaRPr lang="pt-BR" sz="5400" dirty="0">
              <a:solidFill>
                <a:schemeClr val="bg1"/>
              </a:solidFill>
              <a:latin typeface="Libre Baskerville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4802" y="1857483"/>
            <a:ext cx="15921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err="1" smtClean="0">
                <a:solidFill>
                  <a:schemeClr val="bg1"/>
                </a:solidFill>
                <a:latin typeface="Libre Baskerville" panose="020B0604020202020204" charset="0"/>
              </a:rPr>
              <a:t>plar</a:t>
            </a:r>
            <a:endParaRPr lang="pt-BR" sz="5400" dirty="0">
              <a:solidFill>
                <a:schemeClr val="bg1"/>
              </a:solidFill>
              <a:latin typeface="Libre Baskervill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46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708" y="4451344"/>
            <a:ext cx="1739941" cy="22072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-34338" y="382249"/>
            <a:ext cx="734013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  <a:latin typeface="Libre Baskerville" panose="020B0604020202020204" charset="0"/>
              </a:rPr>
              <a:t>So now it is your turn with a </a:t>
            </a:r>
            <a:r>
              <a:rPr lang="en-GB" sz="4400" b="1" u="sng" dirty="0" smtClean="0">
                <a:solidFill>
                  <a:schemeClr val="bg1"/>
                </a:solidFill>
                <a:latin typeface="Libre Baskerville" panose="020B0604020202020204" charset="0"/>
              </a:rPr>
              <a:t>nonsense</a:t>
            </a:r>
            <a:r>
              <a:rPr lang="en-GB" sz="4400" dirty="0" smtClean="0">
                <a:solidFill>
                  <a:schemeClr val="bg1"/>
                </a:solidFill>
                <a:latin typeface="Libre Baskerville" panose="020B0604020202020204" charset="0"/>
              </a:rPr>
              <a:t> word!</a:t>
            </a:r>
          </a:p>
          <a:p>
            <a:endParaRPr lang="en-GB" sz="2800" dirty="0" smtClean="0">
              <a:solidFill>
                <a:schemeClr val="bg1"/>
              </a:solidFill>
              <a:latin typeface="Libre Baskerville" panose="020B0604020202020204" charset="0"/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Libre Baskerville" panose="020B0604020202020204" charset="0"/>
              </a:rPr>
              <a:t>Why do you think this would be important?</a:t>
            </a:r>
            <a:endParaRPr lang="en-GB" sz="2800" dirty="0">
              <a:solidFill>
                <a:schemeClr val="bg1"/>
              </a:solidFill>
              <a:latin typeface="Libre Baskerville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829" y="509712"/>
            <a:ext cx="4455622" cy="5923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2247" y="5596906"/>
            <a:ext cx="472427" cy="45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346" y="5569471"/>
            <a:ext cx="566977" cy="54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305" y="5582593"/>
            <a:ext cx="566977" cy="54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288" y="5579217"/>
            <a:ext cx="472428" cy="45719"/>
          </a:xfrm>
          <a:prstGeom prst="rect">
            <a:avLst/>
          </a:prstGeom>
        </p:spPr>
      </p:pic>
      <p:sp>
        <p:nvSpPr>
          <p:cNvPr id="10" name="Flowchart: Connector 9"/>
          <p:cNvSpPr/>
          <p:nvPr/>
        </p:nvSpPr>
        <p:spPr>
          <a:xfrm>
            <a:off x="3743703" y="5554974"/>
            <a:ext cx="87284" cy="950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5"/>
          <p:cNvSpPr/>
          <p:nvPr/>
        </p:nvSpPr>
        <p:spPr>
          <a:xfrm>
            <a:off x="2990697" y="5038725"/>
            <a:ext cx="781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err="1" smtClean="0">
                <a:solidFill>
                  <a:schemeClr val="bg1"/>
                </a:solidFill>
                <a:latin typeface="Libre Baskerville" panose="020B0604020202020204" charset="0"/>
              </a:rPr>
              <a:t>Ti</a:t>
            </a:r>
            <a:endParaRPr lang="pt-BR" sz="3600" dirty="0"/>
          </a:p>
        </p:txBody>
      </p:sp>
      <p:sp>
        <p:nvSpPr>
          <p:cNvPr id="11" name="Rectangle 10"/>
          <p:cNvSpPr/>
          <p:nvPr/>
        </p:nvSpPr>
        <p:spPr>
          <a:xfrm>
            <a:off x="3559965" y="5038725"/>
            <a:ext cx="486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Libre Baskerville" panose="020B0604020202020204" charset="0"/>
              </a:rPr>
              <a:t>o</a:t>
            </a:r>
            <a:endParaRPr lang="pt-BR" sz="3600" dirty="0"/>
          </a:p>
        </p:txBody>
      </p:sp>
      <p:sp>
        <p:nvSpPr>
          <p:cNvPr id="12" name="Rectangle 11"/>
          <p:cNvSpPr/>
          <p:nvPr/>
        </p:nvSpPr>
        <p:spPr>
          <a:xfrm>
            <a:off x="3889145" y="5038725"/>
            <a:ext cx="779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Libre Baskerville" panose="020B0604020202020204" charset="0"/>
              </a:rPr>
              <a:t>ng</a:t>
            </a:r>
            <a:endParaRPr lang="pt-BR" sz="3600" dirty="0">
              <a:solidFill>
                <a:schemeClr val="bg1"/>
              </a:solidFill>
              <a:latin typeface="Libre Baskerville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31039" y="5038725"/>
            <a:ext cx="816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Libre Baskerville" panose="020B0604020202020204" charset="0"/>
              </a:rPr>
              <a:t>ph</a:t>
            </a:r>
            <a:endParaRPr lang="pt-BR" sz="3600" dirty="0">
              <a:solidFill>
                <a:schemeClr val="bg1"/>
              </a:solidFill>
              <a:latin typeface="Libre Baskerville" panose="020B060402020202020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75784" y="5038725"/>
            <a:ext cx="713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 smtClean="0">
                <a:solidFill>
                  <a:schemeClr val="bg1"/>
                </a:solidFill>
                <a:latin typeface="Libre Baskerville" panose="020B0604020202020204" charset="0"/>
              </a:rPr>
              <a:t>ee</a:t>
            </a:r>
            <a:endParaRPr lang="pt-BR" sz="3600" dirty="0">
              <a:solidFill>
                <a:schemeClr val="bg1"/>
              </a:solidFill>
              <a:latin typeface="Libre Baskervill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84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487234" y="76910"/>
            <a:ext cx="26301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60" dirty="0" smtClean="0">
                <a:latin typeface="Libre Baskerville"/>
                <a:ea typeface="Libre Baskerville"/>
                <a:cs typeface="Libre Baskerville"/>
                <a:sym typeface="Libre Baskerville"/>
              </a:rPr>
              <a:t>Phase 6</a:t>
            </a:r>
            <a:endParaRPr dirty="0"/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238750" y="781397"/>
            <a:ext cx="11708700" cy="50469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 smtClean="0">
                <a:latin typeface="Libre Baskerville" panose="020B0604020202020204" charset="0"/>
              </a:rPr>
              <a:t>Children learn </a:t>
            </a:r>
            <a:r>
              <a:rPr lang="en-GB" dirty="0">
                <a:latin typeface="Libre Baskerville" panose="020B0604020202020204" charset="0"/>
              </a:rPr>
              <a:t>and practise writing </a:t>
            </a:r>
            <a:r>
              <a:rPr lang="en-GB" b="1" u="sng" dirty="0">
                <a:solidFill>
                  <a:srgbClr val="FFFF00"/>
                </a:solidFill>
                <a:latin typeface="Libre Baskerville" panose="020B0604020202020204" charset="0"/>
              </a:rPr>
              <a:t>common </a:t>
            </a:r>
            <a:r>
              <a:rPr lang="en-GB" b="1" u="sng" dirty="0" smtClean="0">
                <a:solidFill>
                  <a:srgbClr val="FFFF00"/>
                </a:solidFill>
                <a:latin typeface="Libre Baskerville" panose="020B0604020202020204" charset="0"/>
              </a:rPr>
              <a:t>words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b="1" u="sng" dirty="0" smtClean="0">
                <a:latin typeface="Libre Baskerville" panose="020B0604020202020204" charset="0"/>
              </a:rPr>
              <a:t> </a:t>
            </a:r>
            <a:r>
              <a:rPr lang="en-GB" dirty="0" err="1">
                <a:latin typeface="Libre Baskerville" panose="020B0604020202020204" charset="0"/>
              </a:rPr>
              <a:t>eg</a:t>
            </a:r>
            <a:r>
              <a:rPr lang="en-GB" dirty="0">
                <a:latin typeface="Libre Baskerville" panose="020B0604020202020204" charset="0"/>
              </a:rPr>
              <a:t> keep, last, even, </a:t>
            </a:r>
            <a:r>
              <a:rPr lang="en-GB" dirty="0" smtClean="0">
                <a:latin typeface="Libre Baskerville" panose="020B0604020202020204" charset="0"/>
              </a:rPr>
              <a:t>before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lang="en-GB" dirty="0" smtClean="0">
              <a:latin typeface="Libre Baskerville" panose="020B0604020202020204" charset="0"/>
            </a:endParaRPr>
          </a:p>
          <a:p>
            <a:pPr marL="0" lvl="0" indent="0">
              <a:buNone/>
            </a:pPr>
            <a:r>
              <a:rPr lang="en-GB" dirty="0">
                <a:latin typeface="Libre Baskerville" panose="020B0604020202020204" charset="0"/>
              </a:rPr>
              <a:t>Children are taught </a:t>
            </a:r>
            <a:r>
              <a:rPr lang="en-GB" b="1" u="sng" dirty="0">
                <a:solidFill>
                  <a:srgbClr val="FFFF00"/>
                </a:solidFill>
                <a:latin typeface="Libre Baskerville" panose="020B0604020202020204" charset="0"/>
              </a:rPr>
              <a:t>common spelling patterns </a:t>
            </a:r>
            <a:r>
              <a:rPr lang="en-GB" dirty="0" smtClean="0">
                <a:latin typeface="Libre Baskerville" panose="020B0604020202020204" charset="0"/>
              </a:rPr>
              <a:t>an</a:t>
            </a:r>
            <a:r>
              <a:rPr lang="en-GB" dirty="0" smtClean="0">
                <a:solidFill>
                  <a:schemeClr val="bg1"/>
                </a:solidFill>
                <a:latin typeface="Libre Baskerville" panose="020B0604020202020204" charset="0"/>
              </a:rPr>
              <a:t>d learn how </a:t>
            </a:r>
            <a:r>
              <a:rPr lang="en-GB" dirty="0">
                <a:solidFill>
                  <a:schemeClr val="bg1"/>
                </a:solidFill>
                <a:latin typeface="Libre Baskerville" panose="020B0604020202020204" charset="0"/>
              </a:rPr>
              <a:t>to </a:t>
            </a:r>
            <a:r>
              <a:rPr lang="en-GB" b="1" u="sng" dirty="0">
                <a:solidFill>
                  <a:srgbClr val="FFFF00"/>
                </a:solidFill>
                <a:latin typeface="Libre Baskerville" panose="020B0604020202020204" charset="0"/>
              </a:rPr>
              <a:t>spell longer </a:t>
            </a:r>
            <a:r>
              <a:rPr lang="en-GB" b="1" u="sng" dirty="0" smtClean="0">
                <a:solidFill>
                  <a:srgbClr val="FFFF00"/>
                </a:solidFill>
                <a:latin typeface="Libre Baskerville" panose="020B0604020202020204" charset="0"/>
              </a:rPr>
              <a:t>words</a:t>
            </a:r>
            <a:endParaRPr lang="en-GB" b="1" u="sng" dirty="0">
              <a:solidFill>
                <a:srgbClr val="FFFF00"/>
              </a:solidFill>
              <a:latin typeface="Libre Baskerville" panose="020B0604020202020204" charset="0"/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lang="en-GB" dirty="0" smtClean="0">
              <a:latin typeface="Libre Baskerville" panose="020B0604020202020204" charset="0"/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>
                <a:latin typeface="Libre Baskerville" panose="020B0604020202020204" charset="0"/>
              </a:rPr>
              <a:t>C</a:t>
            </a:r>
            <a:r>
              <a:rPr lang="en-GB" dirty="0" smtClean="0">
                <a:latin typeface="Libre Baskerville" panose="020B0604020202020204" charset="0"/>
              </a:rPr>
              <a:t>hildren will learn </a:t>
            </a:r>
            <a:r>
              <a:rPr lang="en-GB" dirty="0">
                <a:latin typeface="Libre Baskerville" panose="020B0604020202020204" charset="0"/>
              </a:rPr>
              <a:t>how </a:t>
            </a:r>
            <a:r>
              <a:rPr lang="en-GB" dirty="0" smtClean="0">
                <a:latin typeface="Libre Baskerville" panose="020B0604020202020204" charset="0"/>
              </a:rPr>
              <a:t>to use </a:t>
            </a:r>
            <a:r>
              <a:rPr lang="en-GB" b="1" u="sng" dirty="0" smtClean="0">
                <a:solidFill>
                  <a:srgbClr val="FFFF00"/>
                </a:solidFill>
                <a:latin typeface="Libre Baskerville" panose="020B0604020202020204" charset="0"/>
              </a:rPr>
              <a:t>suffixes</a:t>
            </a:r>
            <a:r>
              <a:rPr lang="en-GB" dirty="0" smtClean="0">
                <a:solidFill>
                  <a:srgbClr val="FFFF00"/>
                </a:solidFill>
                <a:latin typeface="Libre Baskerville" panose="020B0604020202020204" charset="0"/>
              </a:rPr>
              <a:t> </a:t>
            </a:r>
            <a:r>
              <a:rPr lang="en-GB" dirty="0">
                <a:latin typeface="Libre Baskerville" panose="020B0604020202020204" charset="0"/>
              </a:rPr>
              <a:t>and </a:t>
            </a:r>
            <a:r>
              <a:rPr lang="en-GB" b="1" u="sng" dirty="0" smtClean="0">
                <a:solidFill>
                  <a:srgbClr val="FFFF00"/>
                </a:solidFill>
                <a:latin typeface="Libre Baskerville" panose="020B0604020202020204" charset="0"/>
              </a:rPr>
              <a:t>prefixes</a:t>
            </a:r>
          </a:p>
          <a:p>
            <a:pPr marL="0" indent="0">
              <a:buNone/>
            </a:pPr>
            <a:r>
              <a:rPr lang="en-GB" dirty="0" err="1">
                <a:latin typeface="Libre Baskerville" panose="020B0604020202020204" charset="0"/>
              </a:rPr>
              <a:t>Eg</a:t>
            </a:r>
            <a:r>
              <a:rPr lang="en-GB" dirty="0">
                <a:latin typeface="Libre Baskerville" panose="020B0604020202020204" charset="0"/>
              </a:rPr>
              <a:t> add </a:t>
            </a:r>
            <a:r>
              <a:rPr lang="en-GB" dirty="0" err="1">
                <a:latin typeface="Libre Baskerville" panose="020B0604020202020204" charset="0"/>
              </a:rPr>
              <a:t>ing</a:t>
            </a:r>
            <a:r>
              <a:rPr lang="en-GB" dirty="0">
                <a:latin typeface="Libre Baskerville" panose="020B0604020202020204" charset="0"/>
              </a:rPr>
              <a:t> to a verb 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lang="en-GB" b="1" u="sng" dirty="0" smtClean="0">
              <a:latin typeface="Libre Baskerville" panose="020B0604020202020204" charset="0"/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 smtClean="0">
                <a:latin typeface="Libre Baskerville" panose="020B0604020202020204" charset="0"/>
              </a:rPr>
              <a:t>To </a:t>
            </a:r>
            <a:r>
              <a:rPr lang="en-GB" dirty="0">
                <a:latin typeface="Libre Baskerville" panose="020B0604020202020204" charset="0"/>
              </a:rPr>
              <a:t>know when to drop the e </a:t>
            </a:r>
            <a:r>
              <a:rPr lang="en-GB" dirty="0" err="1">
                <a:latin typeface="Libre Baskerville" panose="020B0604020202020204" charset="0"/>
              </a:rPr>
              <a:t>eg</a:t>
            </a:r>
            <a:r>
              <a:rPr lang="en-GB" dirty="0">
                <a:latin typeface="Libre Baskerville" panose="020B0604020202020204" charset="0"/>
              </a:rPr>
              <a:t> </a:t>
            </a:r>
            <a:r>
              <a:rPr lang="en-GB" dirty="0" smtClean="0">
                <a:latin typeface="Libre Baskerville" panose="020B0604020202020204" charset="0"/>
              </a:rPr>
              <a:t>hope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267175" y="5636029"/>
            <a:ext cx="515389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106760" y="6362005"/>
            <a:ext cx="515389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437418" y="34913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7782564" y="5374419"/>
            <a:ext cx="1976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800" dirty="0">
                <a:solidFill>
                  <a:schemeClr val="bg1"/>
                </a:solidFill>
                <a:latin typeface="Libre Baskerville" panose="020B0604020202020204" charset="0"/>
              </a:rPr>
              <a:t>hoping</a:t>
            </a:r>
            <a:r>
              <a:rPr lang="en-GB" dirty="0"/>
              <a:t> 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238750" y="6089963"/>
            <a:ext cx="8198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Libre Baskerville" panose="020B0604020202020204" charset="0"/>
              </a:rPr>
              <a:t>To know when to double the letter </a:t>
            </a:r>
            <a:r>
              <a:rPr lang="en-GB" sz="2800" dirty="0" err="1">
                <a:solidFill>
                  <a:schemeClr val="bg1"/>
                </a:solidFill>
                <a:latin typeface="Libre Baskerville" panose="020B0604020202020204" charset="0"/>
              </a:rPr>
              <a:t>eg</a:t>
            </a:r>
            <a:r>
              <a:rPr lang="en-GB" sz="2800" dirty="0">
                <a:solidFill>
                  <a:schemeClr val="bg1"/>
                </a:solidFill>
                <a:latin typeface="Libre Baskerville" panose="020B0604020202020204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Libre Baskerville" panose="020B0604020202020204" charset="0"/>
              </a:rPr>
              <a:t>hop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8703426" y="6100395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Libre Baskerville" panose="020B0604020202020204" charset="0"/>
              </a:rPr>
              <a:t>hopping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238750" y="154400"/>
            <a:ext cx="11863200" cy="60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indent="0">
              <a:buNone/>
            </a:pPr>
            <a:r>
              <a:rPr lang="en-GB" dirty="0" smtClean="0">
                <a:latin typeface="Libre Baskerville" panose="020B0604020202020204" charset="0"/>
              </a:rPr>
              <a:t>Children </a:t>
            </a:r>
            <a:r>
              <a:rPr lang="en-GB" dirty="0">
                <a:latin typeface="Libre Baskerville" panose="020B0604020202020204" charset="0"/>
              </a:rPr>
              <a:t>are taught </a:t>
            </a:r>
            <a:r>
              <a:rPr lang="en-GB" b="1" u="sng" dirty="0">
                <a:solidFill>
                  <a:srgbClr val="FFFF00"/>
                </a:solidFill>
                <a:latin typeface="Libre Baskerville" panose="020B0604020202020204" charset="0"/>
              </a:rPr>
              <a:t>past tense</a:t>
            </a:r>
            <a:r>
              <a:rPr lang="en-GB" dirty="0">
                <a:solidFill>
                  <a:srgbClr val="FFFF00"/>
                </a:solidFill>
                <a:latin typeface="Libre Baskerville" panose="020B0604020202020204" charset="0"/>
              </a:rPr>
              <a:t> </a:t>
            </a:r>
            <a:r>
              <a:rPr lang="en-GB" dirty="0">
                <a:latin typeface="Libre Baskerville" panose="020B0604020202020204" charset="0"/>
              </a:rPr>
              <a:t>and </a:t>
            </a:r>
            <a:r>
              <a:rPr lang="en-GB" b="1" u="sng" dirty="0">
                <a:solidFill>
                  <a:srgbClr val="FFFF00"/>
                </a:solidFill>
                <a:latin typeface="Libre Baskerville" panose="020B0604020202020204" charset="0"/>
              </a:rPr>
              <a:t>irregular</a:t>
            </a:r>
            <a:r>
              <a:rPr lang="en-GB" b="1" u="sng" dirty="0">
                <a:latin typeface="Libre Baskerville" panose="020B0604020202020204" charset="0"/>
              </a:rPr>
              <a:t> </a:t>
            </a:r>
            <a:r>
              <a:rPr lang="en-GB" b="1" u="sng" dirty="0" smtClean="0">
                <a:solidFill>
                  <a:srgbClr val="FFFF00"/>
                </a:solidFill>
                <a:latin typeface="Libre Baskerville" panose="020B0604020202020204" charset="0"/>
              </a:rPr>
              <a:t>past tense verbs</a:t>
            </a:r>
          </a:p>
          <a:p>
            <a:pPr marL="0" indent="0">
              <a:buNone/>
            </a:pPr>
            <a:r>
              <a:rPr lang="en-GB" dirty="0">
                <a:latin typeface="Libre Baskerville" panose="020B0604020202020204" charset="0"/>
              </a:rPr>
              <a:t>This will include the spelling rules for adding the </a:t>
            </a:r>
            <a:r>
              <a:rPr lang="en-GB" dirty="0">
                <a:solidFill>
                  <a:srgbClr val="FFFF00"/>
                </a:solidFill>
                <a:latin typeface="Libre Baskerville" panose="020B0604020202020204" charset="0"/>
              </a:rPr>
              <a:t>suffix</a:t>
            </a:r>
            <a:r>
              <a:rPr lang="en-GB" dirty="0">
                <a:latin typeface="Libre Baskerville" panose="020B0604020202020204" charset="0"/>
              </a:rPr>
              <a:t> </a:t>
            </a:r>
            <a:r>
              <a:rPr lang="en-GB" dirty="0" err="1">
                <a:latin typeface="Libre Baskerville" panose="020B0604020202020204" charset="0"/>
              </a:rPr>
              <a:t>ed</a:t>
            </a:r>
            <a:endParaRPr lang="en-GB" dirty="0">
              <a:latin typeface="Libre Baskerville" panose="020B0604020202020204" charset="0"/>
            </a:endParaRPr>
          </a:p>
          <a:p>
            <a:pPr marL="0" indent="0">
              <a:buNone/>
            </a:pPr>
            <a:endParaRPr lang="en-GB" b="1" u="sng" dirty="0">
              <a:latin typeface="Libre Baskerville" panose="020B0604020202020204" charset="0"/>
            </a:endParaRPr>
          </a:p>
          <a:p>
            <a:pPr marL="0" lvl="0" indent="0">
              <a:buNone/>
            </a:pPr>
            <a:r>
              <a:rPr lang="en-GB" dirty="0">
                <a:latin typeface="Libre Baskerville" panose="020B0604020202020204" charset="0"/>
              </a:rPr>
              <a:t>To know when to drop the e </a:t>
            </a:r>
            <a:r>
              <a:rPr lang="en-GB" dirty="0" err="1">
                <a:latin typeface="Libre Baskerville" panose="020B0604020202020204" charset="0"/>
              </a:rPr>
              <a:t>eg</a:t>
            </a:r>
            <a:r>
              <a:rPr lang="en-GB" dirty="0">
                <a:latin typeface="Libre Baskerville" panose="020B0604020202020204" charset="0"/>
              </a:rPr>
              <a:t> hope           </a:t>
            </a:r>
            <a:r>
              <a:rPr lang="en-GB" dirty="0" smtClean="0">
                <a:latin typeface="Libre Baskerville" panose="020B0604020202020204" charset="0"/>
              </a:rPr>
              <a:t>hoped </a:t>
            </a:r>
            <a:endParaRPr lang="en-GB" dirty="0">
              <a:latin typeface="Libre Baskerville" panose="020B0604020202020204" charset="0"/>
            </a:endParaRPr>
          </a:p>
          <a:p>
            <a:pPr marL="0" lvl="0" indent="0">
              <a:buNone/>
            </a:pPr>
            <a:r>
              <a:rPr lang="en-GB" dirty="0">
                <a:latin typeface="Libre Baskerville" panose="020B0604020202020204" charset="0"/>
              </a:rPr>
              <a:t>To know when to double the letter </a:t>
            </a:r>
            <a:r>
              <a:rPr lang="en-GB" dirty="0" err="1">
                <a:latin typeface="Libre Baskerville" panose="020B0604020202020204" charset="0"/>
              </a:rPr>
              <a:t>eg</a:t>
            </a:r>
            <a:r>
              <a:rPr lang="en-GB" dirty="0">
                <a:latin typeface="Libre Baskerville" panose="020B0604020202020204" charset="0"/>
              </a:rPr>
              <a:t> hop           </a:t>
            </a:r>
            <a:r>
              <a:rPr lang="en-GB" dirty="0" smtClean="0">
                <a:latin typeface="Libre Baskerville" panose="020B0604020202020204" charset="0"/>
              </a:rPr>
              <a:t>hopped</a:t>
            </a:r>
            <a:endParaRPr lang="en-GB" dirty="0">
              <a:latin typeface="Libre Baskerville" panose="020B0604020202020204" charset="0"/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Libre Baskerville" panose="020B0604020202020204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GB" dirty="0" smtClean="0">
                <a:latin typeface="Libre Baskerville" panose="020B0604020202020204" charset="0"/>
              </a:rPr>
              <a:t>Children </a:t>
            </a:r>
            <a:r>
              <a:rPr lang="en-GB" dirty="0">
                <a:latin typeface="Libre Baskerville" panose="020B0604020202020204" charset="0"/>
              </a:rPr>
              <a:t>are taught how to use a </a:t>
            </a:r>
            <a:r>
              <a:rPr lang="en-GB" b="1" u="sng" dirty="0" smtClean="0">
                <a:solidFill>
                  <a:srgbClr val="FFFF00"/>
                </a:solidFill>
                <a:latin typeface="Libre Baskerville" panose="020B0604020202020204" charset="0"/>
              </a:rPr>
              <a:t>dictionary/thesaurus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>
              <a:latin typeface="Libre Baskerville" panose="020B0604020202020204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GB" dirty="0" smtClean="0">
                <a:latin typeface="Libre Baskerville" panose="020B0604020202020204" charset="0"/>
              </a:rPr>
              <a:t>Children are taught </a:t>
            </a:r>
            <a:r>
              <a:rPr lang="en-GB" b="1" u="sng" dirty="0" smtClean="0">
                <a:solidFill>
                  <a:srgbClr val="FFFF00"/>
                </a:solidFill>
                <a:latin typeface="Libre Baskerville" panose="020B0604020202020204" charset="0"/>
              </a:rPr>
              <a:t>homophones</a:t>
            </a:r>
            <a:r>
              <a:rPr lang="en-GB" dirty="0" smtClean="0">
                <a:latin typeface="Libre Baskerville" panose="020B0604020202020204" charset="0"/>
              </a:rPr>
              <a:t> </a:t>
            </a:r>
            <a:r>
              <a:rPr lang="en-GB" dirty="0" err="1" smtClean="0">
                <a:latin typeface="Libre Baskerville" panose="020B0604020202020204" charset="0"/>
              </a:rPr>
              <a:t>eg</a:t>
            </a:r>
            <a:r>
              <a:rPr lang="en-GB" dirty="0" smtClean="0">
                <a:latin typeface="Libre Baskerville" panose="020B0604020202020204" charset="0"/>
              </a:rPr>
              <a:t> the difference between </a:t>
            </a:r>
            <a:r>
              <a:rPr lang="en-GB" b="1" u="sng" dirty="0" smtClean="0">
                <a:latin typeface="Libre Baskerville" panose="020B0604020202020204" charset="0"/>
              </a:rPr>
              <a:t>their, there and they’re 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285759" y="2619721"/>
            <a:ext cx="515389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8272029" y="3105323"/>
            <a:ext cx="515389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60">
                <a:latin typeface="Libre Baskerville"/>
                <a:ea typeface="Libre Baskerville"/>
                <a:cs typeface="Libre Baskerville"/>
                <a:sym typeface="Libre Baskerville"/>
              </a:rPr>
              <a:t>Phase6</a:t>
            </a:r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9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" y="433388"/>
            <a:ext cx="10706100" cy="599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301"/>
          <p:cNvPicPr preferRelativeResize="0"/>
          <p:nvPr/>
        </p:nvPicPr>
        <p:blipFill rotWithShape="1">
          <a:blip r:embed="rId3">
            <a:alphaModFix/>
          </a:blip>
          <a:srcRect l="78003" t="17463" r="11204" b="5808"/>
          <a:stretch/>
        </p:blipFill>
        <p:spPr>
          <a:xfrm>
            <a:off x="9111961" y="1471352"/>
            <a:ext cx="1155469" cy="45969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9125036" y="1512915"/>
            <a:ext cx="1155469" cy="46236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850" y="209550"/>
            <a:ext cx="10338575" cy="649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09"/>
          <p:cNvPicPr preferRelativeResize="0"/>
          <p:nvPr/>
        </p:nvPicPr>
        <p:blipFill rotWithShape="1">
          <a:blip r:embed="rId3">
            <a:alphaModFix/>
          </a:blip>
          <a:srcRect l="408" t="4105" r="919" b="69209"/>
          <a:stretch/>
        </p:blipFill>
        <p:spPr>
          <a:xfrm>
            <a:off x="1062850" y="514350"/>
            <a:ext cx="10201275" cy="17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062850" y="514350"/>
            <a:ext cx="10182225" cy="16763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860"/>
              <a:buFont typeface="Libre Baskerville"/>
              <a:buNone/>
            </a:pPr>
            <a:r>
              <a:rPr lang="en-GB" sz="4860" b="0" i="0" u="none" strike="noStrike" cap="none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Common questions</a:t>
            </a:r>
            <a:br>
              <a:rPr lang="en-GB" sz="4860" b="0" i="0" u="none" strike="noStrike" cap="none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endParaRPr sz="4860" b="0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1120000" y="1825626"/>
            <a:ext cx="7937736" cy="103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Why hasn’t my child moved up their reading level yet? They find the books too easy. </a:t>
            </a:r>
            <a:endParaRPr sz="2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EDEDE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EDEDE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1119999" y="3552868"/>
            <a:ext cx="80930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Why doesn’t my child know how to spell?</a:t>
            </a: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1119999" y="4987760"/>
            <a:ext cx="80930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Why doesn’t my child’s teacher correct their spelling?</a:t>
            </a:r>
            <a:endParaRPr sz="2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endParaRPr sz="5400" b="0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50" name="Shape 150" descr="http://3.bp.blogspot.com/-eztvSiPuj6A/UXE4ZaG7iWI/AAAAAAAACso/LGZRao0XGRQ/s1600/Screen+shot+2013-04-19+at+7.28.03+A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0"/>
            <a:ext cx="10515600" cy="686407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1052423" y="5391509"/>
            <a:ext cx="10127411" cy="120769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1052423" y="960479"/>
            <a:ext cx="3372928" cy="443102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4425351" y="960478"/>
            <a:ext cx="3372928" cy="443102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7806906" y="960477"/>
            <a:ext cx="3372928" cy="443102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endParaRPr sz="5400" b="0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0" name="Shape 160" descr="http://3.bp.blogspot.com/-eztvSiPuj6A/UXE4ZaG7iWI/AAAAAAAACso/LGZRao0XGRQ/s1600/Screen+shot+2013-04-19+at+7.28.03+A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0"/>
            <a:ext cx="10515600" cy="686407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/>
          <p:nvPr/>
        </p:nvSpPr>
        <p:spPr>
          <a:xfrm>
            <a:off x="1052423" y="5391509"/>
            <a:ext cx="10127411" cy="120769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1052423" y="960479"/>
            <a:ext cx="3372928" cy="443102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4425351" y="960478"/>
            <a:ext cx="3372928" cy="443102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endParaRPr sz="5400" b="0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9" name="Shape 169" descr="http://3.bp.blogspot.com/-eztvSiPuj6A/UXE4ZaG7iWI/AAAAAAAACso/LGZRao0XGRQ/s1600/Screen+shot+2013-04-19+at+7.28.03+A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0"/>
            <a:ext cx="10515600" cy="686407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/>
          <p:nvPr/>
        </p:nvSpPr>
        <p:spPr>
          <a:xfrm>
            <a:off x="1052423" y="5391509"/>
            <a:ext cx="10127411" cy="120769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1052423" y="960479"/>
            <a:ext cx="3372928" cy="443102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endParaRPr sz="5400" b="0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7" name="Shape 177" descr="http://3.bp.blogspot.com/-eztvSiPuj6A/UXE4ZaG7iWI/AAAAAAAACso/LGZRao0XGRQ/s1600/Screen+shot+2013-04-19+at+7.28.03+A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0"/>
            <a:ext cx="10515600" cy="686407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/>
          <p:nvPr/>
        </p:nvSpPr>
        <p:spPr>
          <a:xfrm>
            <a:off x="1052423" y="5391509"/>
            <a:ext cx="10127411" cy="120769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endParaRPr sz="5400" b="0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84" name="Shape 184" descr="http://3.bp.blogspot.com/-eztvSiPuj6A/UXE4ZaG7iWI/AAAAAAAACso/LGZRao0XGRQ/s1600/Screen+shot+2013-04-19+at+7.28.03+A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0"/>
            <a:ext cx="10515600" cy="686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860"/>
              <a:buFont typeface="Libre Baskerville"/>
              <a:buNone/>
            </a:pPr>
            <a:r>
              <a:rPr lang="en-GB" sz="4860" b="0" i="0" u="none" strike="noStrike" cap="none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Phonics</a:t>
            </a:r>
            <a:br>
              <a:rPr lang="en-GB" sz="4860" b="0" i="0" u="none" strike="noStrike" cap="none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endParaRPr sz="4860" b="0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838200" y="1543516"/>
            <a:ext cx="1905000" cy="64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</a:pPr>
            <a:r>
              <a:rPr lang="en-GB" sz="2800" dirty="0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Why?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</a:pPr>
            <a:endParaRPr sz="2800" dirty="0">
              <a:solidFill>
                <a:srgbClr val="EDEDE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838200" y="2246672"/>
            <a:ext cx="99793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National Curriculum – ‘Phonics remains at the heart of early reading’</a:t>
            </a:r>
            <a:endParaRPr dirty="0"/>
          </a:p>
        </p:txBody>
      </p:sp>
      <p:sp>
        <p:nvSpPr>
          <p:cNvPr id="192" name="Shape 192"/>
          <p:cNvSpPr/>
          <p:nvPr/>
        </p:nvSpPr>
        <p:spPr>
          <a:xfrm>
            <a:off x="838200" y="3480853"/>
            <a:ext cx="1088509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This means word recognition, blending, segmenting and other skills as their reading skills becoming more proficient.</a:t>
            </a:r>
            <a:endParaRPr dirty="0"/>
          </a:p>
        </p:txBody>
      </p:sp>
      <p:sp>
        <p:nvSpPr>
          <p:cNvPr id="193" name="Shape 193"/>
          <p:cNvSpPr/>
          <p:nvPr/>
        </p:nvSpPr>
        <p:spPr>
          <a:xfrm>
            <a:off x="838201" y="5145921"/>
            <a:ext cx="1099724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At BPS we follow the ‘Letters and Sounds’ program, which teaches a range of reading, writing and segmenting skills.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861769" y="2589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860"/>
              <a:buFont typeface="Libre Baskerville"/>
              <a:buNone/>
            </a:pPr>
            <a:r>
              <a:rPr lang="en-GB" sz="4860" b="0" i="0" u="none" strike="noStrike" cap="none" dirty="0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Terminology</a:t>
            </a:r>
            <a:br>
              <a:rPr lang="en-GB" sz="4860" b="0" i="0" u="none" strike="noStrike" cap="none" dirty="0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endParaRPr sz="4860" b="0" i="0" u="none" strike="noStrike" cap="none" dirty="0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1143000" y="1554946"/>
            <a:ext cx="4993257" cy="69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</a:pPr>
            <a:r>
              <a:rPr lang="en-GB" sz="2800" b="1" dirty="0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Grapheme</a:t>
            </a:r>
            <a:endParaRPr sz="2800" b="1" dirty="0">
              <a:solidFill>
                <a:srgbClr val="EDEDE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8410746" y="1396046"/>
            <a:ext cx="4993257" cy="69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</a:pPr>
            <a:r>
              <a:rPr lang="en-GB" sz="2800" b="1" dirty="0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Phoneme</a:t>
            </a:r>
            <a:endParaRPr sz="2800" b="1" dirty="0">
              <a:solidFill>
                <a:srgbClr val="EDEDE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964063" y="4949758"/>
            <a:ext cx="1950882" cy="69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</a:pPr>
            <a:r>
              <a:rPr lang="en-GB" sz="2800" b="1" dirty="0" smtClean="0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Digraph</a:t>
            </a:r>
            <a:endParaRPr sz="2800" b="1" dirty="0">
              <a:solidFill>
                <a:srgbClr val="EDEDE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8657319" y="4939149"/>
            <a:ext cx="4993257" cy="69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</a:pPr>
            <a:r>
              <a:rPr lang="en-GB" sz="2800" b="1" dirty="0" err="1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Trigraph</a:t>
            </a:r>
            <a:endParaRPr sz="2800" b="1" dirty="0">
              <a:solidFill>
                <a:srgbClr val="EDEDE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8332145" y="2873753"/>
            <a:ext cx="31266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Consonants</a:t>
            </a:r>
            <a:endParaRPr sz="2800" b="1" dirty="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1114951" y="2354156"/>
            <a:ext cx="3126600" cy="19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Vowels</a:t>
            </a:r>
            <a:endParaRPr b="1" dirty="0"/>
          </a:p>
        </p:txBody>
      </p:sp>
      <p:sp>
        <p:nvSpPr>
          <p:cNvPr id="2" name="Rectangle 1"/>
          <p:cNvSpPr/>
          <p:nvPr/>
        </p:nvSpPr>
        <p:spPr>
          <a:xfrm>
            <a:off x="3905420" y="2241478"/>
            <a:ext cx="454013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rgbClr val="EDEDED"/>
              </a:buClr>
              <a:buSzPts val="2800"/>
            </a:pPr>
            <a:r>
              <a:rPr lang="en-GB" sz="2800" b="1" dirty="0" smtClean="0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Phoneme Buttons</a:t>
            </a:r>
            <a:endParaRPr lang="en-GB" sz="2800" b="1" dirty="0">
              <a:solidFill>
                <a:srgbClr val="EDEDE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1082" y="1986624"/>
            <a:ext cx="146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>
                <a:solidFill>
                  <a:srgbClr val="FFFF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Letters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90595" y="1841520"/>
            <a:ext cx="154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 smtClean="0">
                <a:solidFill>
                  <a:srgbClr val="FFFF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Sounds</a:t>
            </a:r>
            <a:endParaRPr lang="en-GB" sz="28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287" y="2721609"/>
            <a:ext cx="1076325" cy="676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53" y="3595509"/>
            <a:ext cx="2857501" cy="653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316" y="5188017"/>
            <a:ext cx="814558" cy="9100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30973" y="4488965"/>
            <a:ext cx="265649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buClr>
                <a:srgbClr val="EDEDED"/>
              </a:buClr>
              <a:buSzPts val="2800"/>
            </a:pPr>
            <a:r>
              <a:rPr lang="en-GB" sz="2800" b="1" dirty="0">
                <a:solidFill>
                  <a:srgbClr val="EDEDE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Split digraph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9569" y="5628085"/>
            <a:ext cx="977908" cy="901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5405" y="5569342"/>
            <a:ext cx="952020" cy="9599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0746" y="3457382"/>
            <a:ext cx="2390775" cy="114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8675" y="5069681"/>
            <a:ext cx="1628794" cy="1146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rgbClr val="000000"/>
      </a:dk1>
      <a:lt1>
        <a:srgbClr val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557</Words>
  <Application>Microsoft Office PowerPoint</Application>
  <PresentationFormat>Widescreen</PresentationFormat>
  <Paragraphs>158</Paragraphs>
  <Slides>28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Baskerville Old Face</vt:lpstr>
      <vt:lpstr>Libre Baskerville</vt:lpstr>
      <vt:lpstr>Corbel</vt:lpstr>
      <vt:lpstr>SassoonCRInfant</vt:lpstr>
      <vt:lpstr>Depth</vt:lpstr>
      <vt:lpstr>PowerPoint Presentation</vt:lpstr>
      <vt:lpstr>Aims of the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Phonics </vt:lpstr>
      <vt:lpstr>Terminology </vt:lpstr>
      <vt:lpstr>Phonics </vt:lpstr>
      <vt:lpstr>Phase 1  - Sound discrimination </vt:lpstr>
      <vt:lpstr>Phase 1  - Sound discrimination </vt:lpstr>
      <vt:lpstr>Phase 1  - Sound discrimination </vt:lpstr>
      <vt:lpstr>Phase 2/3 – Sound recognition and blending </vt:lpstr>
      <vt:lpstr>Phase 4 – Adjacent sounds </vt:lpstr>
      <vt:lpstr>Phase 5 Alternative spellings and pronunciations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plare  </vt:lpstr>
      <vt:lpstr>PowerPoint Presentation</vt:lpstr>
      <vt:lpstr>Phase 6</vt:lpstr>
      <vt:lpstr>PowerPoint Presentation</vt:lpstr>
      <vt:lpstr>Phase6</vt:lpstr>
      <vt:lpstr>PowerPoint Presentation</vt:lpstr>
      <vt:lpstr>Common questions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Dominique Chandler</dc:creator>
  <cp:lastModifiedBy>Dominique Chandler</cp:lastModifiedBy>
  <cp:revision>40</cp:revision>
  <dcterms:modified xsi:type="dcterms:W3CDTF">2018-02-15T03:45:20Z</dcterms:modified>
</cp:coreProperties>
</file>