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4" r:id="rId4"/>
    <p:sldId id="259" r:id="rId5"/>
    <p:sldId id="269" r:id="rId6"/>
    <p:sldId id="260" r:id="rId7"/>
    <p:sldId id="272" r:id="rId8"/>
    <p:sldId id="261" r:id="rId9"/>
    <p:sldId id="262" r:id="rId10"/>
    <p:sldId id="263" r:id="rId11"/>
    <p:sldId id="264" r:id="rId12"/>
    <p:sldId id="266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2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1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0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4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8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9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037B-79FB-4395-A599-6139966F59D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39D7-E01D-4D56-81FF-07F55FD0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MaD0ajhlVm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l1yJakKp-4?t=8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S4GKWPnbQ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593" y="199506"/>
            <a:ext cx="10249592" cy="980901"/>
          </a:xfrm>
        </p:spPr>
        <p:txBody>
          <a:bodyPr>
            <a:normAutofit/>
          </a:bodyPr>
          <a:lstStyle/>
          <a:p>
            <a:r>
              <a:rPr lang="en-GB" b="1" dirty="0"/>
              <a:t>Equipment and how to pack: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963" y="2568912"/>
            <a:ext cx="6432666" cy="3713403"/>
          </a:xfrm>
        </p:spPr>
        <p:txBody>
          <a:bodyPr>
            <a:normAutofit fontScale="62500" lnSpcReduction="20000"/>
          </a:bodyPr>
          <a:lstStyle/>
          <a:p>
            <a:r>
              <a:rPr lang="en-GB" sz="11000" b="1" u="sng" dirty="0"/>
              <a:t>Success Criteria:</a:t>
            </a:r>
          </a:p>
          <a:p>
            <a:r>
              <a:rPr lang="en-GB" sz="4400" dirty="0"/>
              <a:t>I can: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300" dirty="0"/>
              <a:t>- Explain exactly what kit is needed for trekking.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300" dirty="0"/>
              <a:t>- Pack kit correctly in a rucksack so that it easily accessible, comfortable and stable.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3300" dirty="0"/>
              <a:t>- Adjust the rucksack harness  and straps so it is the correct length and fitted correctly.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3" y="1359138"/>
            <a:ext cx="3375569" cy="1031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95" y="1359138"/>
            <a:ext cx="3181479" cy="47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163" y="190694"/>
            <a:ext cx="10104581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How to wear and adjust your backpack correctly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536" y="1447331"/>
            <a:ext cx="6480720" cy="42353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have the </a:t>
            </a:r>
            <a:r>
              <a:rPr lang="en-GB" sz="5400" b="1" dirty="0">
                <a:solidFill>
                  <a:srgbClr val="FF0066"/>
                </a:solidFill>
              </a:rPr>
              <a:t>most</a:t>
            </a:r>
            <a:r>
              <a:rPr lang="en-GB" dirty="0"/>
              <a:t> weight on the </a:t>
            </a:r>
            <a:r>
              <a:rPr lang="en-GB" b="1" dirty="0">
                <a:solidFill>
                  <a:srgbClr val="FF0066"/>
                </a:solidFill>
              </a:rPr>
              <a:t>hips</a:t>
            </a:r>
          </a:p>
          <a:p>
            <a:pPr>
              <a:buNone/>
            </a:pPr>
            <a:endParaRPr lang="en-GB" sz="900" dirty="0"/>
          </a:p>
          <a:p>
            <a:pPr>
              <a:buNone/>
            </a:pPr>
            <a:r>
              <a:rPr lang="en-GB" dirty="0"/>
              <a:t>	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			and </a:t>
            </a:r>
            <a:r>
              <a:rPr lang="en-GB" sz="1400" b="1" dirty="0">
                <a:solidFill>
                  <a:srgbClr val="7030A0"/>
                </a:solidFill>
              </a:rPr>
              <a:t>some</a:t>
            </a:r>
            <a:r>
              <a:rPr lang="en-GB" dirty="0"/>
              <a:t> on the </a:t>
            </a:r>
            <a:r>
              <a:rPr lang="en-GB" dirty="0">
                <a:solidFill>
                  <a:srgbClr val="7030A0"/>
                </a:solidFill>
              </a:rPr>
              <a:t>shoulders</a:t>
            </a:r>
            <a:r>
              <a:rPr lang="en-GB" dirty="0"/>
              <a:t>. </a:t>
            </a:r>
          </a:p>
          <a:p>
            <a:pPr>
              <a:buNone/>
            </a:pPr>
            <a:r>
              <a:rPr lang="en-GB" dirty="0"/>
              <a:t>	</a:t>
            </a:r>
          </a:p>
          <a:p>
            <a:pPr>
              <a:buNone/>
            </a:pPr>
            <a:r>
              <a:rPr lang="en-GB" dirty="0"/>
              <a:t>  The pack should be </a:t>
            </a:r>
            <a:r>
              <a:rPr lang="en-GB" dirty="0">
                <a:solidFill>
                  <a:srgbClr val="00B050"/>
                </a:solidFill>
              </a:rPr>
              <a:t>comfortable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stable</a:t>
            </a:r>
            <a:r>
              <a:rPr lang="en-GB" dirty="0"/>
              <a:t> and be sat </a:t>
            </a:r>
            <a:r>
              <a:rPr lang="en-GB" dirty="0">
                <a:solidFill>
                  <a:srgbClr val="00B050"/>
                </a:solidFill>
              </a:rPr>
              <a:t>close to back</a:t>
            </a:r>
            <a:r>
              <a:rPr lang="en-GB" dirty="0"/>
              <a:t>. </a:t>
            </a:r>
          </a:p>
          <a:p>
            <a:pPr>
              <a:buNone/>
            </a:pPr>
            <a:r>
              <a:rPr lang="en-GB" dirty="0"/>
              <a:t>	</a:t>
            </a:r>
          </a:p>
          <a:p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079962" y="5302986"/>
            <a:ext cx="5352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How to wear a rucksack</a:t>
            </a:r>
            <a:endParaRPr lang="en-GB" sz="2800" b="1" dirty="0">
              <a:ln w="18000">
                <a:solidFill>
                  <a:schemeClr val="accent6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GB" sz="2800" b="1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Watch from 1min 20 until 5 min 32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5" y="1722904"/>
            <a:ext cx="2509889" cy="36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065896" y="2184400"/>
            <a:ext cx="5427864" cy="170466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79962" y="6348757"/>
            <a:ext cx="41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https://youtu.be/Sl1yJakKp-4?t=83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0"/>
            <a:ext cx="5777304" cy="805829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Common mistakes...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32" y="952024"/>
            <a:ext cx="4875728" cy="5357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Back length </a:t>
            </a:r>
            <a:r>
              <a:rPr lang="en-GB" dirty="0"/>
              <a:t>is:</a:t>
            </a:r>
          </a:p>
          <a:p>
            <a:pPr marL="0" indent="0">
              <a:buNone/>
            </a:pPr>
            <a:r>
              <a:rPr lang="en-GB" u="sng" dirty="0"/>
              <a:t>Too long </a:t>
            </a:r>
          </a:p>
          <a:p>
            <a:pPr>
              <a:buNone/>
            </a:pPr>
            <a:r>
              <a:rPr lang="en-GB" dirty="0"/>
              <a:t>   -leaves a gap behind the shoulder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u="sng" dirty="0"/>
              <a:t>Too short </a:t>
            </a:r>
          </a:p>
          <a:p>
            <a:pPr marL="0" indent="0">
              <a:buNone/>
            </a:pPr>
            <a:r>
              <a:rPr lang="en-GB" dirty="0"/>
              <a:t>   -puts weight on the shoulders </a:t>
            </a:r>
          </a:p>
          <a:p>
            <a:pPr marL="0" indent="0">
              <a:buNone/>
            </a:pPr>
            <a:r>
              <a:rPr lang="en-GB" dirty="0"/>
              <a:t>   -the waist belt too high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Straps</a:t>
            </a:r>
            <a:r>
              <a:rPr lang="en-GB" dirty="0"/>
              <a:t> are not done up tightly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760" y="954088"/>
            <a:ext cx="5003800" cy="446532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Test your pack by...</a:t>
            </a:r>
            <a:endParaRPr lang="en-GB"/>
          </a:p>
          <a:p>
            <a:r>
              <a:rPr lang="en-GB"/>
              <a:t>Get someone else to grab the waist belt firmly and shake it, you should move with it, and not stay rigid. </a:t>
            </a:r>
          </a:p>
          <a:p>
            <a:endParaRPr lang="en-GB"/>
          </a:p>
          <a:p>
            <a:r>
              <a:rPr lang="en-GB"/>
              <a:t>If someone pulls the shoulder straps apart they should move but give some resistance.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981" y="5577827"/>
            <a:ext cx="337747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48" y="214290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Other things …Top tips...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88" y="1357290"/>
            <a:ext cx="4487572" cy="4941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GB" dirty="0">
                <a:solidFill>
                  <a:srgbClr val="7030A0"/>
                </a:solidFill>
              </a:rPr>
              <a:t>Waterproof things </a:t>
            </a:r>
            <a:r>
              <a:rPr lang="en-GB" dirty="0"/>
              <a:t>thoroughly in individual dry bags or zip-lock bags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Keep things in </a:t>
            </a:r>
            <a:r>
              <a:rPr lang="en-GB" dirty="0">
                <a:solidFill>
                  <a:srgbClr val="7030A0"/>
                </a:solidFill>
              </a:rPr>
              <a:t>groups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dirty="0">
                <a:solidFill>
                  <a:srgbClr val="7030A0"/>
                </a:solidFill>
              </a:rPr>
              <a:t>Repack your food </a:t>
            </a:r>
            <a:r>
              <a:rPr lang="en-GB" dirty="0"/>
              <a:t>into minimal, </a:t>
            </a:r>
            <a:r>
              <a:rPr lang="en-GB" u="sng" dirty="0"/>
              <a:t>waterproof</a:t>
            </a:r>
            <a:r>
              <a:rPr lang="en-GB" dirty="0"/>
              <a:t> packaging (but beware of ants!)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</a:t>
            </a:r>
            <a:r>
              <a:rPr lang="en-GB" dirty="0">
                <a:solidFill>
                  <a:srgbClr val="7030A0"/>
                </a:solidFill>
              </a:rPr>
              <a:t>Use bags </a:t>
            </a:r>
            <a:r>
              <a:rPr lang="en-GB" dirty="0"/>
              <a:t>not boxes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Several </a:t>
            </a:r>
            <a:r>
              <a:rPr lang="en-GB" dirty="0">
                <a:solidFill>
                  <a:srgbClr val="7030A0"/>
                </a:solidFill>
              </a:rPr>
              <a:t>small packages </a:t>
            </a:r>
            <a:r>
              <a:rPr lang="en-GB" dirty="0"/>
              <a:t>are better than one big one. Divide your things using bags within your big bag.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0068" y="1357290"/>
            <a:ext cx="5189884" cy="34991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solidFill>
                  <a:schemeClr val="accent6">
                    <a:lumMod val="75000"/>
                  </a:schemeClr>
                </a:solidFill>
              </a:rPr>
              <a:t>Have a system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when packing</a:t>
            </a:r>
          </a:p>
          <a:p>
            <a:endParaRPr lang="en-GB" dirty="0"/>
          </a:p>
          <a:p>
            <a:r>
              <a:rPr lang="en-GB" u="sng" dirty="0">
                <a:solidFill>
                  <a:srgbClr val="008000"/>
                </a:solidFill>
              </a:rPr>
              <a:t>Do not empty </a:t>
            </a:r>
            <a:r>
              <a:rPr lang="en-GB" dirty="0"/>
              <a:t>your rucksack all over camp</a:t>
            </a:r>
          </a:p>
          <a:p>
            <a:endParaRPr lang="en-GB" dirty="0"/>
          </a:p>
          <a:p>
            <a:r>
              <a:rPr lang="en-GB" u="sng" dirty="0">
                <a:solidFill>
                  <a:schemeClr val="accent6">
                    <a:lumMod val="75000"/>
                  </a:schemeClr>
                </a:solidFill>
              </a:rPr>
              <a:t>Do not dangle </a:t>
            </a:r>
            <a:r>
              <a:rPr lang="en-GB" dirty="0"/>
              <a:t>things from the outside of your pack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955" y="5059667"/>
            <a:ext cx="4062254" cy="1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46" y="1490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Thinking back to the online DofE ECA, what will you plan to cook with your group and who will carry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2287443"/>
            <a:ext cx="3872345" cy="4351338"/>
          </a:xfrm>
        </p:spPr>
        <p:txBody>
          <a:bodyPr>
            <a:normAutofit fontScale="62500" lnSpcReduction="20000"/>
          </a:bodyPr>
          <a:lstStyle/>
          <a:p>
            <a:pPr fontAlgn="b"/>
            <a:r>
              <a:rPr lang="en-GB" dirty="0"/>
              <a:t>White and whole wheat bread</a:t>
            </a:r>
          </a:p>
          <a:p>
            <a:pPr fontAlgn="b"/>
            <a:r>
              <a:rPr lang="en-GB" dirty="0"/>
              <a:t>Jam, Cheese, Banana, Tuna, Cooked Bacon, Onion, Tomato, Cucumber</a:t>
            </a:r>
          </a:p>
          <a:p>
            <a:pPr fontAlgn="b"/>
            <a:r>
              <a:rPr lang="en-GB" dirty="0"/>
              <a:t>Apple/Orange</a:t>
            </a:r>
          </a:p>
          <a:p>
            <a:pPr fontAlgn="b"/>
            <a:r>
              <a:rPr lang="en-GB" dirty="0"/>
              <a:t>Chocolate wafer</a:t>
            </a:r>
          </a:p>
          <a:p>
            <a:pPr fontAlgn="b"/>
            <a:r>
              <a:rPr lang="en-GB" dirty="0"/>
              <a:t>Sweet corn</a:t>
            </a:r>
          </a:p>
          <a:p>
            <a:pPr fontAlgn="b"/>
            <a:r>
              <a:rPr lang="en-GB" dirty="0"/>
              <a:t>Bell pepper</a:t>
            </a:r>
          </a:p>
          <a:p>
            <a:pPr fontAlgn="b"/>
            <a:r>
              <a:rPr lang="en-GB" dirty="0"/>
              <a:t>Tomato</a:t>
            </a:r>
          </a:p>
          <a:p>
            <a:pPr fontAlgn="b"/>
            <a:r>
              <a:rPr lang="en-GB" dirty="0"/>
              <a:t>Parsley</a:t>
            </a:r>
          </a:p>
          <a:p>
            <a:pPr fontAlgn="b"/>
            <a:r>
              <a:rPr lang="en-GB" dirty="0"/>
              <a:t>Carrot</a:t>
            </a:r>
          </a:p>
          <a:p>
            <a:pPr fontAlgn="b"/>
            <a:r>
              <a:rPr lang="en-GB" dirty="0"/>
              <a:t>Pumpkin</a:t>
            </a:r>
          </a:p>
          <a:p>
            <a:pPr fontAlgn="b"/>
            <a:r>
              <a:rPr lang="en-GB" dirty="0"/>
              <a:t>Rice</a:t>
            </a:r>
          </a:p>
          <a:p>
            <a:pPr fontAlgn="b"/>
            <a:r>
              <a:rPr lang="it-IT" dirty="0"/>
              <a:t>Macaroni</a:t>
            </a:r>
            <a:endParaRPr lang="en-GB" dirty="0"/>
          </a:p>
          <a:p>
            <a:pPr fontAlgn="b"/>
            <a:r>
              <a:rPr lang="it-IT" dirty="0"/>
              <a:t>A selection of jucies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37018" y="2143052"/>
            <a:ext cx="6419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Spend some time coming up with tasty meals you could make for breakfast lunch and dinner.</a:t>
            </a:r>
          </a:p>
          <a:p>
            <a:endParaRPr lang="en-GB" sz="2400" dirty="0"/>
          </a:p>
          <a:p>
            <a:r>
              <a:rPr lang="en-GB" sz="2400" dirty="0"/>
              <a:t>What additional sauces, spices could you bring to the Bronze expedition to make your meals more enjoyable?</a:t>
            </a:r>
          </a:p>
          <a:p>
            <a:endParaRPr lang="en-GB" sz="2400" dirty="0"/>
          </a:p>
          <a:p>
            <a:r>
              <a:rPr lang="en-GB" sz="2400" dirty="0"/>
              <a:t>What healthy snacks could you bring to eat whilst you are trekking?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991" y="5562696"/>
            <a:ext cx="4062254" cy="1239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0" y="1557850"/>
            <a:ext cx="388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Some ingredient ideas</a:t>
            </a:r>
          </a:p>
        </p:txBody>
      </p:sp>
    </p:spTree>
    <p:extLst>
      <p:ext uri="{BB962C8B-B14F-4D97-AF65-F5344CB8AC3E}">
        <p14:creationId xmlns:p14="http://schemas.microsoft.com/office/powerpoint/2010/main" val="429317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60" y="2345391"/>
            <a:ext cx="5059679" cy="421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" y="274320"/>
            <a:ext cx="115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steps could you take to ensure that your packing and expedition as a whole are as sustainable and environmentally friendly as possible?</a:t>
            </a:r>
          </a:p>
        </p:txBody>
      </p:sp>
    </p:spTree>
    <p:extLst>
      <p:ext uri="{BB962C8B-B14F-4D97-AF65-F5344CB8AC3E}">
        <p14:creationId xmlns:p14="http://schemas.microsoft.com/office/powerpoint/2010/main" val="258532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6494" y="249382"/>
            <a:ext cx="74061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Don’t let this be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183" y="5540440"/>
            <a:ext cx="3375569" cy="1031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04" y="1357378"/>
            <a:ext cx="4565902" cy="45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EA31-D7C7-A2F0-6C7D-06C9E867DF59}"/>
              </a:ext>
            </a:extLst>
          </p:cNvPr>
          <p:cNvSpPr txBox="1">
            <a:spLocks/>
          </p:cNvSpPr>
          <p:nvPr/>
        </p:nvSpPr>
        <p:spPr>
          <a:xfrm>
            <a:off x="687492" y="1768256"/>
            <a:ext cx="1142168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+mn-lt"/>
              </a:rPr>
              <a:t>In pairs, brainstorm the types of things you think you are going to need to bring on the expedition.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4534C2-D40A-50D2-BECF-BB54B35E11E5}"/>
              </a:ext>
            </a:extLst>
          </p:cNvPr>
          <p:cNvSpPr txBox="1">
            <a:spLocks/>
          </p:cNvSpPr>
          <p:nvPr/>
        </p:nvSpPr>
        <p:spPr>
          <a:xfrm>
            <a:off x="3074323" y="5058612"/>
            <a:ext cx="6043353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Rank these items from heavy to lightest.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5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324" y="6109855"/>
            <a:ext cx="7058891" cy="440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Rank these items from heavy to lightest.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40" y="2029085"/>
            <a:ext cx="2841133" cy="2125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41" y="1706463"/>
            <a:ext cx="1939983" cy="1939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0" y="4372940"/>
            <a:ext cx="1720093" cy="1736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92" y="1438469"/>
            <a:ext cx="1500723" cy="2461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754" y="1535334"/>
            <a:ext cx="1044059" cy="2492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164" y="3725061"/>
            <a:ext cx="1704776" cy="2130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731" y="4187876"/>
            <a:ext cx="1587732" cy="1587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9774" y="1681249"/>
            <a:ext cx="1931074" cy="1931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1856" y="3646446"/>
            <a:ext cx="1426931" cy="2165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0741" y="4138793"/>
            <a:ext cx="1546419" cy="1767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9784" y="4169817"/>
            <a:ext cx="2129751" cy="1506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2536" y="1835220"/>
            <a:ext cx="1326251" cy="1326251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9CB3490-EFDA-8E3F-BD7B-BE12CD13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4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1533525"/>
            <a:ext cx="4246880" cy="339407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Lets have a look over the kit list and see if there is anything we missed: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99" y="557325"/>
            <a:ext cx="6035041" cy="62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9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605" y="118533"/>
            <a:ext cx="7772400" cy="1143000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How much should I pack?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92" y="1043092"/>
            <a:ext cx="7068108" cy="5528734"/>
          </a:xfrm>
        </p:spPr>
        <p:txBody>
          <a:bodyPr/>
          <a:lstStyle/>
          <a:p>
            <a:r>
              <a:rPr lang="en-GB" dirty="0"/>
              <a:t>As little as possible and what you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NEED</a:t>
            </a:r>
          </a:p>
          <a:p>
            <a:endParaRPr lang="en-GB" dirty="0"/>
          </a:p>
          <a:p>
            <a:r>
              <a:rPr lang="en-GB" dirty="0"/>
              <a:t>Maximum of between 20% and 30% of individual's body weight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i.e. A 50kg student should pack </a:t>
            </a:r>
            <a:r>
              <a:rPr lang="en-GB" u="sng" dirty="0"/>
              <a:t>no more</a:t>
            </a:r>
            <a:r>
              <a:rPr lang="en-GB" dirty="0"/>
              <a:t> than 15kg</a:t>
            </a:r>
          </a:p>
          <a:p>
            <a:endParaRPr lang="en-GB" dirty="0"/>
          </a:p>
          <a:p>
            <a:r>
              <a:rPr lang="en-GB" u="sng" dirty="0"/>
              <a:t>At least</a:t>
            </a:r>
            <a:r>
              <a:rPr lang="en-GB" dirty="0"/>
              <a:t> 4kg of this will be water!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7560130" y="1722118"/>
            <a:ext cx="3774439" cy="2677656"/>
          </a:xfrm>
          <a:prstGeom prst="rect">
            <a:avLst/>
          </a:prstGeom>
          <a:ln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How much do you weigh?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Calculate the approximate weight you should carry.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10" y="4702003"/>
            <a:ext cx="337747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974"/>
          <a:stretch/>
        </p:blipFill>
        <p:spPr>
          <a:xfrm>
            <a:off x="3127745" y="683490"/>
            <a:ext cx="4686217" cy="60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2944" y="436023"/>
            <a:ext cx="5832648" cy="55446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55640" y="2872100"/>
            <a:ext cx="1512168" cy="16085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3532" y="2279505"/>
            <a:ext cx="972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Your back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1784" y="5980639"/>
            <a:ext cx="247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u="sng" dirty="0">
                <a:hlinkClick r:id="rId3"/>
              </a:rPr>
              <a:t>How to pack a rucksack?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69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172" y="123261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Pack for accessibility and comfort.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784" y="1042392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7120" y="2466499"/>
            <a:ext cx="9777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Change clothes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Water proof jacket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Trangia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Small water bottle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Sun block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Personal hygiene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Large water bottles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Lunch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Heavy items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7920" y="52672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Close to your 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607" y="2860956"/>
            <a:ext cx="160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On the bottom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1607" y="3117630"/>
            <a:ext cx="11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At the top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1607" y="4372622"/>
            <a:ext cx="160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On the bottom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7920" y="3433824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Close to back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7920" y="3722640"/>
            <a:ext cx="11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At the top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607" y="4044034"/>
            <a:ext cx="11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At the top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5690" y="4674070"/>
            <a:ext cx="325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Close to your back / At the sides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7920" y="4970438"/>
            <a:ext cx="11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At the top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9145" y="1456274"/>
            <a:ext cx="5201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Where should you place the following in the rucksack?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75" y="1456274"/>
            <a:ext cx="3311531" cy="2778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54" y="5271992"/>
            <a:ext cx="337747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635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Equipment and how to pack:</vt:lpstr>
      <vt:lpstr>PowerPoint Presentation</vt:lpstr>
      <vt:lpstr>PowerPoint Presentation</vt:lpstr>
      <vt:lpstr>PowerPoint Presentation</vt:lpstr>
      <vt:lpstr>Lets have a look over the kit list and see if there is anything we missed:</vt:lpstr>
      <vt:lpstr>How much should I pack?</vt:lpstr>
      <vt:lpstr>PowerPoint Presentation</vt:lpstr>
      <vt:lpstr>PowerPoint Presentation</vt:lpstr>
      <vt:lpstr>Pack for accessibility and comfort.</vt:lpstr>
      <vt:lpstr>How to wear and adjust your backpack correctly </vt:lpstr>
      <vt:lpstr>Common mistakes...</vt:lpstr>
      <vt:lpstr>Other things …Top tips...</vt:lpstr>
      <vt:lpstr>Thinking back to the online DofE ECA, what will you plan to cook with your group and who will carry what?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and how to pack:</dc:title>
  <dc:creator>Lisa Steciuk</dc:creator>
  <cp:lastModifiedBy>Kieran Clarke</cp:lastModifiedBy>
  <cp:revision>30</cp:revision>
  <dcterms:created xsi:type="dcterms:W3CDTF">2018-10-17T04:14:45Z</dcterms:created>
  <dcterms:modified xsi:type="dcterms:W3CDTF">2022-11-01T07:03:47Z</dcterms:modified>
</cp:coreProperties>
</file>