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0" r:id="rId2"/>
    <p:sldId id="258" r:id="rId3"/>
    <p:sldId id="259" r:id="rId4"/>
    <p:sldId id="256" r:id="rId5"/>
    <p:sldId id="261" r:id="rId6"/>
    <p:sldId id="262" r:id="rId7"/>
    <p:sldId id="263" r:id="rId8"/>
    <p:sldId id="264" r:id="rId9"/>
    <p:sldId id="265" r:id="rId10"/>
    <p:sldId id="266" r:id="rId11"/>
    <p:sldId id="267" r:id="rId12"/>
    <p:sldId id="268" r:id="rId13"/>
    <p:sldId id="269" r:id="rId14"/>
  </p:sldIdLst>
  <p:sldSz cx="9144000" cy="5143500" type="screen16x9"/>
  <p:notesSz cx="6858000" cy="9144000"/>
  <p:embeddedFontLst>
    <p:embeddedFont>
      <p:font typeface="Old Standard TT" panose="020B0604020202020204" charset="0"/>
      <p:regular r:id="rId16"/>
      <p:bold r:id="rId17"/>
      <p:italic r:id="rId18"/>
    </p:embeddedFont>
    <p:embeddedFont>
      <p:font typeface="Oswald" panose="00000500000000000000" pitchFamily="2" charset="0"/>
      <p:regular r:id="rId19"/>
      <p:bold r:id="rId20"/>
    </p:embeddedFont>
    <p:embeddedFont>
      <p:font typeface="Roboto" panose="02000000000000000000" pitchFamily="2" charset="0"/>
      <p:regular r:id="rId21"/>
      <p:bold r:id="rId22"/>
      <p:italic r:id="rId23"/>
      <p:boldItalic r:id="rId24"/>
    </p:embeddedFont>
    <p:embeddedFont>
      <p:font typeface="Source Code Pro" panose="020B0509030403020204" pitchFamily="49"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400"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aa3e7092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aa3e7092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aa3e7092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aa3e7092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aa3e7092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aa3e70921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aa3e70921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aa3e70921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aa3e70921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aa3e70921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aa3e7092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aa3e7092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aa3e70921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aa3e70921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aa3e7092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aa3e7092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aa3e70921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aa3e7092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875b989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875b989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aa3e7092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aa3e7092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aa3e70921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aa3e7092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aa3e70921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aa3e7092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noe1c-rNh0dbDmFWpgytGLb8EKaOqZos/view"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youtu.be/mCSljmwNs_U" TargetMode="Externa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eWghfla2V16reuF6lj1QTxyYA0d_6BF0/view"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hyperlink" Target="https://youtu.be/DX_3DW1iOw4"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nwAYpLVyeFU"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www.youtube.com/watch?app=desktop&amp;v=nwAYpLVyeFU"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kUGuvZUF46Ww1Dp-VlWrbRfYx54Hkoj_/view"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youtu.be/mCSljmwNs_U"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413875" y="1830075"/>
            <a:ext cx="4045200" cy="1789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How do we value culture?</a:t>
            </a:r>
            <a:endParaRPr/>
          </a:p>
        </p:txBody>
      </p:sp>
      <p:sp>
        <p:nvSpPr>
          <p:cNvPr id="100" name="Google Shape;100;p17"/>
          <p:cNvSpPr txBox="1">
            <a:spLocks noGrp="1"/>
          </p:cNvSpPr>
          <p:nvPr>
            <p:ph type="subTitle" idx="1"/>
          </p:nvPr>
        </p:nvSpPr>
        <p:spPr>
          <a:xfrm>
            <a:off x="298475" y="1152275"/>
            <a:ext cx="4045200" cy="842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The big question….</a:t>
            </a:r>
            <a:endParaRPr/>
          </a:p>
        </p:txBody>
      </p:sp>
      <p:pic>
        <p:nvPicPr>
          <p:cNvPr id="101" name="Google Shape;101;p17"/>
          <p:cNvPicPr preferRelativeResize="0"/>
          <p:nvPr/>
        </p:nvPicPr>
        <p:blipFill>
          <a:blip r:embed="rId3">
            <a:alphaModFix/>
          </a:blip>
          <a:stretch>
            <a:fillRect/>
          </a:stretch>
        </p:blipFill>
        <p:spPr>
          <a:xfrm>
            <a:off x="4572000" y="2571750"/>
            <a:ext cx="4572000" cy="2569725"/>
          </a:xfrm>
          <a:prstGeom prst="rect">
            <a:avLst/>
          </a:prstGeom>
          <a:noFill/>
          <a:ln>
            <a:noFill/>
          </a:ln>
        </p:spPr>
      </p:pic>
      <p:pic>
        <p:nvPicPr>
          <p:cNvPr id="102" name="Google Shape;102;p17"/>
          <p:cNvPicPr preferRelativeResize="0"/>
          <p:nvPr/>
        </p:nvPicPr>
        <p:blipFill>
          <a:blip r:embed="rId4">
            <a:alphaModFix/>
          </a:blip>
          <a:stretch>
            <a:fillRect/>
          </a:stretch>
        </p:blipFill>
        <p:spPr>
          <a:xfrm>
            <a:off x="4572000" y="0"/>
            <a:ext cx="4572001" cy="25697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4"/>
        <p:cNvGrpSpPr/>
        <p:nvPr/>
      </p:nvGrpSpPr>
      <p:grpSpPr>
        <a:xfrm>
          <a:off x="0" y="0"/>
          <a:ext cx="0" cy="0"/>
          <a:chOff x="0" y="0"/>
          <a:chExt cx="0" cy="0"/>
        </a:xfrm>
      </p:grpSpPr>
      <p:pic>
        <p:nvPicPr>
          <p:cNvPr id="145" name="Google Shape;145;p23" title="Media2.mp4">
            <a:hlinkClick r:id="rId3"/>
          </p:cNvPr>
          <p:cNvPicPr preferRelativeResize="0"/>
          <p:nvPr/>
        </p:nvPicPr>
        <p:blipFill>
          <a:blip r:embed="rId4">
            <a:alphaModFix/>
          </a:blip>
          <a:stretch>
            <a:fillRect/>
          </a:stretch>
        </p:blipFill>
        <p:spPr>
          <a:xfrm>
            <a:off x="1177550" y="1044400"/>
            <a:ext cx="6502575" cy="3657700"/>
          </a:xfrm>
          <a:prstGeom prst="rect">
            <a:avLst/>
          </a:prstGeom>
          <a:noFill/>
          <a:ln>
            <a:noFill/>
          </a:ln>
        </p:spPr>
      </p:pic>
      <p:sp>
        <p:nvSpPr>
          <p:cNvPr id="146" name="Google Shape;146;p23"/>
          <p:cNvSpPr txBox="1"/>
          <p:nvPr/>
        </p:nvSpPr>
        <p:spPr>
          <a:xfrm>
            <a:off x="1522200" y="363900"/>
            <a:ext cx="59892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400" b="1">
                <a:solidFill>
                  <a:srgbClr val="FFFFFF"/>
                </a:solidFill>
                <a:latin typeface="Verdana"/>
                <a:ea typeface="Verdana"/>
                <a:cs typeface="Verdana"/>
                <a:sym typeface="Verdana"/>
              </a:rPr>
              <a:t>‘Celebration’ with sound</a:t>
            </a:r>
            <a:endParaRPr sz="2400" b="1">
              <a:solidFill>
                <a:srgbClr val="FFFFFF"/>
              </a:solidFill>
              <a:latin typeface="Verdana"/>
              <a:ea typeface="Verdana"/>
              <a:cs typeface="Verdana"/>
              <a:sym typeface="Verdana"/>
            </a:endParaRPr>
          </a:p>
        </p:txBody>
      </p:sp>
      <p:sp>
        <p:nvSpPr>
          <p:cNvPr id="4" name="TextBox 3"/>
          <p:cNvSpPr txBox="1"/>
          <p:nvPr/>
        </p:nvSpPr>
        <p:spPr>
          <a:xfrm>
            <a:off x="520038" y="4624004"/>
            <a:ext cx="2686862" cy="307777"/>
          </a:xfrm>
          <a:prstGeom prst="rect">
            <a:avLst/>
          </a:prstGeom>
          <a:noFill/>
        </p:spPr>
        <p:txBody>
          <a:bodyPr wrap="square" rtlCol="0">
            <a:spAutoFit/>
          </a:bodyPr>
          <a:lstStyle/>
          <a:p>
            <a:r>
              <a:rPr lang="en-GB" dirty="0">
                <a:hlinkClick r:id="rId5"/>
              </a:rPr>
              <a:t>https://youtu.be/mCSljmwNs_U</a:t>
            </a:r>
            <a:r>
              <a:rPr lang="en-GB"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0"/>
              </a:spcAft>
              <a:buNone/>
            </a:pPr>
            <a:r>
              <a:rPr lang="en-GB" sz="2800" b="1">
                <a:solidFill>
                  <a:srgbClr val="7030A0"/>
                </a:solidFill>
                <a:latin typeface="Verdana"/>
                <a:ea typeface="Verdana"/>
                <a:cs typeface="Verdana"/>
                <a:sym typeface="Verdana"/>
              </a:rPr>
              <a:t>As you watch this clip from </a:t>
            </a:r>
            <a:r>
              <a:rPr lang="en-GB" sz="2800" b="1" i="1">
                <a:solidFill>
                  <a:srgbClr val="7030A0"/>
                </a:solidFill>
                <a:latin typeface="Verdana"/>
                <a:ea typeface="Verdana"/>
                <a:cs typeface="Verdana"/>
                <a:sym typeface="Verdana"/>
              </a:rPr>
              <a:t>The Book of Life </a:t>
            </a:r>
            <a:r>
              <a:rPr lang="en-GB" sz="2800">
                <a:solidFill>
                  <a:srgbClr val="7030A0"/>
                </a:solidFill>
                <a:latin typeface="Verdana"/>
                <a:ea typeface="Verdana"/>
                <a:cs typeface="Verdana"/>
                <a:sym typeface="Verdana"/>
              </a:rPr>
              <a:t>(2014) </a:t>
            </a:r>
            <a:r>
              <a:rPr lang="en-GB" sz="2800" b="1">
                <a:solidFill>
                  <a:srgbClr val="7030A0"/>
                </a:solidFill>
                <a:latin typeface="Verdana"/>
                <a:ea typeface="Verdana"/>
                <a:cs typeface="Verdana"/>
                <a:sym typeface="Verdana"/>
              </a:rPr>
              <a:t>think about:</a:t>
            </a:r>
            <a:endParaRPr sz="2800" b="1">
              <a:solidFill>
                <a:srgbClr val="7030A0"/>
              </a:solidFill>
              <a:latin typeface="Verdana"/>
              <a:ea typeface="Verdana"/>
              <a:cs typeface="Verdana"/>
              <a:sym typeface="Verdana"/>
            </a:endParaRPr>
          </a:p>
          <a:p>
            <a:pPr marL="0" lvl="0" indent="0" algn="ctr" rtl="0">
              <a:spcBef>
                <a:spcPts val="0"/>
              </a:spcBef>
              <a:spcAft>
                <a:spcPts val="0"/>
              </a:spcAft>
              <a:buNone/>
            </a:pPr>
            <a:endParaRPr/>
          </a:p>
        </p:txBody>
      </p:sp>
      <p:sp>
        <p:nvSpPr>
          <p:cNvPr id="152" name="Google Shape;152;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lnSpc>
                <a:spcPct val="218181"/>
              </a:lnSpc>
              <a:spcBef>
                <a:spcPts val="600"/>
              </a:spcBef>
              <a:spcAft>
                <a:spcPts val="0"/>
              </a:spcAft>
              <a:buSzPts val="770"/>
              <a:buNone/>
            </a:pPr>
            <a:r>
              <a:rPr lang="en-GB" sz="1600" b="1">
                <a:solidFill>
                  <a:srgbClr val="000000"/>
                </a:solidFill>
                <a:latin typeface="Arial"/>
                <a:ea typeface="Arial"/>
                <a:cs typeface="Arial"/>
                <a:sym typeface="Arial"/>
              </a:rPr>
              <a:t>1.</a:t>
            </a:r>
            <a:r>
              <a:rPr lang="en-GB" sz="1600" b="1">
                <a:solidFill>
                  <a:srgbClr val="000000"/>
                </a:solidFill>
                <a:latin typeface="Verdana"/>
                <a:ea typeface="Verdana"/>
                <a:cs typeface="Verdana"/>
                <a:sym typeface="Verdana"/>
              </a:rPr>
              <a:t>Does it remind you of another cultural celebration? In what way?</a:t>
            </a:r>
            <a:endParaRPr sz="1600" b="1">
              <a:solidFill>
                <a:srgbClr val="000000"/>
              </a:solidFill>
              <a:latin typeface="Verdana"/>
              <a:ea typeface="Verdana"/>
              <a:cs typeface="Verdana"/>
              <a:sym typeface="Verdana"/>
            </a:endParaRPr>
          </a:p>
          <a:p>
            <a:pPr marL="0" lvl="0" indent="0" algn="l" rtl="0">
              <a:lnSpc>
                <a:spcPct val="218181"/>
              </a:lnSpc>
              <a:spcBef>
                <a:spcPts val="600"/>
              </a:spcBef>
              <a:spcAft>
                <a:spcPts val="0"/>
              </a:spcAft>
              <a:buSzPts val="770"/>
              <a:buNone/>
            </a:pPr>
            <a:r>
              <a:rPr lang="en-GB" sz="1600" b="1">
                <a:solidFill>
                  <a:srgbClr val="000000"/>
                </a:solidFill>
                <a:latin typeface="Arial"/>
                <a:ea typeface="Arial"/>
                <a:cs typeface="Arial"/>
                <a:sym typeface="Arial"/>
              </a:rPr>
              <a:t>2.</a:t>
            </a:r>
            <a:r>
              <a:rPr lang="en-GB" sz="1600" b="1">
                <a:solidFill>
                  <a:srgbClr val="000000"/>
                </a:solidFill>
                <a:latin typeface="Verdana"/>
                <a:ea typeface="Verdana"/>
                <a:cs typeface="Verdana"/>
                <a:sym typeface="Verdana"/>
              </a:rPr>
              <a:t>How is Manolo feeling? How does his family respond?</a:t>
            </a:r>
            <a:endParaRPr sz="1600" b="1">
              <a:solidFill>
                <a:srgbClr val="000000"/>
              </a:solidFill>
              <a:latin typeface="Verdana"/>
              <a:ea typeface="Verdana"/>
              <a:cs typeface="Verdana"/>
              <a:sym typeface="Verdana"/>
            </a:endParaRPr>
          </a:p>
          <a:p>
            <a:pPr marL="0" lvl="0" indent="0" algn="l" rtl="0">
              <a:lnSpc>
                <a:spcPct val="218181"/>
              </a:lnSpc>
              <a:spcBef>
                <a:spcPts val="600"/>
              </a:spcBef>
              <a:spcAft>
                <a:spcPts val="0"/>
              </a:spcAft>
              <a:buSzPts val="770"/>
              <a:buNone/>
            </a:pPr>
            <a:r>
              <a:rPr lang="en-GB" sz="1600" b="1">
                <a:solidFill>
                  <a:srgbClr val="000000"/>
                </a:solidFill>
                <a:latin typeface="Arial"/>
                <a:ea typeface="Arial"/>
                <a:cs typeface="Arial"/>
                <a:sym typeface="Arial"/>
              </a:rPr>
              <a:t>3.</a:t>
            </a:r>
            <a:r>
              <a:rPr lang="en-GB" sz="1600" b="1">
                <a:solidFill>
                  <a:srgbClr val="000000"/>
                </a:solidFill>
                <a:latin typeface="Verdana"/>
                <a:ea typeface="Verdana"/>
                <a:cs typeface="Verdana"/>
                <a:sym typeface="Verdana"/>
              </a:rPr>
              <a:t>Why do you think Day of the Dead is celebrated in this way?</a:t>
            </a:r>
            <a:endParaRPr sz="1600" b="1">
              <a:solidFill>
                <a:srgbClr val="000000"/>
              </a:solidFill>
              <a:latin typeface="Verdana"/>
              <a:ea typeface="Verdana"/>
              <a:cs typeface="Verdana"/>
              <a:sym typeface="Verdana"/>
            </a:endParaRPr>
          </a:p>
          <a:p>
            <a:pPr marL="0" lvl="0" indent="0" algn="l" rtl="0">
              <a:spcBef>
                <a:spcPts val="600"/>
              </a:spcBef>
              <a:spcAft>
                <a:spcPts val="1200"/>
              </a:spcAft>
              <a:buSzPts val="770"/>
              <a:buNone/>
            </a:pPr>
            <a:endParaRPr sz="1460" b="1"/>
          </a:p>
        </p:txBody>
      </p:sp>
      <p:pic>
        <p:nvPicPr>
          <p:cNvPr id="153" name="Google Shape;153;p24"/>
          <p:cNvPicPr preferRelativeResize="0"/>
          <p:nvPr/>
        </p:nvPicPr>
        <p:blipFill rotWithShape="1">
          <a:blip r:embed="rId3">
            <a:alphaModFix/>
          </a:blip>
          <a:srcRect l="26542" t="3818" r="-7"/>
          <a:stretch/>
        </p:blipFill>
        <p:spPr>
          <a:xfrm>
            <a:off x="1036501" y="2403275"/>
            <a:ext cx="2405776" cy="2361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7"/>
        <p:cNvGrpSpPr/>
        <p:nvPr/>
      </p:nvGrpSpPr>
      <p:grpSpPr>
        <a:xfrm>
          <a:off x="0" y="0"/>
          <a:ext cx="0" cy="0"/>
          <a:chOff x="0" y="0"/>
          <a:chExt cx="0" cy="0"/>
        </a:xfrm>
      </p:grpSpPr>
      <p:pic>
        <p:nvPicPr>
          <p:cNvPr id="158" name="Google Shape;158;p25" title="Media3.mp4">
            <a:hlinkClick r:id="rId3"/>
          </p:cNvPr>
          <p:cNvPicPr preferRelativeResize="0"/>
          <p:nvPr/>
        </p:nvPicPr>
        <p:blipFill>
          <a:blip r:embed="rId4">
            <a:alphaModFix/>
          </a:blip>
          <a:stretch>
            <a:fillRect/>
          </a:stretch>
        </p:blipFill>
        <p:spPr>
          <a:xfrm>
            <a:off x="1208625" y="886225"/>
            <a:ext cx="7065949" cy="3974600"/>
          </a:xfrm>
          <a:prstGeom prst="rect">
            <a:avLst/>
          </a:prstGeom>
          <a:noFill/>
          <a:ln>
            <a:noFill/>
          </a:ln>
        </p:spPr>
      </p:pic>
      <p:sp>
        <p:nvSpPr>
          <p:cNvPr id="159" name="Google Shape;159;p25"/>
          <p:cNvSpPr txBox="1"/>
          <p:nvPr/>
        </p:nvSpPr>
        <p:spPr>
          <a:xfrm>
            <a:off x="3035500" y="133125"/>
            <a:ext cx="30000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400" b="1">
                <a:solidFill>
                  <a:srgbClr val="FFFFFF"/>
                </a:solidFill>
                <a:latin typeface="Verdana"/>
                <a:ea typeface="Verdana"/>
                <a:cs typeface="Verdana"/>
                <a:sym typeface="Verdana"/>
              </a:rPr>
              <a:t>‘Manolo’</a:t>
            </a:r>
            <a:endParaRPr sz="2400" b="1">
              <a:solidFill>
                <a:srgbClr val="FFFFFF"/>
              </a:solidFill>
              <a:latin typeface="Verdana"/>
              <a:ea typeface="Verdana"/>
              <a:cs typeface="Verdana"/>
              <a:sym typeface="Verdana"/>
            </a:endParaRPr>
          </a:p>
        </p:txBody>
      </p:sp>
      <p:sp>
        <p:nvSpPr>
          <p:cNvPr id="2" name="Rectangle 1"/>
          <p:cNvSpPr/>
          <p:nvPr/>
        </p:nvSpPr>
        <p:spPr>
          <a:xfrm>
            <a:off x="372023" y="4623689"/>
            <a:ext cx="2763898" cy="307777"/>
          </a:xfrm>
          <a:prstGeom prst="rect">
            <a:avLst/>
          </a:prstGeom>
        </p:spPr>
        <p:txBody>
          <a:bodyPr wrap="none">
            <a:spAutoFit/>
          </a:bodyPr>
          <a:lstStyle/>
          <a:p>
            <a:r>
              <a:rPr lang="en-GB" dirty="0">
                <a:hlinkClick r:id="rId5"/>
              </a:rPr>
              <a:t>https://youtu.be/DX_3DW1iOw4</a:t>
            </a:r>
            <a:r>
              <a:rPr lang="en-GB"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Reflection:</a:t>
            </a:r>
            <a:endParaRPr/>
          </a:p>
        </p:txBody>
      </p:sp>
      <p:sp>
        <p:nvSpPr>
          <p:cNvPr id="165" name="Google Shape;165;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lnSpc>
                <a:spcPct val="218181"/>
              </a:lnSpc>
              <a:spcBef>
                <a:spcPts val="600"/>
              </a:spcBef>
              <a:spcAft>
                <a:spcPts val="0"/>
              </a:spcAft>
              <a:buNone/>
            </a:pPr>
            <a:endParaRPr sz="2000">
              <a:solidFill>
                <a:srgbClr val="000000"/>
              </a:solidFill>
              <a:highlight>
                <a:srgbClr val="FFFFFF"/>
              </a:highlight>
              <a:latin typeface="Roboto"/>
              <a:ea typeface="Roboto"/>
              <a:cs typeface="Roboto"/>
              <a:sym typeface="Roboto"/>
            </a:endParaRPr>
          </a:p>
          <a:p>
            <a:pPr marL="0" lvl="0" indent="0" algn="ctr" rtl="0">
              <a:lnSpc>
                <a:spcPct val="218181"/>
              </a:lnSpc>
              <a:spcBef>
                <a:spcPts val="600"/>
              </a:spcBef>
              <a:spcAft>
                <a:spcPts val="0"/>
              </a:spcAft>
              <a:buNone/>
            </a:pPr>
            <a:r>
              <a:rPr lang="en-GB" sz="2000">
                <a:solidFill>
                  <a:srgbClr val="000000"/>
                </a:solidFill>
                <a:highlight>
                  <a:srgbClr val="FFFFFF"/>
                </a:highlight>
                <a:latin typeface="Roboto"/>
                <a:ea typeface="Roboto"/>
                <a:cs typeface="Roboto"/>
                <a:sym typeface="Roboto"/>
              </a:rPr>
              <a:t>How can our cultural differences make our community stronger?</a:t>
            </a:r>
            <a:endParaRPr sz="3000">
              <a:solidFill>
                <a:srgbClr val="000000"/>
              </a:solidFill>
              <a:latin typeface="Verdana"/>
              <a:ea typeface="Verdana"/>
              <a:cs typeface="Verdana"/>
              <a:sym typeface="Verdana"/>
            </a:endParaRPr>
          </a:p>
          <a:p>
            <a:pPr marL="0" lvl="0" indent="0" algn="ctr" rtl="0">
              <a:lnSpc>
                <a:spcPct val="218181"/>
              </a:lnSpc>
              <a:spcBef>
                <a:spcPts val="600"/>
              </a:spcBef>
              <a:spcAft>
                <a:spcPts val="0"/>
              </a:spcAft>
              <a:buNone/>
            </a:pPr>
            <a:endParaRPr sz="3000">
              <a:solidFill>
                <a:srgbClr val="000000"/>
              </a:solidFill>
              <a:latin typeface="Verdana"/>
              <a:ea typeface="Verdana"/>
              <a:cs typeface="Verdana"/>
              <a:sym typeface="Verdana"/>
            </a:endParaRPr>
          </a:p>
          <a:p>
            <a:pPr marL="0" lvl="0" indent="0" algn="ctr" rtl="0">
              <a:spcBef>
                <a:spcPts val="600"/>
              </a:spcBef>
              <a:spcAft>
                <a:spcPts val="1200"/>
              </a:spcAft>
              <a:buNone/>
            </a:pP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a:solidFill>
                  <a:schemeClr val="dk1"/>
                </a:solidFill>
              </a:rPr>
              <a:t>What does intercultralism mean to you?</a:t>
            </a:r>
            <a:endParaRPr>
              <a:solidFill>
                <a:schemeClr val="dk1"/>
              </a:solidFill>
            </a:endParaRPr>
          </a:p>
        </p:txBody>
      </p:sp>
      <p:pic>
        <p:nvPicPr>
          <p:cNvPr id="76" name="Google Shape;76;p15"/>
          <p:cNvPicPr preferRelativeResize="0"/>
          <p:nvPr/>
        </p:nvPicPr>
        <p:blipFill>
          <a:blip r:embed="rId3">
            <a:alphaModFix/>
          </a:blip>
          <a:stretch>
            <a:fillRect/>
          </a:stretch>
        </p:blipFill>
        <p:spPr>
          <a:xfrm>
            <a:off x="5595375" y="737650"/>
            <a:ext cx="2670850" cy="1406648"/>
          </a:xfrm>
          <a:prstGeom prst="rect">
            <a:avLst/>
          </a:prstGeom>
          <a:noFill/>
          <a:ln>
            <a:noFill/>
          </a:ln>
        </p:spPr>
      </p:pic>
      <p:pic>
        <p:nvPicPr>
          <p:cNvPr id="77" name="Google Shape;77;p15"/>
          <p:cNvPicPr preferRelativeResize="0"/>
          <p:nvPr/>
        </p:nvPicPr>
        <p:blipFill>
          <a:blip r:embed="rId4">
            <a:alphaModFix/>
          </a:blip>
          <a:stretch>
            <a:fillRect/>
          </a:stretch>
        </p:blipFill>
        <p:spPr>
          <a:xfrm>
            <a:off x="6546350" y="2571749"/>
            <a:ext cx="1794076" cy="1794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p:nvPr/>
        </p:nvSpPr>
        <p:spPr>
          <a:xfrm>
            <a:off x="15675" y="20150"/>
            <a:ext cx="2306700" cy="50946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4572075" y="20150"/>
            <a:ext cx="2388900" cy="50946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2322375" y="20150"/>
            <a:ext cx="2249700" cy="5094600"/>
          </a:xfrm>
          <a:prstGeom prst="rect">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6755100" y="20150"/>
            <a:ext cx="2388900" cy="50946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p:nvPr/>
        </p:nvSpPr>
        <p:spPr>
          <a:xfrm>
            <a:off x="177225" y="1369250"/>
            <a:ext cx="19836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latin typeface="Old Standard TT"/>
                <a:ea typeface="Old Standard TT"/>
                <a:cs typeface="Old Standard TT"/>
                <a:sym typeface="Old Standard TT"/>
              </a:rPr>
              <a:t>Diversity and Kindness</a:t>
            </a:r>
            <a:r>
              <a:rPr lang="en-GB" sz="3000">
                <a:latin typeface="Old Standard TT"/>
                <a:ea typeface="Old Standard TT"/>
                <a:cs typeface="Old Standard TT"/>
                <a:sym typeface="Old Standard TT"/>
              </a:rPr>
              <a:t> </a:t>
            </a:r>
            <a:endParaRPr sz="3000">
              <a:latin typeface="Old Standard TT"/>
              <a:ea typeface="Old Standard TT"/>
              <a:cs typeface="Old Standard TT"/>
              <a:sym typeface="Old Standard TT"/>
            </a:endParaRPr>
          </a:p>
        </p:txBody>
      </p:sp>
      <p:sp>
        <p:nvSpPr>
          <p:cNvPr id="87" name="Google Shape;87;p16"/>
          <p:cNvSpPr txBox="1"/>
          <p:nvPr/>
        </p:nvSpPr>
        <p:spPr>
          <a:xfrm>
            <a:off x="2386725" y="1259850"/>
            <a:ext cx="19836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latin typeface="Old Standard TT"/>
                <a:ea typeface="Old Standard TT"/>
                <a:cs typeface="Old Standard TT"/>
                <a:sym typeface="Old Standard TT"/>
              </a:rPr>
              <a:t>History and Culture</a:t>
            </a:r>
            <a:endParaRPr sz="3000" b="1">
              <a:latin typeface="Old Standard TT"/>
              <a:ea typeface="Old Standard TT"/>
              <a:cs typeface="Old Standard TT"/>
              <a:sym typeface="Old Standard TT"/>
            </a:endParaRPr>
          </a:p>
        </p:txBody>
      </p:sp>
      <p:sp>
        <p:nvSpPr>
          <p:cNvPr id="88" name="Google Shape;88;p16"/>
          <p:cNvSpPr txBox="1"/>
          <p:nvPr/>
        </p:nvSpPr>
        <p:spPr>
          <a:xfrm>
            <a:off x="4596225" y="1416675"/>
            <a:ext cx="21300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latin typeface="Old Standard TT"/>
                <a:ea typeface="Old Standard TT"/>
                <a:cs typeface="Old Standard TT"/>
                <a:sym typeface="Old Standard TT"/>
              </a:rPr>
              <a:t>Community and Respect</a:t>
            </a:r>
            <a:endParaRPr sz="3000" b="1">
              <a:latin typeface="Old Standard TT"/>
              <a:ea typeface="Old Standard TT"/>
              <a:cs typeface="Old Standard TT"/>
              <a:sym typeface="Old Standard TT"/>
            </a:endParaRPr>
          </a:p>
        </p:txBody>
      </p:sp>
      <p:sp>
        <p:nvSpPr>
          <p:cNvPr id="89" name="Google Shape;89;p16"/>
          <p:cNvSpPr txBox="1"/>
          <p:nvPr/>
        </p:nvSpPr>
        <p:spPr>
          <a:xfrm>
            <a:off x="6964200" y="1185675"/>
            <a:ext cx="19836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latin typeface="Old Standard TT"/>
                <a:ea typeface="Old Standard TT"/>
                <a:cs typeface="Old Standard TT"/>
                <a:sym typeface="Old Standard TT"/>
              </a:rPr>
              <a:t>Identity and Personal Narrative</a:t>
            </a:r>
            <a:r>
              <a:rPr lang="en-GB" sz="3000">
                <a:latin typeface="Old Standard TT"/>
                <a:ea typeface="Old Standard TT"/>
                <a:cs typeface="Old Standard TT"/>
                <a:sym typeface="Old Standard TT"/>
              </a:rPr>
              <a:t> </a:t>
            </a:r>
            <a:endParaRPr sz="3000">
              <a:latin typeface="Old Standard TT"/>
              <a:ea typeface="Old Standard TT"/>
              <a:cs typeface="Old Standard TT"/>
              <a:sym typeface="Old Standard TT"/>
            </a:endParaRPr>
          </a:p>
        </p:txBody>
      </p:sp>
      <p:pic>
        <p:nvPicPr>
          <p:cNvPr id="90" name="Google Shape;90;p16"/>
          <p:cNvPicPr preferRelativeResize="0"/>
          <p:nvPr/>
        </p:nvPicPr>
        <p:blipFill>
          <a:blip r:embed="rId3">
            <a:alphaModFix/>
          </a:blip>
          <a:stretch>
            <a:fillRect/>
          </a:stretch>
        </p:blipFill>
        <p:spPr>
          <a:xfrm>
            <a:off x="139439" y="3144450"/>
            <a:ext cx="2059175" cy="1372423"/>
          </a:xfrm>
          <a:prstGeom prst="rect">
            <a:avLst/>
          </a:prstGeom>
          <a:noFill/>
          <a:ln>
            <a:noFill/>
          </a:ln>
        </p:spPr>
      </p:pic>
      <p:pic>
        <p:nvPicPr>
          <p:cNvPr id="91" name="Google Shape;91;p16"/>
          <p:cNvPicPr preferRelativeResize="0"/>
          <p:nvPr/>
        </p:nvPicPr>
        <p:blipFill>
          <a:blip r:embed="rId4">
            <a:alphaModFix/>
          </a:blip>
          <a:stretch>
            <a:fillRect/>
          </a:stretch>
        </p:blipFill>
        <p:spPr>
          <a:xfrm>
            <a:off x="2394663" y="2973500"/>
            <a:ext cx="2105124" cy="1543375"/>
          </a:xfrm>
          <a:prstGeom prst="rect">
            <a:avLst/>
          </a:prstGeom>
          <a:noFill/>
          <a:ln>
            <a:noFill/>
          </a:ln>
        </p:spPr>
      </p:pic>
      <p:pic>
        <p:nvPicPr>
          <p:cNvPr id="92" name="Google Shape;92;p16"/>
          <p:cNvPicPr preferRelativeResize="0"/>
          <p:nvPr/>
        </p:nvPicPr>
        <p:blipFill>
          <a:blip r:embed="rId5">
            <a:alphaModFix/>
          </a:blip>
          <a:stretch>
            <a:fillRect/>
          </a:stretch>
        </p:blipFill>
        <p:spPr>
          <a:xfrm>
            <a:off x="4635638" y="3172425"/>
            <a:ext cx="1983600" cy="1274425"/>
          </a:xfrm>
          <a:prstGeom prst="rect">
            <a:avLst/>
          </a:prstGeom>
          <a:noFill/>
          <a:ln>
            <a:noFill/>
          </a:ln>
        </p:spPr>
      </p:pic>
      <p:pic>
        <p:nvPicPr>
          <p:cNvPr id="93" name="Google Shape;93;p16"/>
          <p:cNvPicPr preferRelativeResize="0"/>
          <p:nvPr/>
        </p:nvPicPr>
        <p:blipFill>
          <a:blip r:embed="rId6">
            <a:alphaModFix/>
          </a:blip>
          <a:stretch>
            <a:fillRect/>
          </a:stretch>
        </p:blipFill>
        <p:spPr>
          <a:xfrm>
            <a:off x="6816737" y="3286425"/>
            <a:ext cx="2265640" cy="1274425"/>
          </a:xfrm>
          <a:prstGeom prst="rect">
            <a:avLst/>
          </a:prstGeom>
          <a:noFill/>
          <a:ln>
            <a:noFill/>
          </a:ln>
        </p:spPr>
      </p:pic>
      <p:sp>
        <p:nvSpPr>
          <p:cNvPr id="94" name="Google Shape;94;p16"/>
          <p:cNvSpPr txBox="1"/>
          <p:nvPr/>
        </p:nvSpPr>
        <p:spPr>
          <a:xfrm>
            <a:off x="645850" y="216075"/>
            <a:ext cx="8076900" cy="969600"/>
          </a:xfrm>
          <a:prstGeom prst="rect">
            <a:avLst/>
          </a:prstGeom>
          <a:gradFill>
            <a:gsLst>
              <a:gs pos="0">
                <a:srgbClr val="DBD4EB"/>
              </a:gs>
              <a:gs pos="100000">
                <a:srgbClr val="9180BB"/>
              </a:gs>
            </a:gsLst>
            <a:path path="circle">
              <a:fillToRect l="50000" t="50000" r="50000" b="50000"/>
            </a:path>
            <a:tileRect/>
          </a:gradFill>
          <a:ln w="38100" cap="flat" cmpd="sng">
            <a:solidFill>
              <a:srgbClr val="4C113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5100">
                <a:solidFill>
                  <a:srgbClr val="4C1130"/>
                </a:solidFill>
                <a:latin typeface="Old Standard TT"/>
                <a:ea typeface="Old Standard TT"/>
                <a:cs typeface="Old Standard TT"/>
                <a:sym typeface="Old Standard TT"/>
              </a:rPr>
              <a:t>INTERCULTURALISM</a:t>
            </a:r>
            <a:endParaRPr sz="5100">
              <a:solidFill>
                <a:srgbClr val="4C1130"/>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
        <p:cNvGrpSpPr/>
        <p:nvPr/>
      </p:nvGrpSpPr>
      <p:grpSpPr>
        <a:xfrm>
          <a:off x="0" y="0"/>
          <a:ext cx="0" cy="0"/>
          <a:chOff x="0" y="0"/>
          <a:chExt cx="0" cy="0"/>
        </a:xfrm>
      </p:grpSpPr>
      <p:pic>
        <p:nvPicPr>
          <p:cNvPr id="62" name="Google Shape;62;p13" descr="Watch as the camera tracks an act of kindness as its passed from one individual to the next and manages to boomerang back to the person who set it into motion. &#10;&#10;Has Life Vest Inside's Kindness Boomerang inspired you? Take our Impact Survey and help us measure the impact of kindness on the world! Plus, get entered to win free LVI goodies just for completing the survey! Visit http://www.lifevestinside.com/survey&#10;&#10;Like us on Facebook: http://www.facebook.com/lifevestinside&#10;Follow us on Twitter: http://www.twitter.com/lifevestinside&#10;Follow us on Instagram: http://www.instagram.com/lifevestinside&#10;Follow us on Linkedin: https://www.linkedin.com/company/5018566?trk=hp-feed-company-name&#10;Connect with our founder: https://www.facebook.com/orlyfwahba&#10;&#10;Learn more about Life Vest Inside by visiting our site! http://www.lifevestinside.com&#10;&#10;Life Vest Inside is a 501(c)3 non-profit organization. All donations are 100% tax-deductible&#10;https://www.lifevestinside.com/donate&#10;&#10;&#10;Email: info@lifevestinside.com for more info!&#10;&#10;** PLEASE NOTE ** This film and story are Copyright Protected, therefore any re-upload or public display is prohibited without express written consent of the owner. BUT, Links are ALWAYS welcome!" title="Life Vest Inside - Kindness Boomerang - &quot;One Day&quot;">
            <a:hlinkClick r:id="rId3"/>
          </p:cNvPr>
          <p:cNvPicPr preferRelativeResize="0"/>
          <p:nvPr/>
        </p:nvPicPr>
        <p:blipFill>
          <a:blip r:embed="rId4">
            <a:alphaModFix/>
          </a:blip>
          <a:stretch>
            <a:fillRect/>
          </a:stretch>
        </p:blipFill>
        <p:spPr>
          <a:xfrm>
            <a:off x="458625" y="170550"/>
            <a:ext cx="6462400" cy="4846800"/>
          </a:xfrm>
          <a:prstGeom prst="rect">
            <a:avLst/>
          </a:prstGeom>
          <a:noFill/>
          <a:ln>
            <a:noFill/>
          </a:ln>
        </p:spPr>
      </p:pic>
      <p:sp>
        <p:nvSpPr>
          <p:cNvPr id="63" name="Google Shape;63;p13"/>
          <p:cNvSpPr/>
          <p:nvPr/>
        </p:nvSpPr>
        <p:spPr>
          <a:xfrm>
            <a:off x="7134025" y="1391450"/>
            <a:ext cx="1837200" cy="205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7191725" y="1440250"/>
            <a:ext cx="17796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accent6"/>
                </a:solidFill>
                <a:latin typeface="Source Code Pro"/>
                <a:ea typeface="Source Code Pro"/>
                <a:cs typeface="Source Code Pro"/>
                <a:sym typeface="Source Code Pro"/>
              </a:rPr>
              <a:t>What do you think is the key message from this video?</a:t>
            </a:r>
            <a:endParaRPr sz="2000" b="1">
              <a:solidFill>
                <a:schemeClr val="accent6"/>
              </a:solidFill>
              <a:latin typeface="Source Code Pro"/>
              <a:ea typeface="Source Code Pro"/>
              <a:cs typeface="Source Code Pro"/>
              <a:sym typeface="Source Code Pro"/>
            </a:endParaRPr>
          </a:p>
        </p:txBody>
      </p:sp>
      <p:sp>
        <p:nvSpPr>
          <p:cNvPr id="2" name="TextBox 1"/>
          <p:cNvSpPr txBox="1"/>
          <p:nvPr/>
        </p:nvSpPr>
        <p:spPr>
          <a:xfrm>
            <a:off x="7191725" y="3804944"/>
            <a:ext cx="1839600" cy="954107"/>
          </a:xfrm>
          <a:prstGeom prst="rect">
            <a:avLst/>
          </a:prstGeom>
          <a:noFill/>
        </p:spPr>
        <p:txBody>
          <a:bodyPr wrap="square" rtlCol="0">
            <a:spAutoFit/>
          </a:bodyPr>
          <a:lstStyle/>
          <a:p>
            <a:r>
              <a:rPr lang="en-GB" dirty="0">
                <a:hlinkClick r:id="rId5"/>
              </a:rPr>
              <a:t>https://www.youtube.com/watch?app=desktop&amp;v=nwAYpLVyeFU</a:t>
            </a:r>
            <a:r>
              <a:rPr lang="en-GB"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311700" y="9735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Let’s think about the link between culture and identity ….</a:t>
            </a:r>
            <a:endParaRPr/>
          </a:p>
        </p:txBody>
      </p:sp>
      <p:sp>
        <p:nvSpPr>
          <p:cNvPr id="108" name="Google Shape;108;p18"/>
          <p:cNvSpPr txBox="1">
            <a:spLocks noGrp="1"/>
          </p:cNvSpPr>
          <p:nvPr>
            <p:ph type="body" idx="1"/>
          </p:nvPr>
        </p:nvSpPr>
        <p:spPr>
          <a:xfrm>
            <a:off x="364950" y="789825"/>
            <a:ext cx="8520600" cy="4353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sz="2800" b="1">
                <a:solidFill>
                  <a:schemeClr val="dk1"/>
                </a:solidFill>
                <a:latin typeface="Verdana"/>
                <a:ea typeface="Verdana"/>
                <a:cs typeface="Verdana"/>
                <a:sym typeface="Verdana"/>
              </a:rPr>
              <a:t>Who is this?</a:t>
            </a: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endParaRPr sz="2800" b="1">
              <a:solidFill>
                <a:schemeClr val="dk1"/>
              </a:solidFill>
              <a:latin typeface="Verdana"/>
              <a:ea typeface="Verdana"/>
              <a:cs typeface="Verdana"/>
              <a:sym typeface="Verdana"/>
            </a:endParaRPr>
          </a:p>
          <a:p>
            <a:pPr marL="0" lvl="0" indent="0" algn="l" rtl="0">
              <a:spcBef>
                <a:spcPts val="0"/>
              </a:spcBef>
              <a:spcAft>
                <a:spcPts val="0"/>
              </a:spcAft>
              <a:buNone/>
            </a:pPr>
            <a:r>
              <a:rPr lang="en-GB" sz="2800" b="1">
                <a:solidFill>
                  <a:schemeClr val="dk1"/>
                </a:solidFill>
                <a:latin typeface="Verdana"/>
                <a:ea typeface="Verdana"/>
                <a:cs typeface="Verdana"/>
                <a:sym typeface="Verdana"/>
              </a:rPr>
              <a:t>How would you describe their identity?</a:t>
            </a:r>
            <a:endParaRPr sz="2800" b="1">
              <a:solidFill>
                <a:schemeClr val="dk1"/>
              </a:solidFill>
              <a:latin typeface="Verdana"/>
              <a:ea typeface="Verdana"/>
              <a:cs typeface="Verdana"/>
              <a:sym typeface="Verdana"/>
            </a:endParaRPr>
          </a:p>
          <a:p>
            <a:pPr marL="0" lvl="0" indent="0" algn="l" rtl="0">
              <a:spcBef>
                <a:spcPts val="0"/>
              </a:spcBef>
              <a:spcAft>
                <a:spcPts val="1200"/>
              </a:spcAft>
              <a:buNone/>
            </a:pPr>
            <a:endParaRPr>
              <a:solidFill>
                <a:schemeClr val="dk1"/>
              </a:solidFill>
            </a:endParaRPr>
          </a:p>
        </p:txBody>
      </p:sp>
      <p:pic>
        <p:nvPicPr>
          <p:cNvPr id="109" name="Google Shape;109;p18"/>
          <p:cNvPicPr preferRelativeResize="0"/>
          <p:nvPr/>
        </p:nvPicPr>
        <p:blipFill>
          <a:blip r:embed="rId3">
            <a:alphaModFix/>
          </a:blip>
          <a:stretch>
            <a:fillRect/>
          </a:stretch>
        </p:blipFill>
        <p:spPr>
          <a:xfrm>
            <a:off x="428350" y="1242450"/>
            <a:ext cx="3652425" cy="3058675"/>
          </a:xfrm>
          <a:prstGeom prst="rect">
            <a:avLst/>
          </a:prstGeom>
          <a:noFill/>
          <a:ln>
            <a:noFill/>
          </a:ln>
        </p:spPr>
      </p:pic>
      <p:pic>
        <p:nvPicPr>
          <p:cNvPr id="110" name="Google Shape;110;p18"/>
          <p:cNvPicPr preferRelativeResize="0"/>
          <p:nvPr/>
        </p:nvPicPr>
        <p:blipFill>
          <a:blip r:embed="rId4">
            <a:alphaModFix/>
          </a:blip>
          <a:stretch>
            <a:fillRect/>
          </a:stretch>
        </p:blipFill>
        <p:spPr>
          <a:xfrm>
            <a:off x="4168741" y="1264650"/>
            <a:ext cx="4597008" cy="305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2800" b="1">
                <a:solidFill>
                  <a:srgbClr val="000000"/>
                </a:solidFill>
                <a:latin typeface="Old Standard TT"/>
                <a:ea typeface="Old Standard TT"/>
                <a:cs typeface="Old Standard TT"/>
                <a:sym typeface="Old Standard TT"/>
              </a:rPr>
              <a:t>What is your identity? </a:t>
            </a:r>
            <a:endParaRPr sz="2800" b="1">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endParaRPr sz="2800" b="1">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r>
              <a:rPr lang="en-GB" sz="2800" b="1">
                <a:solidFill>
                  <a:srgbClr val="000000"/>
                </a:solidFill>
                <a:latin typeface="Old Standard TT"/>
                <a:ea typeface="Old Standard TT"/>
                <a:cs typeface="Old Standard TT"/>
                <a:sym typeface="Old Standard TT"/>
              </a:rPr>
              <a:t>How would somebody describe you in only one sentence? </a:t>
            </a:r>
            <a:endParaRPr sz="2800" b="1">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endParaRPr sz="28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16" name="Google Shape;116;p19"/>
          <p:cNvPicPr preferRelativeResize="0"/>
          <p:nvPr/>
        </p:nvPicPr>
        <p:blipFill>
          <a:blip r:embed="rId3">
            <a:alphaModFix/>
          </a:blip>
          <a:stretch>
            <a:fillRect/>
          </a:stretch>
        </p:blipFill>
        <p:spPr>
          <a:xfrm>
            <a:off x="152400" y="152400"/>
            <a:ext cx="4130300" cy="2065150"/>
          </a:xfrm>
          <a:prstGeom prst="rect">
            <a:avLst/>
          </a:prstGeom>
          <a:noFill/>
          <a:ln>
            <a:noFill/>
          </a:ln>
        </p:spPr>
      </p:pic>
      <p:pic>
        <p:nvPicPr>
          <p:cNvPr id="117" name="Google Shape;117;p19"/>
          <p:cNvPicPr preferRelativeResize="0"/>
          <p:nvPr/>
        </p:nvPicPr>
        <p:blipFill>
          <a:blip r:embed="rId4">
            <a:alphaModFix/>
          </a:blip>
          <a:stretch>
            <a:fillRect/>
          </a:stretch>
        </p:blipFill>
        <p:spPr>
          <a:xfrm>
            <a:off x="199350" y="2469875"/>
            <a:ext cx="2670850" cy="1406648"/>
          </a:xfrm>
          <a:prstGeom prst="rect">
            <a:avLst/>
          </a:prstGeom>
          <a:noFill/>
          <a:ln>
            <a:noFill/>
          </a:ln>
        </p:spPr>
      </p:pic>
      <p:pic>
        <p:nvPicPr>
          <p:cNvPr id="118" name="Google Shape;118;p19"/>
          <p:cNvPicPr preferRelativeResize="0"/>
          <p:nvPr/>
        </p:nvPicPr>
        <p:blipFill>
          <a:blip r:embed="rId5">
            <a:alphaModFix/>
          </a:blip>
          <a:stretch>
            <a:fillRect/>
          </a:stretch>
        </p:blipFill>
        <p:spPr>
          <a:xfrm>
            <a:off x="2657550" y="3218574"/>
            <a:ext cx="1794076" cy="1794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658350" y="2796481"/>
            <a:ext cx="3213850" cy="2347019"/>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124" name="Google Shape;124;p20"/>
          <p:cNvSpPr txBox="1">
            <a:spLocks noGrp="1"/>
          </p:cNvSpPr>
          <p:nvPr>
            <p:ph type="title" idx="4294967295"/>
          </p:nvPr>
        </p:nvSpPr>
        <p:spPr>
          <a:xfrm>
            <a:off x="164200" y="-7575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What do these images have in common?</a:t>
            </a:r>
            <a:endParaRPr/>
          </a:p>
        </p:txBody>
      </p:sp>
      <p:pic>
        <p:nvPicPr>
          <p:cNvPr id="125" name="Google Shape;125;p20"/>
          <p:cNvPicPr preferRelativeResize="0"/>
          <p:nvPr/>
        </p:nvPicPr>
        <p:blipFill>
          <a:blip r:embed="rId4">
            <a:alphaModFix/>
          </a:blip>
          <a:stretch>
            <a:fillRect/>
          </a:stretch>
        </p:blipFill>
        <p:spPr>
          <a:xfrm>
            <a:off x="693850" y="632125"/>
            <a:ext cx="3213850" cy="2134375"/>
          </a:xfrm>
          <a:prstGeom prst="rect">
            <a:avLst/>
          </a:prstGeom>
          <a:noFill/>
          <a:ln>
            <a:noFill/>
          </a:ln>
        </p:spPr>
      </p:pic>
      <p:pic>
        <p:nvPicPr>
          <p:cNvPr id="126" name="Google Shape;126;p20"/>
          <p:cNvPicPr preferRelativeResize="0"/>
          <p:nvPr/>
        </p:nvPicPr>
        <p:blipFill>
          <a:blip r:embed="rId5">
            <a:alphaModFix/>
          </a:blip>
          <a:stretch>
            <a:fillRect/>
          </a:stretch>
        </p:blipFill>
        <p:spPr>
          <a:xfrm>
            <a:off x="4155400" y="632125"/>
            <a:ext cx="3315900" cy="2196573"/>
          </a:xfrm>
          <a:prstGeom prst="rect">
            <a:avLst/>
          </a:prstGeom>
          <a:noFill/>
          <a:ln>
            <a:noFill/>
          </a:ln>
        </p:spPr>
      </p:pic>
      <p:pic>
        <p:nvPicPr>
          <p:cNvPr id="127" name="Google Shape;127;p20"/>
          <p:cNvPicPr preferRelativeResize="0"/>
          <p:nvPr/>
        </p:nvPicPr>
        <p:blipFill>
          <a:blip r:embed="rId6">
            <a:alphaModFix/>
          </a:blip>
          <a:stretch>
            <a:fillRect/>
          </a:stretch>
        </p:blipFill>
        <p:spPr>
          <a:xfrm>
            <a:off x="4155399" y="2944074"/>
            <a:ext cx="3315900" cy="219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225575" y="2028475"/>
            <a:ext cx="4045200" cy="17892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0"/>
              </a:spcAft>
              <a:buNone/>
            </a:pPr>
            <a:r>
              <a:rPr lang="en-GB" sz="2800" b="1">
                <a:solidFill>
                  <a:srgbClr val="7030A0"/>
                </a:solidFill>
                <a:latin typeface="Verdana"/>
                <a:ea typeface="Verdana"/>
                <a:cs typeface="Verdana"/>
                <a:sym typeface="Verdana"/>
              </a:rPr>
              <a:t>Watch this clip from</a:t>
            </a:r>
            <a:endParaRPr sz="2800" b="1">
              <a:solidFill>
                <a:srgbClr val="7030A0"/>
              </a:solidFill>
              <a:latin typeface="Verdana"/>
              <a:ea typeface="Verdana"/>
              <a:cs typeface="Verdana"/>
              <a:sym typeface="Verdana"/>
            </a:endParaRPr>
          </a:p>
          <a:p>
            <a:pPr marL="0" lvl="0" indent="0" algn="l" rtl="0">
              <a:lnSpc>
                <a:spcPct val="115000"/>
              </a:lnSpc>
              <a:spcBef>
                <a:spcPts val="0"/>
              </a:spcBef>
              <a:spcAft>
                <a:spcPts val="0"/>
              </a:spcAft>
              <a:buNone/>
            </a:pPr>
            <a:r>
              <a:rPr lang="en-GB" sz="2800" b="1" i="1">
                <a:solidFill>
                  <a:srgbClr val="7030A0"/>
                </a:solidFill>
                <a:latin typeface="Verdana"/>
                <a:ea typeface="Verdana"/>
                <a:cs typeface="Verdana"/>
                <a:sym typeface="Verdana"/>
              </a:rPr>
              <a:t>The Book of Life </a:t>
            </a:r>
            <a:r>
              <a:rPr lang="en-GB" sz="2800">
                <a:solidFill>
                  <a:srgbClr val="7030A0"/>
                </a:solidFill>
                <a:latin typeface="Verdana"/>
                <a:ea typeface="Verdana"/>
                <a:cs typeface="Verdana"/>
                <a:sym typeface="Verdana"/>
              </a:rPr>
              <a:t>(2014)</a:t>
            </a:r>
            <a:endParaRPr sz="2800">
              <a:solidFill>
                <a:srgbClr val="7030A0"/>
              </a:solidFill>
              <a:latin typeface="Verdana"/>
              <a:ea typeface="Verdana"/>
              <a:cs typeface="Verdana"/>
              <a:sym typeface="Verdana"/>
            </a:endParaRPr>
          </a:p>
          <a:p>
            <a:pPr marL="0" lvl="0" indent="0" algn="l" rtl="0">
              <a:lnSpc>
                <a:spcPct val="115000"/>
              </a:lnSpc>
              <a:spcBef>
                <a:spcPts val="0"/>
              </a:spcBef>
              <a:spcAft>
                <a:spcPts val="0"/>
              </a:spcAft>
              <a:buNone/>
            </a:pPr>
            <a:r>
              <a:rPr lang="en-GB" sz="2800" b="1">
                <a:solidFill>
                  <a:srgbClr val="7030A0"/>
                </a:solidFill>
                <a:latin typeface="Verdana"/>
                <a:ea typeface="Verdana"/>
                <a:cs typeface="Verdana"/>
                <a:sym typeface="Verdana"/>
              </a:rPr>
              <a:t>and think about:</a:t>
            </a:r>
            <a:endParaRPr sz="2800" b="1">
              <a:solidFill>
                <a:srgbClr val="7030A0"/>
              </a:solidFill>
              <a:latin typeface="Verdana"/>
              <a:ea typeface="Verdana"/>
              <a:cs typeface="Verdana"/>
              <a:sym typeface="Verdana"/>
            </a:endParaRPr>
          </a:p>
          <a:p>
            <a:pPr marL="0" lvl="0" indent="0" algn="ctr" rtl="0">
              <a:spcBef>
                <a:spcPts val="0"/>
              </a:spcBef>
              <a:spcAft>
                <a:spcPts val="0"/>
              </a:spcAft>
              <a:buNone/>
            </a:pPr>
            <a:endParaRPr/>
          </a:p>
        </p:txBody>
      </p:sp>
      <p:sp>
        <p:nvSpPr>
          <p:cNvPr id="133" name="Google Shape;133;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2400" b="1">
                <a:solidFill>
                  <a:srgbClr val="000000"/>
                </a:solidFill>
                <a:latin typeface="Arial"/>
                <a:ea typeface="Arial"/>
                <a:cs typeface="Arial"/>
                <a:sym typeface="Arial"/>
              </a:rPr>
              <a:t>1.</a:t>
            </a:r>
            <a:r>
              <a:rPr lang="en-GB" sz="2400" b="1">
                <a:solidFill>
                  <a:srgbClr val="000000"/>
                </a:solidFill>
                <a:latin typeface="Verdana"/>
                <a:ea typeface="Verdana"/>
                <a:cs typeface="Verdana"/>
                <a:sym typeface="Verdana"/>
              </a:rPr>
              <a:t>Which country do you think this scene is from?</a:t>
            </a:r>
            <a:endParaRPr sz="2400" b="1">
              <a:solidFill>
                <a:srgbClr val="000000"/>
              </a:solidFill>
              <a:latin typeface="Verdana"/>
              <a:ea typeface="Verdana"/>
              <a:cs typeface="Verdana"/>
              <a:sym typeface="Verdana"/>
            </a:endParaRPr>
          </a:p>
          <a:p>
            <a:pPr marL="0" lvl="0" indent="0" algn="l" rtl="0">
              <a:spcBef>
                <a:spcPts val="0"/>
              </a:spcBef>
              <a:spcAft>
                <a:spcPts val="0"/>
              </a:spcAft>
              <a:buNone/>
            </a:pPr>
            <a:endParaRPr sz="2400" b="1">
              <a:solidFill>
                <a:srgbClr val="000000"/>
              </a:solidFill>
              <a:latin typeface="Verdana"/>
              <a:ea typeface="Verdana"/>
              <a:cs typeface="Verdana"/>
              <a:sym typeface="Verdana"/>
            </a:endParaRPr>
          </a:p>
          <a:p>
            <a:pPr marL="0" lvl="0" indent="0" algn="l" rtl="0">
              <a:spcBef>
                <a:spcPts val="0"/>
              </a:spcBef>
              <a:spcAft>
                <a:spcPts val="0"/>
              </a:spcAft>
              <a:buNone/>
            </a:pPr>
            <a:endParaRPr sz="2400" b="1">
              <a:solidFill>
                <a:srgbClr val="000000"/>
              </a:solidFill>
              <a:latin typeface="Verdana"/>
              <a:ea typeface="Verdana"/>
              <a:cs typeface="Verdana"/>
              <a:sym typeface="Verdana"/>
            </a:endParaRPr>
          </a:p>
          <a:p>
            <a:pPr marL="0" lvl="0" indent="0" algn="l" rtl="0">
              <a:spcBef>
                <a:spcPts val="0"/>
              </a:spcBef>
              <a:spcAft>
                <a:spcPts val="0"/>
              </a:spcAft>
              <a:buNone/>
            </a:pPr>
            <a:r>
              <a:rPr lang="en-GB" sz="2400" b="1">
                <a:solidFill>
                  <a:srgbClr val="000000"/>
                </a:solidFill>
                <a:latin typeface="Arial"/>
                <a:ea typeface="Arial"/>
                <a:cs typeface="Arial"/>
                <a:sym typeface="Arial"/>
              </a:rPr>
              <a:t>2.</a:t>
            </a:r>
            <a:r>
              <a:rPr lang="en-GB" sz="2400" b="1">
                <a:solidFill>
                  <a:srgbClr val="000000"/>
                </a:solidFill>
                <a:latin typeface="Verdana"/>
                <a:ea typeface="Verdana"/>
                <a:cs typeface="Verdana"/>
                <a:sym typeface="Verdana"/>
              </a:rPr>
              <a:t>What are they celebrating?</a:t>
            </a:r>
            <a:r>
              <a:rPr lang="en-GB" sz="2000">
                <a:solidFill>
                  <a:srgbClr val="000000"/>
                </a:solidFill>
                <a:latin typeface="Verdana"/>
                <a:ea typeface="Verdana"/>
                <a:cs typeface="Verdana"/>
                <a:sym typeface="Verdana"/>
              </a:rPr>
              <a:t> </a:t>
            </a:r>
            <a:endParaRPr sz="2000">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sz="1400">
              <a:solidFill>
                <a:srgbClr val="000000"/>
              </a:solidFill>
            </a:endParaRPr>
          </a:p>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7"/>
        <p:cNvGrpSpPr/>
        <p:nvPr/>
      </p:nvGrpSpPr>
      <p:grpSpPr>
        <a:xfrm>
          <a:off x="0" y="0"/>
          <a:ext cx="0" cy="0"/>
          <a:chOff x="0" y="0"/>
          <a:chExt cx="0" cy="0"/>
        </a:xfrm>
      </p:grpSpPr>
      <p:pic>
        <p:nvPicPr>
          <p:cNvPr id="138" name="Google Shape;138;p22" title="Media1.mp4">
            <a:hlinkClick r:id="rId3"/>
          </p:cNvPr>
          <p:cNvPicPr preferRelativeResize="0"/>
          <p:nvPr/>
        </p:nvPicPr>
        <p:blipFill>
          <a:blip r:embed="rId4">
            <a:alphaModFix/>
          </a:blip>
          <a:stretch>
            <a:fillRect/>
          </a:stretch>
        </p:blipFill>
        <p:spPr>
          <a:xfrm>
            <a:off x="1155350" y="849150"/>
            <a:ext cx="6675425" cy="3754925"/>
          </a:xfrm>
          <a:prstGeom prst="rect">
            <a:avLst/>
          </a:prstGeom>
          <a:noFill/>
          <a:ln>
            <a:noFill/>
          </a:ln>
        </p:spPr>
      </p:pic>
      <p:sp>
        <p:nvSpPr>
          <p:cNvPr id="139" name="Google Shape;139;p22"/>
          <p:cNvSpPr txBox="1"/>
          <p:nvPr/>
        </p:nvSpPr>
        <p:spPr>
          <a:xfrm>
            <a:off x="623650" y="175475"/>
            <a:ext cx="76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40" name="Google Shape;140;p22"/>
          <p:cNvSpPr txBox="1"/>
          <p:nvPr/>
        </p:nvSpPr>
        <p:spPr>
          <a:xfrm>
            <a:off x="266275" y="175475"/>
            <a:ext cx="78531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400" b="1">
                <a:solidFill>
                  <a:srgbClr val="FFFFFF"/>
                </a:solidFill>
                <a:latin typeface="Verdana"/>
                <a:ea typeface="Verdana"/>
                <a:cs typeface="Verdana"/>
                <a:sym typeface="Verdana"/>
              </a:rPr>
              <a:t>‘Celebration’ without sound</a:t>
            </a:r>
            <a:endParaRPr sz="2400" b="1">
              <a:solidFill>
                <a:srgbClr val="FFFFFF"/>
              </a:solidFill>
              <a:latin typeface="Verdana"/>
              <a:ea typeface="Verdana"/>
              <a:cs typeface="Verdana"/>
              <a:sym typeface="Verdana"/>
            </a:endParaRPr>
          </a:p>
        </p:txBody>
      </p:sp>
      <p:sp>
        <p:nvSpPr>
          <p:cNvPr id="2" name="TextBox 1"/>
          <p:cNvSpPr txBox="1"/>
          <p:nvPr/>
        </p:nvSpPr>
        <p:spPr>
          <a:xfrm>
            <a:off x="520038" y="4624004"/>
            <a:ext cx="2686862" cy="307777"/>
          </a:xfrm>
          <a:prstGeom prst="rect">
            <a:avLst/>
          </a:prstGeom>
          <a:noFill/>
        </p:spPr>
        <p:txBody>
          <a:bodyPr wrap="square" rtlCol="0">
            <a:spAutoFit/>
          </a:bodyPr>
          <a:lstStyle/>
          <a:p>
            <a:r>
              <a:rPr lang="en-GB" dirty="0">
                <a:hlinkClick r:id="rId5"/>
              </a:rPr>
              <a:t>https://youtu.be/mCSljmwNs_U</a:t>
            </a:r>
            <a:r>
              <a:rPr lang="en-GB"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250</Words>
  <Application>Microsoft Office PowerPoint</Application>
  <PresentationFormat>On-screen Show (16:9)</PresentationFormat>
  <Paragraphs>46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Source Code Pro</vt:lpstr>
      <vt:lpstr>Oswald</vt:lpstr>
      <vt:lpstr>Old Standard TT</vt:lpstr>
      <vt:lpstr>Verdana</vt:lpstr>
      <vt:lpstr>Roboto</vt:lpstr>
      <vt:lpstr>Arial</vt:lpstr>
      <vt:lpstr>Modern Writer</vt:lpstr>
      <vt:lpstr>How do we value culture?</vt:lpstr>
      <vt:lpstr>What does intercultralism mean to you?</vt:lpstr>
      <vt:lpstr>PowerPoint Presentation</vt:lpstr>
      <vt:lpstr>PowerPoint Presentation</vt:lpstr>
      <vt:lpstr>Let’s think about the link between culture and identity ….</vt:lpstr>
      <vt:lpstr>PowerPoint Presentation</vt:lpstr>
      <vt:lpstr>What do these images have in common?</vt:lpstr>
      <vt:lpstr>Watch this clip from The Book of Life (2014) and think about: </vt:lpstr>
      <vt:lpstr>PowerPoint Presentation</vt:lpstr>
      <vt:lpstr>PowerPoint Presentation</vt:lpstr>
      <vt:lpstr>As you watch this clip from The Book of Life (2014) think about: </vt:lpstr>
      <vt:lpstr>PowerPoint Presentation</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Interculturalism</dc:title>
  <cp:lastModifiedBy>Todd Thornback</cp:lastModifiedBy>
  <cp:revision>3</cp:revision>
  <dcterms:modified xsi:type="dcterms:W3CDTF">2022-08-30T01:20:09Z</dcterms:modified>
</cp:coreProperties>
</file>