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e36b8d5a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e36b8d5a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e36b8d5a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e36b8d5a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e36b8d5a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e36b8d5a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e36b8d5a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e36b8d5a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e36b8d5a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e36b8d5a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e36b8d5a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e36b8d5a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hyperlink" Target="https://youtu.be/kffXoat42M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0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750" y="287514"/>
            <a:ext cx="4568504" cy="45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7619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619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PSHE</a:t>
            </a:r>
            <a:endParaRPr sz="7619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-73750" y="73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-GB" sz="2020">
                <a:solidFill>
                  <a:srgbClr val="9900FF"/>
                </a:solidFill>
              </a:rPr>
              <a:t>LI: Can I identify what kindness is?</a:t>
            </a:r>
            <a:endParaRPr i="1" sz="2020">
              <a:solidFill>
                <a:srgbClr val="9900FF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658275" y="1224625"/>
            <a:ext cx="73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899700" y="745000"/>
            <a:ext cx="734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00FF"/>
                </a:solidFill>
              </a:rPr>
              <a:t>What is kindness?</a:t>
            </a:r>
            <a:endParaRPr sz="3200">
              <a:solidFill>
                <a:srgbClr val="FF00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899700" y="1624825"/>
            <a:ext cx="7344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Last time we looked at what being kind online means.  We all know that kindness is important, but what does it mean to be kind?</a:t>
            </a:r>
            <a:endParaRPr sz="2000"/>
          </a:p>
        </p:txBody>
      </p:sp>
      <p:sp>
        <p:nvSpPr>
          <p:cNvPr id="64" name="Google Shape;64;p14"/>
          <p:cNvSpPr txBox="1"/>
          <p:nvPr/>
        </p:nvSpPr>
        <p:spPr>
          <a:xfrm>
            <a:off x="899700" y="2646675"/>
            <a:ext cx="7344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You can draw pictures or w</a:t>
            </a:r>
            <a:r>
              <a:rPr lang="en-GB" sz="2100"/>
              <a:t>rite the meaning down on a post it or a piece of paper.</a:t>
            </a:r>
            <a:endParaRPr sz="21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266525"/>
            <a:ext cx="3541450" cy="17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900">
                <a:solidFill>
                  <a:srgbClr val="9900FF"/>
                </a:solidFill>
              </a:rPr>
              <a:t>LI: Can I identify what kindness is?</a:t>
            </a:r>
            <a:endParaRPr i="1" sz="1900">
              <a:solidFill>
                <a:srgbClr val="9900FF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704150" y="964400"/>
            <a:ext cx="7335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GB" sz="2000"/>
              <a:t>What does it mean to be friendly? Can you think of a time when someone was friendly to you?</a:t>
            </a:r>
            <a:endParaRPr b="1" sz="2000"/>
          </a:p>
        </p:txBody>
      </p:sp>
      <p:sp>
        <p:nvSpPr>
          <p:cNvPr id="72" name="Google Shape;72;p15"/>
          <p:cNvSpPr txBox="1"/>
          <p:nvPr/>
        </p:nvSpPr>
        <p:spPr>
          <a:xfrm>
            <a:off x="1056250" y="2464600"/>
            <a:ext cx="73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693450" y="2069250"/>
            <a:ext cx="7133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GB" sz="2000"/>
              <a:t>What does it mean to be generous? Can we be generous without giving away money? (For example, being generous with your time)</a:t>
            </a:r>
            <a:endParaRPr b="1" sz="2000"/>
          </a:p>
        </p:txBody>
      </p:sp>
      <p:sp>
        <p:nvSpPr>
          <p:cNvPr id="74" name="Google Shape;74;p15"/>
          <p:cNvSpPr txBox="1"/>
          <p:nvPr/>
        </p:nvSpPr>
        <p:spPr>
          <a:xfrm>
            <a:off x="704150" y="3481900"/>
            <a:ext cx="681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GB" sz="2000"/>
              <a:t>What does it mean to be considerate? How it is different to being friendly or generous?</a:t>
            </a:r>
            <a:endParaRPr b="1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900"/>
              <a:t>L</a:t>
            </a:r>
            <a:r>
              <a:rPr i="1" lang="en-GB" sz="1900">
                <a:solidFill>
                  <a:srgbClr val="9900FF"/>
                </a:solidFill>
              </a:rPr>
              <a:t>I: Can I identify what kindness is?</a:t>
            </a:r>
            <a:endParaRPr i="1" sz="1900">
              <a:solidFill>
                <a:srgbClr val="9900FF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975775" y="910825"/>
            <a:ext cx="6962700" cy="892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KINDNESS</a:t>
            </a:r>
            <a:r>
              <a:rPr lang="en-GB" sz="2200"/>
              <a:t>: </a:t>
            </a:r>
            <a:r>
              <a:rPr lang="en-GB" sz="2300"/>
              <a:t>the quality of being friendly, generous and considerate. </a:t>
            </a:r>
            <a:endParaRPr sz="23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25" y="2307150"/>
            <a:ext cx="1981075" cy="15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4225" y="2889500"/>
            <a:ext cx="2126450" cy="150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8600" y="2917987"/>
            <a:ext cx="2126450" cy="144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4900" y="2389824"/>
            <a:ext cx="2126458" cy="15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50" y="473450"/>
            <a:ext cx="8694900" cy="44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900">
                <a:solidFill>
                  <a:srgbClr val="9900FF"/>
                </a:solidFill>
              </a:rPr>
              <a:t>LI: Can I identify what kindness is?</a:t>
            </a:r>
            <a:endParaRPr i="1" sz="1900">
              <a:solidFill>
                <a:srgbClr val="9900FF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306150" y="1054188"/>
            <a:ext cx="869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Watch the </a:t>
            </a:r>
            <a:r>
              <a:rPr b="1" lang="en-GB" sz="2000" u="sng">
                <a:solidFill>
                  <a:schemeClr val="hlink"/>
                </a:solidFill>
                <a:hlinkClick r:id="rId4"/>
              </a:rPr>
              <a:t>video</a:t>
            </a:r>
            <a:r>
              <a:rPr b="1" lang="en-GB" sz="2000"/>
              <a:t> of children talking about kindness.</a:t>
            </a:r>
            <a:endParaRPr b="1" sz="2000"/>
          </a:p>
        </p:txBody>
      </p:sp>
      <p:sp>
        <p:nvSpPr>
          <p:cNvPr id="92" name="Google Shape;92;p17"/>
          <p:cNvSpPr txBox="1"/>
          <p:nvPr/>
        </p:nvSpPr>
        <p:spPr>
          <a:xfrm>
            <a:off x="691725" y="2028300"/>
            <a:ext cx="762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Now can you tell someone at your house about a time when someone was kind to you.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How did it make you feel?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Did it make you want to be more kind to other people? </a:t>
            </a:r>
            <a:endParaRPr b="1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i="1" lang="en-GB" sz="1920">
                <a:solidFill>
                  <a:srgbClr val="9900FF"/>
                </a:solidFill>
              </a:rPr>
              <a:t>LI: Can I identify what kindness is?</a:t>
            </a:r>
            <a:endParaRPr i="1" sz="1920">
              <a:solidFill>
                <a:srgbClr val="9900FF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61250" y="572700"/>
            <a:ext cx="8878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Here are some examples of what we can do to be kind and it’s free! 😀💛Have you done this to anyone today?</a:t>
            </a:r>
            <a:endParaRPr sz="2000"/>
          </a:p>
        </p:txBody>
      </p:sp>
      <p:sp>
        <p:nvSpPr>
          <p:cNvPr id="99" name="Google Shape;99;p18"/>
          <p:cNvSpPr txBox="1"/>
          <p:nvPr/>
        </p:nvSpPr>
        <p:spPr>
          <a:xfrm>
            <a:off x="191000" y="1579225"/>
            <a:ext cx="8619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-</a:t>
            </a:r>
            <a:r>
              <a:rPr lang="en-GB" sz="2000">
                <a:solidFill>
                  <a:schemeClr val="dk1"/>
                </a:solidFill>
              </a:rPr>
              <a:t>Saying thank you to people who help you.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-Asking someone if they’d like to play.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-Smiling at people, and just looking out for each other.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62350" y="2862900"/>
            <a:ext cx="7335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/>
              <a:t>Online</a:t>
            </a:r>
            <a:endParaRPr b="1"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-Calling people to make sure they are ok.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-Sending a funny picture.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-Playing a game.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-Sending a message to check if people are ok.</a:t>
            </a:r>
            <a:endParaRPr sz="20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029" y="1681842"/>
            <a:ext cx="2419025" cy="321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966">
                <a:solidFill>
                  <a:srgbClr val="9900FF"/>
                </a:solidFill>
              </a:rPr>
              <a:t>L</a:t>
            </a:r>
            <a:r>
              <a:rPr i="1" lang="en-GB" sz="1933">
                <a:solidFill>
                  <a:srgbClr val="9900FF"/>
                </a:solidFill>
              </a:rPr>
              <a:t>I: Can I identify what kindness is?</a:t>
            </a:r>
            <a:endParaRPr i="1" sz="1933">
              <a:solidFill>
                <a:srgbClr val="9900FF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91875" y="658225"/>
            <a:ext cx="8041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Your task for today is to </a:t>
            </a:r>
            <a:r>
              <a:rPr b="1" lang="en-GB" sz="1800"/>
              <a:t>make kind notes</a:t>
            </a:r>
            <a:r>
              <a:rPr lang="en-GB" sz="1800"/>
              <a:t> for people in your family. Give one to a family member in the morning to help their day start well. Or you could hide them around the house for them to discover, (For example in a drawer or a shoe, be creative.) They’ll get a lovely surprise when they find one! Make sure they are decorated and</a:t>
            </a:r>
            <a:r>
              <a:rPr lang="en-GB" sz="1800">
                <a:solidFill>
                  <a:srgbClr val="FF0000"/>
                </a:solidFill>
              </a:rPr>
              <a:t> c</a:t>
            </a:r>
            <a:r>
              <a:rPr lang="en-GB" sz="1800">
                <a:solidFill>
                  <a:srgbClr val="FF00FF"/>
                </a:solidFill>
              </a:rPr>
              <a:t>o</a:t>
            </a:r>
            <a:r>
              <a:rPr lang="en-GB" sz="1800"/>
              <a:t>l</a:t>
            </a:r>
            <a:r>
              <a:rPr lang="en-GB" sz="1800">
                <a:solidFill>
                  <a:srgbClr val="6AA84F"/>
                </a:solidFill>
              </a:rPr>
              <a:t>o</a:t>
            </a:r>
            <a:r>
              <a:rPr lang="en-GB" sz="1800">
                <a:solidFill>
                  <a:srgbClr val="0000FF"/>
                </a:solidFill>
              </a:rPr>
              <a:t>u</a:t>
            </a:r>
            <a:r>
              <a:rPr lang="en-GB" sz="1800">
                <a:solidFill>
                  <a:srgbClr val="FF9900"/>
                </a:solidFill>
              </a:rPr>
              <a:t>r</a:t>
            </a:r>
            <a:r>
              <a:rPr lang="en-GB" sz="1800"/>
              <a:t>f</a:t>
            </a:r>
            <a:r>
              <a:rPr lang="en-GB" sz="1800">
                <a:solidFill>
                  <a:srgbClr val="FF00FF"/>
                </a:solidFill>
              </a:rPr>
              <a:t>u</a:t>
            </a:r>
            <a:r>
              <a:rPr lang="en-GB" sz="1800"/>
              <a:t>l. </a:t>
            </a:r>
            <a:r>
              <a:rPr lang="en-GB" sz="1800"/>
              <a:t>💖</a:t>
            </a:r>
            <a:endParaRPr sz="180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50" y="3714462"/>
            <a:ext cx="2240519" cy="13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1149" y="2370500"/>
            <a:ext cx="1928600" cy="112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499" y="3575125"/>
            <a:ext cx="1974331" cy="139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050" y="2313650"/>
            <a:ext cx="2240525" cy="126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9725" y="2237225"/>
            <a:ext cx="1928600" cy="123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8299" y="2267214"/>
            <a:ext cx="1543950" cy="117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57569" y="3705876"/>
            <a:ext cx="1850406" cy="12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8300" y="3536459"/>
            <a:ext cx="1493375" cy="1518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