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82" r:id="rId2"/>
  </p:sldMasterIdLst>
  <p:notesMasterIdLst>
    <p:notesMasterId r:id="rId39"/>
  </p:notesMasterIdLst>
  <p:handoutMasterIdLst>
    <p:handoutMasterId r:id="rId40"/>
  </p:handoutMasterIdLst>
  <p:sldIdLst>
    <p:sldId id="256" r:id="rId3"/>
    <p:sldId id="522" r:id="rId4"/>
    <p:sldId id="523" r:id="rId5"/>
    <p:sldId id="524" r:id="rId6"/>
    <p:sldId id="525" r:id="rId7"/>
    <p:sldId id="526" r:id="rId8"/>
    <p:sldId id="487" r:id="rId9"/>
    <p:sldId id="488" r:id="rId10"/>
    <p:sldId id="489" r:id="rId11"/>
    <p:sldId id="490" r:id="rId12"/>
    <p:sldId id="491" r:id="rId13"/>
    <p:sldId id="492" r:id="rId14"/>
    <p:sldId id="493" r:id="rId15"/>
    <p:sldId id="498" r:id="rId16"/>
    <p:sldId id="499" r:id="rId17"/>
    <p:sldId id="506" r:id="rId18"/>
    <p:sldId id="502" r:id="rId19"/>
    <p:sldId id="511" r:id="rId20"/>
    <p:sldId id="512" r:id="rId21"/>
    <p:sldId id="513" r:id="rId22"/>
    <p:sldId id="514" r:id="rId23"/>
    <p:sldId id="515" r:id="rId24"/>
    <p:sldId id="516" r:id="rId25"/>
    <p:sldId id="517" r:id="rId26"/>
    <p:sldId id="518" r:id="rId27"/>
    <p:sldId id="519" r:id="rId28"/>
    <p:sldId id="520" r:id="rId29"/>
    <p:sldId id="521" r:id="rId30"/>
    <p:sldId id="475" r:id="rId31"/>
    <p:sldId id="476" r:id="rId32"/>
    <p:sldId id="507" r:id="rId33"/>
    <p:sldId id="478" r:id="rId34"/>
    <p:sldId id="510" r:id="rId35"/>
    <p:sldId id="479" r:id="rId36"/>
    <p:sldId id="508" r:id="rId37"/>
    <p:sldId id="509" r:id="rId38"/>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DD3"/>
    <a:srgbClr val="A8080C"/>
    <a:srgbClr val="996600"/>
    <a:srgbClr val="CC0099"/>
    <a:srgbClr val="FF33CC"/>
    <a:srgbClr val="00FF00"/>
    <a:srgbClr val="99FF66"/>
    <a:srgbClr val="33CC33"/>
    <a:srgbClr val="F4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68402" autoAdjust="0"/>
  </p:normalViewPr>
  <p:slideViewPr>
    <p:cSldViewPr>
      <p:cViewPr varScale="1">
        <p:scale>
          <a:sx n="74" d="100"/>
          <a:sy n="74" d="100"/>
        </p:scale>
        <p:origin x="11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uli\Desktop\GALAFiles\Curriculum\Presentations\Subjectperiods_Aug12.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cat>
            <c:strRef>
              <c:f>'KS3'!$B$2:$B$16</c:f>
              <c:strCache>
                <c:ptCount val="15"/>
                <c:pt idx="0">
                  <c:v>Tutorial</c:v>
                </c:pt>
                <c:pt idx="1">
                  <c:v>English</c:v>
                </c:pt>
                <c:pt idx="2">
                  <c:v>Maths</c:v>
                </c:pt>
                <c:pt idx="3">
                  <c:v>Science</c:v>
                </c:pt>
                <c:pt idx="4">
                  <c:v>MFL1</c:v>
                </c:pt>
                <c:pt idx="5">
                  <c:v>MFL2</c:v>
                </c:pt>
                <c:pt idx="6">
                  <c:v>Design Technology</c:v>
                </c:pt>
                <c:pt idx="7">
                  <c:v>Art</c:v>
                </c:pt>
                <c:pt idx="8">
                  <c:v>Drama</c:v>
                </c:pt>
                <c:pt idx="9">
                  <c:v>History</c:v>
                </c:pt>
                <c:pt idx="10">
                  <c:v>Geography</c:v>
                </c:pt>
                <c:pt idx="11">
                  <c:v>ICT</c:v>
                </c:pt>
                <c:pt idx="12">
                  <c:v>Music</c:v>
                </c:pt>
                <c:pt idx="13">
                  <c:v>PE</c:v>
                </c:pt>
                <c:pt idx="14">
                  <c:v>L2L</c:v>
                </c:pt>
              </c:strCache>
            </c:strRef>
          </c:cat>
          <c:val>
            <c:numRef>
              <c:f>'KS3'!$C$2:$C$16</c:f>
              <c:numCache>
                <c:formatCode>General</c:formatCode>
                <c:ptCount val="15"/>
                <c:pt idx="0">
                  <c:v>2</c:v>
                </c:pt>
                <c:pt idx="1">
                  <c:v>4</c:v>
                </c:pt>
                <c:pt idx="2">
                  <c:v>5</c:v>
                </c:pt>
                <c:pt idx="3">
                  <c:v>4</c:v>
                </c:pt>
                <c:pt idx="4">
                  <c:v>3</c:v>
                </c:pt>
                <c:pt idx="5">
                  <c:v>2</c:v>
                </c:pt>
                <c:pt idx="6">
                  <c:v>2</c:v>
                </c:pt>
                <c:pt idx="7">
                  <c:v>2</c:v>
                </c:pt>
                <c:pt idx="8">
                  <c:v>2</c:v>
                </c:pt>
                <c:pt idx="9">
                  <c:v>2</c:v>
                </c:pt>
                <c:pt idx="10">
                  <c:v>2</c:v>
                </c:pt>
                <c:pt idx="11">
                  <c:v>2</c:v>
                </c:pt>
                <c:pt idx="12">
                  <c:v>2</c:v>
                </c:pt>
                <c:pt idx="13">
                  <c:v>4</c:v>
                </c:pt>
                <c:pt idx="14">
                  <c:v>2</c:v>
                </c:pt>
              </c:numCache>
            </c:numRef>
          </c:val>
        </c:ser>
        <c:dLbls>
          <c:showLegendKey val="0"/>
          <c:showVal val="0"/>
          <c:showCatName val="0"/>
          <c:showSerName val="0"/>
          <c:showPercent val="0"/>
          <c:showBubbleSize val="0"/>
        </c:dLbls>
        <c:gapWidth val="150"/>
        <c:shape val="box"/>
        <c:axId val="816396672"/>
        <c:axId val="816397216"/>
        <c:axId val="0"/>
      </c:bar3DChart>
      <c:catAx>
        <c:axId val="816396672"/>
        <c:scaling>
          <c:orientation val="minMax"/>
        </c:scaling>
        <c:delete val="0"/>
        <c:axPos val="l"/>
        <c:numFmt formatCode="General" sourceLinked="0"/>
        <c:majorTickMark val="out"/>
        <c:minorTickMark val="none"/>
        <c:tickLblPos val="nextTo"/>
        <c:crossAx val="816397216"/>
        <c:crosses val="autoZero"/>
        <c:auto val="1"/>
        <c:lblAlgn val="ctr"/>
        <c:lblOffset val="100"/>
        <c:noMultiLvlLbl val="0"/>
      </c:catAx>
      <c:valAx>
        <c:axId val="816397216"/>
        <c:scaling>
          <c:orientation val="minMax"/>
        </c:scaling>
        <c:delete val="0"/>
        <c:axPos val="b"/>
        <c:majorGridlines/>
        <c:numFmt formatCode="General" sourceLinked="1"/>
        <c:majorTickMark val="out"/>
        <c:minorTickMark val="none"/>
        <c:tickLblPos val="nextTo"/>
        <c:crossAx val="8163966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cat>
            <c:strRef>
              <c:f>'KS4'!$B$2:$B$11</c:f>
              <c:strCache>
                <c:ptCount val="10"/>
                <c:pt idx="0">
                  <c:v>Tutorial</c:v>
                </c:pt>
                <c:pt idx="1">
                  <c:v>English</c:v>
                </c:pt>
                <c:pt idx="2">
                  <c:v>Maths</c:v>
                </c:pt>
                <c:pt idx="3">
                  <c:v>Science</c:v>
                </c:pt>
                <c:pt idx="4">
                  <c:v>MFL</c:v>
                </c:pt>
                <c:pt idx="5">
                  <c:v>Humanities</c:v>
                </c:pt>
                <c:pt idx="6">
                  <c:v>Option 1</c:v>
                </c:pt>
                <c:pt idx="7">
                  <c:v>Option 2</c:v>
                </c:pt>
                <c:pt idx="8">
                  <c:v>PE</c:v>
                </c:pt>
                <c:pt idx="9">
                  <c:v>Elective</c:v>
                </c:pt>
              </c:strCache>
            </c:strRef>
          </c:cat>
          <c:val>
            <c:numRef>
              <c:f>'KS4'!$C$2:$C$11</c:f>
              <c:numCache>
                <c:formatCode>General</c:formatCode>
                <c:ptCount val="10"/>
                <c:pt idx="0">
                  <c:v>2</c:v>
                </c:pt>
                <c:pt idx="1">
                  <c:v>5</c:v>
                </c:pt>
                <c:pt idx="2">
                  <c:v>5</c:v>
                </c:pt>
                <c:pt idx="3">
                  <c:v>8</c:v>
                </c:pt>
                <c:pt idx="4">
                  <c:v>4</c:v>
                </c:pt>
                <c:pt idx="5">
                  <c:v>4</c:v>
                </c:pt>
                <c:pt idx="6">
                  <c:v>4</c:v>
                </c:pt>
                <c:pt idx="7">
                  <c:v>4</c:v>
                </c:pt>
                <c:pt idx="8">
                  <c:v>2</c:v>
                </c:pt>
                <c:pt idx="9">
                  <c:v>2</c:v>
                </c:pt>
              </c:numCache>
            </c:numRef>
          </c:val>
        </c:ser>
        <c:dLbls>
          <c:showLegendKey val="0"/>
          <c:showVal val="0"/>
          <c:showCatName val="0"/>
          <c:showSerName val="0"/>
          <c:showPercent val="0"/>
          <c:showBubbleSize val="0"/>
        </c:dLbls>
        <c:gapWidth val="150"/>
        <c:shape val="box"/>
        <c:axId val="816369472"/>
        <c:axId val="816370016"/>
        <c:axId val="0"/>
      </c:bar3DChart>
      <c:catAx>
        <c:axId val="816369472"/>
        <c:scaling>
          <c:orientation val="minMax"/>
        </c:scaling>
        <c:delete val="0"/>
        <c:axPos val="l"/>
        <c:numFmt formatCode="General" sourceLinked="0"/>
        <c:majorTickMark val="out"/>
        <c:minorTickMark val="none"/>
        <c:tickLblPos val="nextTo"/>
        <c:txPr>
          <a:bodyPr/>
          <a:lstStyle/>
          <a:p>
            <a:pPr>
              <a:defRPr sz="2000">
                <a:solidFill>
                  <a:srgbClr val="002060"/>
                </a:solidFill>
                <a:latin typeface="Calibri" pitchFamily="34" charset="0"/>
                <a:cs typeface="Calibri" pitchFamily="34" charset="0"/>
              </a:defRPr>
            </a:pPr>
            <a:endParaRPr lang="en-US"/>
          </a:p>
        </c:txPr>
        <c:crossAx val="816370016"/>
        <c:crosses val="autoZero"/>
        <c:auto val="1"/>
        <c:lblAlgn val="ctr"/>
        <c:lblOffset val="100"/>
        <c:noMultiLvlLbl val="0"/>
      </c:catAx>
      <c:valAx>
        <c:axId val="816370016"/>
        <c:scaling>
          <c:orientation val="minMax"/>
        </c:scaling>
        <c:delete val="0"/>
        <c:axPos val="b"/>
        <c:majorGridlines/>
        <c:numFmt formatCode="General" sourceLinked="1"/>
        <c:majorTickMark val="out"/>
        <c:minorTickMark val="none"/>
        <c:tickLblPos val="nextTo"/>
        <c:crossAx val="816369472"/>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cat>
            <c:strRef>
              <c:f>Sheet4!$B$2:$B$11</c:f>
              <c:strCache>
                <c:ptCount val="10"/>
                <c:pt idx="0">
                  <c:v>Tutorial</c:v>
                </c:pt>
                <c:pt idx="1">
                  <c:v>G1: First Language</c:v>
                </c:pt>
                <c:pt idx="2">
                  <c:v>G2: Second language</c:v>
                </c:pt>
                <c:pt idx="3">
                  <c:v>G3: Individuals and Society</c:v>
                </c:pt>
                <c:pt idx="4">
                  <c:v>G4: Experimental sciences</c:v>
                </c:pt>
                <c:pt idx="5">
                  <c:v>G5 Mathematics</c:v>
                </c:pt>
                <c:pt idx="6">
                  <c:v>G6: Electives</c:v>
                </c:pt>
                <c:pt idx="7">
                  <c:v>Teory of Knowledge</c:v>
                </c:pt>
                <c:pt idx="8">
                  <c:v>PE</c:v>
                </c:pt>
                <c:pt idx="9">
                  <c:v>Non-contact</c:v>
                </c:pt>
              </c:strCache>
            </c:strRef>
          </c:cat>
          <c:val>
            <c:numRef>
              <c:f>Sheet4!$C$2:$C$11</c:f>
              <c:numCache>
                <c:formatCode>General</c:formatCode>
                <c:ptCount val="10"/>
                <c:pt idx="0">
                  <c:v>2</c:v>
                </c:pt>
                <c:pt idx="1">
                  <c:v>4</c:v>
                </c:pt>
                <c:pt idx="2">
                  <c:v>4</c:v>
                </c:pt>
                <c:pt idx="3">
                  <c:v>4</c:v>
                </c:pt>
                <c:pt idx="4">
                  <c:v>6</c:v>
                </c:pt>
                <c:pt idx="5">
                  <c:v>6</c:v>
                </c:pt>
                <c:pt idx="6">
                  <c:v>6</c:v>
                </c:pt>
                <c:pt idx="7">
                  <c:v>2</c:v>
                </c:pt>
                <c:pt idx="8">
                  <c:v>2</c:v>
                </c:pt>
                <c:pt idx="9">
                  <c:v>4</c:v>
                </c:pt>
              </c:numCache>
            </c:numRef>
          </c:val>
        </c:ser>
        <c:dLbls>
          <c:showLegendKey val="0"/>
          <c:showVal val="0"/>
          <c:showCatName val="0"/>
          <c:showSerName val="0"/>
          <c:showPercent val="0"/>
          <c:showBubbleSize val="0"/>
        </c:dLbls>
        <c:gapWidth val="150"/>
        <c:shape val="box"/>
        <c:axId val="816372192"/>
        <c:axId val="816372736"/>
        <c:axId val="0"/>
      </c:bar3DChart>
      <c:catAx>
        <c:axId val="816372192"/>
        <c:scaling>
          <c:orientation val="minMax"/>
        </c:scaling>
        <c:delete val="0"/>
        <c:axPos val="l"/>
        <c:numFmt formatCode="General" sourceLinked="0"/>
        <c:majorTickMark val="out"/>
        <c:minorTickMark val="none"/>
        <c:tickLblPos val="nextTo"/>
        <c:txPr>
          <a:bodyPr/>
          <a:lstStyle/>
          <a:p>
            <a:pPr>
              <a:defRPr sz="2000">
                <a:solidFill>
                  <a:srgbClr val="002060"/>
                </a:solidFill>
                <a:latin typeface="Calibri" pitchFamily="34" charset="0"/>
                <a:cs typeface="Calibri" pitchFamily="34" charset="0"/>
              </a:defRPr>
            </a:pPr>
            <a:endParaRPr lang="en-US"/>
          </a:p>
        </c:txPr>
        <c:crossAx val="816372736"/>
        <c:crosses val="autoZero"/>
        <c:auto val="1"/>
        <c:lblAlgn val="ctr"/>
        <c:lblOffset val="100"/>
        <c:noMultiLvlLbl val="0"/>
      </c:catAx>
      <c:valAx>
        <c:axId val="816372736"/>
        <c:scaling>
          <c:orientation val="minMax"/>
        </c:scaling>
        <c:delete val="0"/>
        <c:axPos val="b"/>
        <c:majorGridlines/>
        <c:numFmt formatCode="General" sourceLinked="1"/>
        <c:majorTickMark val="out"/>
        <c:minorTickMark val="none"/>
        <c:tickLblPos val="nextTo"/>
        <c:crossAx val="816372192"/>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charset="0"/>
                <a:ea typeface="ＭＳ Ｐゴシック" pitchFamily="-16" charset="-128"/>
              </a:defRPr>
            </a:lvl1pPr>
          </a:lstStyle>
          <a:p>
            <a:pPr>
              <a:defRPr/>
            </a:pPr>
            <a:endParaRPr lang="en-GB"/>
          </a:p>
        </p:txBody>
      </p:sp>
      <p:sp>
        <p:nvSpPr>
          <p:cNvPr id="184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ea typeface="ＭＳ Ｐゴシック" pitchFamily="-16" charset="-128"/>
              </a:defRPr>
            </a:lvl1pPr>
          </a:lstStyle>
          <a:p>
            <a:pPr>
              <a:defRPr/>
            </a:pPr>
            <a:endParaRPr lang="en-GB"/>
          </a:p>
        </p:txBody>
      </p:sp>
      <p:sp>
        <p:nvSpPr>
          <p:cNvPr id="184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charset="0"/>
                <a:ea typeface="ＭＳ Ｐゴシック" pitchFamily="-16" charset="-128"/>
              </a:defRPr>
            </a:lvl1pPr>
          </a:lstStyle>
          <a:p>
            <a:pPr>
              <a:defRPr/>
            </a:pPr>
            <a:endParaRPr lang="en-GB"/>
          </a:p>
        </p:txBody>
      </p:sp>
      <p:sp>
        <p:nvSpPr>
          <p:cNvPr id="184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charset="0"/>
                <a:ea typeface="ＭＳ Ｐゴシック" pitchFamily="-16" charset="-128"/>
              </a:defRPr>
            </a:lvl1pPr>
          </a:lstStyle>
          <a:p>
            <a:pPr>
              <a:defRPr/>
            </a:pPr>
            <a:fld id="{56526EEA-16DB-4B5D-96E2-388893274621}" type="slidenum">
              <a:rPr lang="en-GB"/>
              <a:pPr>
                <a:defRPr/>
              </a:pPr>
              <a:t>‹#›</a:t>
            </a:fld>
            <a:endParaRPr lang="en-GB"/>
          </a:p>
        </p:txBody>
      </p:sp>
    </p:spTree>
    <p:extLst>
      <p:ext uri="{BB962C8B-B14F-4D97-AF65-F5344CB8AC3E}">
        <p14:creationId xmlns:p14="http://schemas.microsoft.com/office/powerpoint/2010/main" val="2657309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defRPr sz="1300">
                <a:latin typeface="Arial" charset="0"/>
                <a:ea typeface="ＭＳ Ｐゴシック" pitchFamily="-16" charset="-128"/>
              </a:defRPr>
            </a:lvl1pPr>
          </a:lstStyle>
          <a:p>
            <a:pPr>
              <a:defRPr/>
            </a:pPr>
            <a:endParaRPr lang="en-US"/>
          </a:p>
        </p:txBody>
      </p:sp>
      <p:sp>
        <p:nvSpPr>
          <p:cNvPr id="3075"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a:defRPr sz="1300">
                <a:latin typeface="Arial" charset="0"/>
                <a:ea typeface="ＭＳ Ｐゴシック" pitchFamily="-16" charset="-128"/>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defRPr sz="1300">
                <a:latin typeface="Arial" charset="0"/>
                <a:ea typeface="ＭＳ Ｐゴシック" pitchFamily="-16" charset="-128"/>
              </a:defRPr>
            </a:lvl1pPr>
          </a:lstStyle>
          <a:p>
            <a:pPr>
              <a:defRPr/>
            </a:pPr>
            <a:endParaRPr lang="en-US"/>
          </a:p>
        </p:txBody>
      </p:sp>
      <p:sp>
        <p:nvSpPr>
          <p:cNvPr id="307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a:defRPr sz="1300">
                <a:latin typeface="Arial" charset="0"/>
                <a:ea typeface="ＭＳ Ｐゴシック" pitchFamily="-16" charset="-128"/>
              </a:defRPr>
            </a:lvl1pPr>
          </a:lstStyle>
          <a:p>
            <a:pPr>
              <a:defRPr/>
            </a:pPr>
            <a:fld id="{32BFA403-0559-4C26-BC83-5878061281ED}" type="slidenum">
              <a:rPr lang="en-US"/>
              <a:pPr>
                <a:defRPr/>
              </a:pPr>
              <a:t>‹#›</a:t>
            </a:fld>
            <a:endParaRPr lang="en-US"/>
          </a:p>
        </p:txBody>
      </p:sp>
    </p:spTree>
    <p:extLst>
      <p:ext uri="{BB962C8B-B14F-4D97-AF65-F5344CB8AC3E}">
        <p14:creationId xmlns:p14="http://schemas.microsoft.com/office/powerpoint/2010/main" val="2768532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5E973D85-CBA1-444C-9F75-922383B2DA1F}" type="slidenum">
              <a:rPr lang="en-US" sz="1300" smtClean="0"/>
              <a:pPr/>
              <a:t>1</a:t>
            </a:fld>
            <a:endParaRPr lang="en-US" sz="13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17801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DA1972F3-6118-45FD-847F-12F74ED675E4}" type="slidenum">
              <a:rPr lang="en-GB" sz="1200"/>
              <a:pPr/>
              <a:t>10</a:t>
            </a:fld>
            <a:endParaRPr lang="en-GB" sz="1200"/>
          </a:p>
        </p:txBody>
      </p:sp>
    </p:spTree>
    <p:extLst>
      <p:ext uri="{BB962C8B-B14F-4D97-AF65-F5344CB8AC3E}">
        <p14:creationId xmlns:p14="http://schemas.microsoft.com/office/powerpoint/2010/main" val="1109979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9F081C9B-CD91-4564-940F-C6D04DAB4C81}" type="slidenum">
              <a:rPr lang="en-GB" sz="1200"/>
              <a:pPr/>
              <a:t>11</a:t>
            </a:fld>
            <a:endParaRPr lang="en-GB" sz="1200"/>
          </a:p>
        </p:txBody>
      </p:sp>
    </p:spTree>
    <p:extLst>
      <p:ext uri="{BB962C8B-B14F-4D97-AF65-F5344CB8AC3E}">
        <p14:creationId xmlns:p14="http://schemas.microsoft.com/office/powerpoint/2010/main" val="39378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5ED68FED-0D1D-4193-B5D1-964B3751C6B0}" type="slidenum">
              <a:rPr lang="en-GB" sz="1200"/>
              <a:pPr/>
              <a:t>12</a:t>
            </a:fld>
            <a:endParaRPr lang="en-GB" sz="1200"/>
          </a:p>
        </p:txBody>
      </p:sp>
    </p:spTree>
    <p:extLst>
      <p:ext uri="{BB962C8B-B14F-4D97-AF65-F5344CB8AC3E}">
        <p14:creationId xmlns:p14="http://schemas.microsoft.com/office/powerpoint/2010/main" val="2037912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39FC7AE3-162D-4AD7-A626-A33337774F52}" type="slidenum">
              <a:rPr lang="en-GB" sz="1200"/>
              <a:pPr/>
              <a:t>13</a:t>
            </a:fld>
            <a:endParaRPr lang="en-GB" sz="1200"/>
          </a:p>
        </p:txBody>
      </p:sp>
    </p:spTree>
    <p:extLst>
      <p:ext uri="{BB962C8B-B14F-4D97-AF65-F5344CB8AC3E}">
        <p14:creationId xmlns:p14="http://schemas.microsoft.com/office/powerpoint/2010/main" val="2780466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B7D80B06-7420-4BCC-AF58-2564BBC6FC16}" type="slidenum">
              <a:rPr lang="en-GB" sz="1200"/>
              <a:pPr/>
              <a:t>14</a:t>
            </a:fld>
            <a:endParaRPr lang="en-GB" sz="1200"/>
          </a:p>
        </p:txBody>
      </p:sp>
    </p:spTree>
    <p:extLst>
      <p:ext uri="{BB962C8B-B14F-4D97-AF65-F5344CB8AC3E}">
        <p14:creationId xmlns:p14="http://schemas.microsoft.com/office/powerpoint/2010/main" val="1781781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C3F5F9EE-1750-4F43-A728-FDFE64BDC65B}" type="slidenum">
              <a:rPr lang="en-GB" sz="1200"/>
              <a:pPr/>
              <a:t>15</a:t>
            </a:fld>
            <a:endParaRPr lang="en-GB" sz="1200"/>
          </a:p>
        </p:txBody>
      </p:sp>
    </p:spTree>
    <p:extLst>
      <p:ext uri="{BB962C8B-B14F-4D97-AF65-F5344CB8AC3E}">
        <p14:creationId xmlns:p14="http://schemas.microsoft.com/office/powerpoint/2010/main" val="3077728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7059E8F6-D60A-43B6-A892-9D2B1C37064C}" type="slidenum">
              <a:rPr lang="en-GB" sz="1200"/>
              <a:pPr/>
              <a:t>17</a:t>
            </a:fld>
            <a:endParaRPr lang="en-GB" sz="1200"/>
          </a:p>
        </p:txBody>
      </p:sp>
    </p:spTree>
    <p:extLst>
      <p:ext uri="{BB962C8B-B14F-4D97-AF65-F5344CB8AC3E}">
        <p14:creationId xmlns:p14="http://schemas.microsoft.com/office/powerpoint/2010/main" val="582302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86E7CEE6-1E01-4E0F-BE5B-64E60011D04D}" type="slidenum">
              <a:rPr lang="en-US" sz="1300" smtClean="0"/>
              <a:pPr/>
              <a:t>29</a:t>
            </a:fld>
            <a:endParaRPr lang="en-US" sz="1300" smtClean="0"/>
          </a:p>
        </p:txBody>
      </p:sp>
    </p:spTree>
    <p:extLst>
      <p:ext uri="{BB962C8B-B14F-4D97-AF65-F5344CB8AC3E}">
        <p14:creationId xmlns:p14="http://schemas.microsoft.com/office/powerpoint/2010/main" val="2693736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E447C497-A42B-459E-9FC3-12E24CA3F26C}" type="slidenum">
              <a:rPr lang="en-US" sz="1300" smtClean="0"/>
              <a:pPr/>
              <a:t>30</a:t>
            </a:fld>
            <a:endParaRPr lang="en-US" sz="1300" smtClean="0"/>
          </a:p>
        </p:txBody>
      </p:sp>
    </p:spTree>
    <p:extLst>
      <p:ext uri="{BB962C8B-B14F-4D97-AF65-F5344CB8AC3E}">
        <p14:creationId xmlns:p14="http://schemas.microsoft.com/office/powerpoint/2010/main" val="1534261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E447C497-A42B-459E-9FC3-12E24CA3F26C}" type="slidenum">
              <a:rPr lang="en-US" sz="1300" smtClean="0"/>
              <a:pPr/>
              <a:t>31</a:t>
            </a:fld>
            <a:endParaRPr lang="en-US" sz="1300" smtClean="0"/>
          </a:p>
        </p:txBody>
      </p:sp>
    </p:spTree>
    <p:extLst>
      <p:ext uri="{BB962C8B-B14F-4D97-AF65-F5344CB8AC3E}">
        <p14:creationId xmlns:p14="http://schemas.microsoft.com/office/powerpoint/2010/main" val="424624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ＭＳ Ｐゴシック" pitchFamily="34" charset="-128"/>
              </a:defRPr>
            </a:lvl1pPr>
            <a:lvl2pPr marL="804763" indent="-309524">
              <a:defRPr sz="2600">
                <a:solidFill>
                  <a:schemeClr val="tx1"/>
                </a:solidFill>
                <a:latin typeface="Arial" charset="0"/>
                <a:ea typeface="ＭＳ Ｐゴシック" pitchFamily="34" charset="-128"/>
              </a:defRPr>
            </a:lvl2pPr>
            <a:lvl3pPr marL="1238098" indent="-247620">
              <a:defRPr sz="2600">
                <a:solidFill>
                  <a:schemeClr val="tx1"/>
                </a:solidFill>
                <a:latin typeface="Arial" charset="0"/>
                <a:ea typeface="ＭＳ Ｐゴシック" pitchFamily="34" charset="-128"/>
              </a:defRPr>
            </a:lvl3pPr>
            <a:lvl4pPr marL="1733337" indent="-247620">
              <a:defRPr sz="2600">
                <a:solidFill>
                  <a:schemeClr val="tx1"/>
                </a:solidFill>
                <a:latin typeface="Arial" charset="0"/>
                <a:ea typeface="ＭＳ Ｐゴシック" pitchFamily="34" charset="-128"/>
              </a:defRPr>
            </a:lvl4pPr>
            <a:lvl5pPr marL="2228576" indent="-247620">
              <a:defRPr sz="2600">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charset="0"/>
                <a:ea typeface="ＭＳ Ｐゴシック" pitchFamily="34" charset="-128"/>
              </a:defRPr>
            </a:lvl9pPr>
          </a:lstStyle>
          <a:p>
            <a:fld id="{76103EC1-024D-4F54-96DE-2D58AFD6BB1F}" type="slidenum">
              <a:rPr lang="en-US" sz="1300"/>
              <a:pPr/>
              <a:t>2</a:t>
            </a:fld>
            <a:endParaRPr lang="en-US" sz="13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023944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DB479FF4-65E4-46DD-A14A-D2D35780BC9D}" type="slidenum">
              <a:rPr lang="en-US" sz="1300" smtClean="0"/>
              <a:pPr/>
              <a:t>32</a:t>
            </a:fld>
            <a:endParaRPr lang="en-US" sz="1300" smtClean="0"/>
          </a:p>
        </p:txBody>
      </p:sp>
    </p:spTree>
    <p:extLst>
      <p:ext uri="{BB962C8B-B14F-4D97-AF65-F5344CB8AC3E}">
        <p14:creationId xmlns:p14="http://schemas.microsoft.com/office/powerpoint/2010/main" val="20563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87F2B18-5215-4F43-A2A1-D5A427927647}" type="slidenum">
              <a:rPr lang="en-US" sz="1200" smtClean="0"/>
              <a:pPr/>
              <a:t>33</a:t>
            </a:fld>
            <a:endParaRPr lang="en-US" sz="1200" smtClean="0"/>
          </a:p>
        </p:txBody>
      </p:sp>
    </p:spTree>
    <p:extLst>
      <p:ext uri="{BB962C8B-B14F-4D97-AF65-F5344CB8AC3E}">
        <p14:creationId xmlns:p14="http://schemas.microsoft.com/office/powerpoint/2010/main" val="1964282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80DE8906-93C6-44DF-B589-B5FB31698F87}" type="slidenum">
              <a:rPr lang="en-US" sz="1300" smtClean="0"/>
              <a:pPr/>
              <a:t>34</a:t>
            </a:fld>
            <a:endParaRPr lang="en-US" sz="1300" smtClean="0"/>
          </a:p>
        </p:txBody>
      </p:sp>
    </p:spTree>
    <p:extLst>
      <p:ext uri="{BB962C8B-B14F-4D97-AF65-F5344CB8AC3E}">
        <p14:creationId xmlns:p14="http://schemas.microsoft.com/office/powerpoint/2010/main" val="1584769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FB60BE1A-28BF-4084-9719-D59F1A164908}" type="slidenum">
              <a:rPr lang="en-US" sz="1300" smtClean="0"/>
              <a:pPr/>
              <a:t>35</a:t>
            </a:fld>
            <a:endParaRPr lang="en-US" sz="1300" smtClean="0"/>
          </a:p>
        </p:txBody>
      </p:sp>
    </p:spTree>
    <p:extLst>
      <p:ext uri="{BB962C8B-B14F-4D97-AF65-F5344CB8AC3E}">
        <p14:creationId xmlns:p14="http://schemas.microsoft.com/office/powerpoint/2010/main" val="722962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14C6BD0A-8CEE-4CAE-A74B-288664BB9CB4}" type="slidenum">
              <a:rPr lang="en-US" sz="1300" smtClean="0"/>
              <a:pPr/>
              <a:t>36</a:t>
            </a:fld>
            <a:endParaRPr lang="en-US" sz="1300" smtClean="0"/>
          </a:p>
        </p:txBody>
      </p:sp>
    </p:spTree>
    <p:extLst>
      <p:ext uri="{BB962C8B-B14F-4D97-AF65-F5344CB8AC3E}">
        <p14:creationId xmlns:p14="http://schemas.microsoft.com/office/powerpoint/2010/main" val="263515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ＭＳ Ｐゴシック" pitchFamily="34" charset="-128"/>
              </a:rPr>
              <a:t>Show of hands who will use the transport service.</a:t>
            </a:r>
          </a:p>
          <a:p>
            <a:r>
              <a:rPr lang="en-GB" dirty="0" smtClean="0">
                <a:ea typeface="ＭＳ Ｐゴシック" pitchFamily="34" charset="-128"/>
              </a:rPr>
              <a:t>Transport over 1200 students to &amp; from school each day. Using over 180 mini buses daily. Max 8 students per bus.  Parents can ride with students  - if available seats.  Contact transport.</a:t>
            </a:r>
          </a:p>
          <a:p>
            <a:r>
              <a:rPr lang="en-GB" dirty="0" smtClean="0">
                <a:ea typeface="ＭＳ Ｐゴシック" pitchFamily="34" charset="-128"/>
              </a:rPr>
              <a:t>Am pick up – 3 min window/ Afternoon departure – students make own way to the buses.</a:t>
            </a:r>
          </a:p>
          <a:p>
            <a:r>
              <a:rPr lang="en-GB" dirty="0" smtClean="0">
                <a:ea typeface="ＭＳ Ｐゴシック" pitchFamily="34" charset="-128"/>
              </a:rPr>
              <a:t>Food &amp; drink – prefer no food, owner driver buses, water only (also provided), no gum, no nuts, messy foods, etc.  Must leave bus as they found it.  Cannot delay bus by going to the snack bar.</a:t>
            </a:r>
          </a:p>
          <a:p>
            <a:r>
              <a:rPr lang="en-GB" dirty="0" smtClean="0">
                <a:ea typeface="ＭＳ Ｐゴシック" pitchFamily="34" charset="-128"/>
              </a:rPr>
              <a:t>Behaviour – school standards.  Reporting procedures – </a:t>
            </a:r>
            <a:r>
              <a:rPr lang="en-GB" dirty="0" err="1" smtClean="0">
                <a:ea typeface="ＭＳ Ｐゴシック" pitchFamily="34" charset="-128"/>
              </a:rPr>
              <a:t>Snr</a:t>
            </a:r>
            <a:r>
              <a:rPr lang="en-GB" dirty="0" smtClean="0">
                <a:ea typeface="ＭＳ Ｐゴシック" pitchFamily="34" charset="-128"/>
              </a:rPr>
              <a:t> </a:t>
            </a:r>
            <a:r>
              <a:rPr lang="en-GB" dirty="0" err="1" smtClean="0">
                <a:ea typeface="ＭＳ Ｐゴシック" pitchFamily="34" charset="-128"/>
              </a:rPr>
              <a:t>mgt</a:t>
            </a:r>
            <a:r>
              <a:rPr lang="en-GB" dirty="0" smtClean="0">
                <a:ea typeface="ＭＳ Ｐゴシック" pitchFamily="34" charset="-128"/>
              </a:rPr>
              <a:t> deal with.  Parents should also report in any behaviour concerns asap.</a:t>
            </a:r>
          </a:p>
          <a:p>
            <a:r>
              <a:rPr lang="en-GB" dirty="0" err="1" smtClean="0">
                <a:ea typeface="ＭＳ Ｐゴシック" pitchFamily="34" charset="-128"/>
              </a:rPr>
              <a:t>Eca’s</a:t>
            </a:r>
            <a:r>
              <a:rPr lang="en-GB" dirty="0" smtClean="0">
                <a:ea typeface="ＭＳ Ｐゴシック" pitchFamily="34" charset="-128"/>
              </a:rPr>
              <a:t> – once ECAs are confirmed transport automatically adjusted to the new ECA time home.  </a:t>
            </a:r>
          </a:p>
          <a:p>
            <a:r>
              <a:rPr lang="en-GB" dirty="0" smtClean="0">
                <a:ea typeface="ＭＳ Ｐゴシック" pitchFamily="34" charset="-128"/>
              </a:rPr>
              <a:t>Only students in </a:t>
            </a:r>
            <a:r>
              <a:rPr lang="en-GB" dirty="0" err="1" smtClean="0">
                <a:ea typeface="ＭＳ Ｐゴシック" pitchFamily="34" charset="-128"/>
              </a:rPr>
              <a:t>Yrs</a:t>
            </a:r>
            <a:r>
              <a:rPr lang="en-GB" dirty="0" smtClean="0">
                <a:ea typeface="ＭＳ Ｐゴシック" pitchFamily="34" charset="-128"/>
              </a:rPr>
              <a:t> 12 &amp; 13 can make changes to their bus.</a:t>
            </a:r>
          </a:p>
          <a:p>
            <a:r>
              <a:rPr lang="en-GB" dirty="0" smtClean="0">
                <a:ea typeface="ＭＳ Ｐゴシック" pitchFamily="34" charset="-128"/>
              </a:rPr>
              <a:t>BTS shuttle bus service. </a:t>
            </a:r>
          </a:p>
          <a:p>
            <a:r>
              <a:rPr lang="en-GB" dirty="0" smtClean="0">
                <a:ea typeface="ＭＳ Ｐゴシック" pitchFamily="34" charset="-128"/>
              </a:rPr>
              <a:t>Communication – VERY important.  Inform transport – biggest cause of delays due to waiting for students. </a:t>
            </a:r>
          </a:p>
          <a:p>
            <a:r>
              <a:rPr lang="en-GB" dirty="0" smtClean="0">
                <a:ea typeface="ＭＳ Ｐゴシック" pitchFamily="34" charset="-128"/>
              </a:rPr>
              <a:t>Parking – across the road.  BPS stickers are available.  Use foot bridge. Drop off &amp; collection is at the front of school.</a:t>
            </a:r>
          </a:p>
          <a:p>
            <a:endParaRPr lang="en-GB" dirty="0" smtClean="0">
              <a:ea typeface="ＭＳ Ｐゴシック" pitchFamily="34" charset="-128"/>
            </a:endParaRPr>
          </a:p>
          <a:p>
            <a:endParaRPr lang="en-GB" dirty="0" smtClean="0">
              <a:ea typeface="ＭＳ Ｐゴシック" pitchFamily="34" charset="-128"/>
            </a:endParaRPr>
          </a:p>
          <a:p>
            <a:endParaRPr lang="en-GB" dirty="0" smtClean="0">
              <a:ea typeface="ＭＳ Ｐゴシック" pitchFamily="34" charset="-128"/>
            </a:endParaRPr>
          </a:p>
          <a:p>
            <a:endParaRPr lang="en-GB" dirty="0" smtClean="0">
              <a:ea typeface="ＭＳ Ｐゴシック" pitchFamily="34" charset="-128"/>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ＭＳ Ｐゴシック" pitchFamily="34" charset="-128"/>
              </a:defRPr>
            </a:lvl1pPr>
            <a:lvl2pPr marL="804763" indent="-309524">
              <a:defRPr sz="2600">
                <a:solidFill>
                  <a:schemeClr val="tx1"/>
                </a:solidFill>
                <a:latin typeface="Arial" charset="0"/>
                <a:ea typeface="ＭＳ Ｐゴシック" pitchFamily="34" charset="-128"/>
              </a:defRPr>
            </a:lvl2pPr>
            <a:lvl3pPr marL="1238098" indent="-247620">
              <a:defRPr sz="2600">
                <a:solidFill>
                  <a:schemeClr val="tx1"/>
                </a:solidFill>
                <a:latin typeface="Arial" charset="0"/>
                <a:ea typeface="ＭＳ Ｐゴシック" pitchFamily="34" charset="-128"/>
              </a:defRPr>
            </a:lvl3pPr>
            <a:lvl4pPr marL="1733337" indent="-247620">
              <a:defRPr sz="2600">
                <a:solidFill>
                  <a:schemeClr val="tx1"/>
                </a:solidFill>
                <a:latin typeface="Arial" charset="0"/>
                <a:ea typeface="ＭＳ Ｐゴシック" pitchFamily="34" charset="-128"/>
              </a:defRPr>
            </a:lvl4pPr>
            <a:lvl5pPr marL="2228576" indent="-247620">
              <a:defRPr sz="2600">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charset="0"/>
                <a:ea typeface="ＭＳ Ｐゴシック" pitchFamily="34" charset="-128"/>
              </a:defRPr>
            </a:lvl9pPr>
          </a:lstStyle>
          <a:p>
            <a:fld id="{32FF9F69-F458-4B43-9D83-348C580C4EF9}" type="slidenum">
              <a:rPr lang="en-US" sz="1300"/>
              <a:pPr/>
              <a:t>3</a:t>
            </a:fld>
            <a:endParaRPr lang="en-US" sz="1300"/>
          </a:p>
        </p:txBody>
      </p:sp>
    </p:spTree>
    <p:extLst>
      <p:ext uri="{BB962C8B-B14F-4D97-AF65-F5344CB8AC3E}">
        <p14:creationId xmlns:p14="http://schemas.microsoft.com/office/powerpoint/2010/main" val="32136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pitchFamily="34" charset="-128"/>
              </a:rPr>
              <a:t>Lunch – can bring own or if signed up to set lunch programme lunch will be provided daily.  Broad Range of food on offer. Allergies &amp; Dietary restrictions requests can be accommodated – please update this information via the parents gateway.  Can join students for lunch. Staggered times students can enter canteen.</a:t>
            </a:r>
          </a:p>
          <a:p>
            <a:r>
              <a:rPr lang="en-GB" smtClean="0">
                <a:ea typeface="ＭＳ Ｐゴシック" pitchFamily="34" charset="-128"/>
              </a:rPr>
              <a:t>Menu available online each week.</a:t>
            </a:r>
          </a:p>
          <a:p>
            <a:r>
              <a:rPr lang="en-GB" smtClean="0">
                <a:ea typeface="ＭＳ Ｐゴシック" pitchFamily="34" charset="-128"/>
              </a:rPr>
              <a:t>Snack bar – available break, lunch &amp; after school. </a:t>
            </a:r>
          </a:p>
          <a:p>
            <a:r>
              <a:rPr lang="en-GB" smtClean="0">
                <a:ea typeface="ＭＳ Ｐゴシック" pitchFamily="34" charset="-128"/>
              </a:rPr>
              <a:t>Can be provided for meetings or other functions.  Must book in advance.</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ＭＳ Ｐゴシック" pitchFamily="34" charset="-128"/>
              </a:defRPr>
            </a:lvl1pPr>
            <a:lvl2pPr marL="804763" indent="-309524">
              <a:defRPr sz="2600">
                <a:solidFill>
                  <a:schemeClr val="tx1"/>
                </a:solidFill>
                <a:latin typeface="Arial" charset="0"/>
                <a:ea typeface="ＭＳ Ｐゴシック" pitchFamily="34" charset="-128"/>
              </a:defRPr>
            </a:lvl2pPr>
            <a:lvl3pPr marL="1238098" indent="-247620">
              <a:defRPr sz="2600">
                <a:solidFill>
                  <a:schemeClr val="tx1"/>
                </a:solidFill>
                <a:latin typeface="Arial" charset="0"/>
                <a:ea typeface="ＭＳ Ｐゴシック" pitchFamily="34" charset="-128"/>
              </a:defRPr>
            </a:lvl3pPr>
            <a:lvl4pPr marL="1733337" indent="-247620">
              <a:defRPr sz="2600">
                <a:solidFill>
                  <a:schemeClr val="tx1"/>
                </a:solidFill>
                <a:latin typeface="Arial" charset="0"/>
                <a:ea typeface="ＭＳ Ｐゴシック" pitchFamily="34" charset="-128"/>
              </a:defRPr>
            </a:lvl4pPr>
            <a:lvl5pPr marL="2228576" indent="-247620">
              <a:defRPr sz="2600">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charset="0"/>
                <a:ea typeface="ＭＳ Ｐゴシック" pitchFamily="34" charset="-128"/>
              </a:defRPr>
            </a:lvl9pPr>
          </a:lstStyle>
          <a:p>
            <a:fld id="{96C43B17-7AFD-4DBE-9653-927D92E71415}" type="slidenum">
              <a:rPr lang="en-US" sz="1300"/>
              <a:pPr/>
              <a:t>4</a:t>
            </a:fld>
            <a:endParaRPr lang="en-US" sz="1300"/>
          </a:p>
        </p:txBody>
      </p:sp>
    </p:spTree>
    <p:extLst>
      <p:ext uri="{BB962C8B-B14F-4D97-AF65-F5344CB8AC3E}">
        <p14:creationId xmlns:p14="http://schemas.microsoft.com/office/powerpoint/2010/main" val="4289624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ＭＳ Ｐゴシック" pitchFamily="34" charset="-128"/>
              </a:rPr>
              <a:t>ID cards – take a couple of days.  Maids, drivers, nannies – are available but please inform reception if they are no longer your employee so that the card can be cancelled. Replacement cards 350</a:t>
            </a:r>
            <a:r>
              <a:rPr lang="en-GB" baseline="0" dirty="0" smtClean="0">
                <a:ea typeface="ＭＳ Ｐゴシック" pitchFamily="34" charset="-128"/>
              </a:rPr>
              <a:t> </a:t>
            </a:r>
            <a:r>
              <a:rPr lang="en-GB" baseline="0" dirty="0" err="1" smtClean="0">
                <a:ea typeface="ＭＳ Ｐゴシック" pitchFamily="34" charset="-128"/>
              </a:rPr>
              <a:t>thb</a:t>
            </a:r>
            <a:r>
              <a:rPr lang="en-GB" baseline="0" dirty="0" smtClean="0">
                <a:ea typeface="ＭＳ Ｐゴシック" pitchFamily="34" charset="-128"/>
              </a:rPr>
              <a:t>.</a:t>
            </a:r>
            <a:r>
              <a:rPr lang="en-GB" dirty="0" smtClean="0">
                <a:ea typeface="ＭＳ Ｐゴシック" pitchFamily="34" charset="-128"/>
              </a:rPr>
              <a:t>  No ID card – must sign in at the front of school.</a:t>
            </a:r>
          </a:p>
          <a:p>
            <a:r>
              <a:rPr lang="en-GB" dirty="0" smtClean="0">
                <a:ea typeface="ＭＳ Ｐゴシック" pitchFamily="34" charset="-128"/>
              </a:rPr>
              <a:t>Set lunch – paid termly.</a:t>
            </a:r>
            <a:r>
              <a:rPr lang="en-GB" baseline="0" dirty="0" smtClean="0">
                <a:ea typeface="ＭＳ Ｐゴシック" pitchFamily="34" charset="-128"/>
              </a:rPr>
              <a:t>  Can use canteen or noodles – not both.</a:t>
            </a:r>
            <a:endParaRPr lang="en-GB" dirty="0" smtClean="0">
              <a:ea typeface="ＭＳ Ｐゴシック" pitchFamily="34" charset="-128"/>
            </a:endParaRPr>
          </a:p>
          <a:p>
            <a:r>
              <a:rPr lang="en-GB" dirty="0" smtClean="0">
                <a:ea typeface="ＭＳ Ｐゴシック" pitchFamily="34" charset="-128"/>
              </a:rPr>
              <a:t>No child should</a:t>
            </a:r>
            <a:r>
              <a:rPr lang="en-GB" baseline="0" dirty="0" smtClean="0">
                <a:ea typeface="ＭＳ Ｐゴシック" pitchFamily="34" charset="-128"/>
              </a:rPr>
              <a:t> go without lunch.  Reception/ sec office</a:t>
            </a:r>
            <a:endParaRPr lang="en-GB" dirty="0" smtClean="0">
              <a:ea typeface="ＭＳ Ｐゴシック" pitchFamily="34" charset="-128"/>
            </a:endParaRPr>
          </a:p>
          <a:p>
            <a:r>
              <a:rPr lang="en-GB" dirty="0" smtClean="0">
                <a:ea typeface="ＭＳ Ｐゴシック" pitchFamily="34" charset="-128"/>
              </a:rPr>
              <a:t>Valuables – should not be at school</a:t>
            </a:r>
          </a:p>
          <a:p>
            <a:r>
              <a:rPr lang="en-GB" dirty="0" smtClean="0">
                <a:ea typeface="ＭＳ Ｐゴシック" pitchFamily="34" charset="-128"/>
              </a:rPr>
              <a:t>Lost property – name all items.  They will be returned if they are named to the class.  </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ＭＳ Ｐゴシック" pitchFamily="34" charset="-128"/>
              </a:defRPr>
            </a:lvl1pPr>
            <a:lvl2pPr marL="804763" indent="-309524">
              <a:defRPr sz="2600">
                <a:solidFill>
                  <a:schemeClr val="tx1"/>
                </a:solidFill>
                <a:latin typeface="Arial" charset="0"/>
                <a:ea typeface="ＭＳ Ｐゴシック" pitchFamily="34" charset="-128"/>
              </a:defRPr>
            </a:lvl2pPr>
            <a:lvl3pPr marL="1238098" indent="-247620">
              <a:defRPr sz="2600">
                <a:solidFill>
                  <a:schemeClr val="tx1"/>
                </a:solidFill>
                <a:latin typeface="Arial" charset="0"/>
                <a:ea typeface="ＭＳ Ｐゴシック" pitchFamily="34" charset="-128"/>
              </a:defRPr>
            </a:lvl3pPr>
            <a:lvl4pPr marL="1733337" indent="-247620">
              <a:defRPr sz="2600">
                <a:solidFill>
                  <a:schemeClr val="tx1"/>
                </a:solidFill>
                <a:latin typeface="Arial" charset="0"/>
                <a:ea typeface="ＭＳ Ｐゴシック" pitchFamily="34" charset="-128"/>
              </a:defRPr>
            </a:lvl4pPr>
            <a:lvl5pPr marL="2228576" indent="-247620">
              <a:defRPr sz="2600">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charset="0"/>
                <a:ea typeface="ＭＳ Ｐゴシック" pitchFamily="34" charset="-128"/>
              </a:defRPr>
            </a:lvl9pPr>
          </a:lstStyle>
          <a:p>
            <a:fld id="{794EAC9B-54A4-4CEA-A66C-1CDA667618FC}" type="slidenum">
              <a:rPr lang="en-US" sz="1300"/>
              <a:pPr/>
              <a:t>5</a:t>
            </a:fld>
            <a:endParaRPr lang="en-US" sz="1300"/>
          </a:p>
        </p:txBody>
      </p:sp>
    </p:spTree>
    <p:extLst>
      <p:ext uri="{BB962C8B-B14F-4D97-AF65-F5344CB8AC3E}">
        <p14:creationId xmlns:p14="http://schemas.microsoft.com/office/powerpoint/2010/main" val="373349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pitchFamily="34" charset="-128"/>
              </a:rPr>
              <a:t>Health &amp; Safety – pride ourselves on providing a safe environment for the Bangkok Patana Community.  Please report any concerns.</a:t>
            </a:r>
          </a:p>
          <a:p>
            <a:r>
              <a:rPr lang="en-GB" smtClean="0">
                <a:ea typeface="ＭＳ Ｐゴシック" pitchFamily="34" charset="-128"/>
              </a:rPr>
              <a:t>Medical service – 2 First Aid rooms – speak to Head Nurse if you have any concerns. Keep information updated via parents gateway.</a:t>
            </a:r>
          </a:p>
          <a:p>
            <a:r>
              <a:rPr lang="en-GB" smtClean="0">
                <a:ea typeface="ＭＳ Ｐゴシック" pitchFamily="34" charset="-128"/>
              </a:rPr>
              <a:t>School shop – school uniform &amp; a post office (not for the first few weeks of school)</a:t>
            </a:r>
          </a:p>
          <a:p>
            <a:r>
              <a:rPr lang="en-GB" smtClean="0">
                <a:ea typeface="ＭＳ Ｐゴシック" pitchFamily="34" charset="-128"/>
              </a:rPr>
              <a:t>Communication – key to the smooth running of all services.  Please feedback issues/concerns, keep information up to date, communicate changes in advance, ASK if unsure.</a:t>
            </a:r>
          </a:p>
          <a:p>
            <a:r>
              <a:rPr lang="en-GB" smtClean="0">
                <a:ea typeface="ＭＳ Ｐゴシック" pitchFamily="34" charset="-128"/>
              </a:rPr>
              <a:t>I will be around at the end to answer any questions.</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charset="0"/>
                <a:ea typeface="ＭＳ Ｐゴシック" pitchFamily="34" charset="-128"/>
              </a:defRPr>
            </a:lvl1pPr>
            <a:lvl2pPr marL="804763" indent="-309524">
              <a:defRPr sz="2600">
                <a:solidFill>
                  <a:schemeClr val="tx1"/>
                </a:solidFill>
                <a:latin typeface="Arial" charset="0"/>
                <a:ea typeface="ＭＳ Ｐゴシック" pitchFamily="34" charset="-128"/>
              </a:defRPr>
            </a:lvl2pPr>
            <a:lvl3pPr marL="1238098" indent="-247620">
              <a:defRPr sz="2600">
                <a:solidFill>
                  <a:schemeClr val="tx1"/>
                </a:solidFill>
                <a:latin typeface="Arial" charset="0"/>
                <a:ea typeface="ＭＳ Ｐゴシック" pitchFamily="34" charset="-128"/>
              </a:defRPr>
            </a:lvl3pPr>
            <a:lvl4pPr marL="1733337" indent="-247620">
              <a:defRPr sz="2600">
                <a:solidFill>
                  <a:schemeClr val="tx1"/>
                </a:solidFill>
                <a:latin typeface="Arial" charset="0"/>
                <a:ea typeface="ＭＳ Ｐゴシック" pitchFamily="34" charset="-128"/>
              </a:defRPr>
            </a:lvl4pPr>
            <a:lvl5pPr marL="2228576" indent="-247620">
              <a:defRPr sz="2600">
                <a:solidFill>
                  <a:schemeClr val="tx1"/>
                </a:solidFill>
                <a:latin typeface="Arial"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charset="0"/>
                <a:ea typeface="ＭＳ Ｐゴシック" pitchFamily="34" charset="-128"/>
              </a:defRPr>
            </a:lvl9pPr>
          </a:lstStyle>
          <a:p>
            <a:fld id="{5A2D2776-12D2-4064-AB22-766120642E54}" type="slidenum">
              <a:rPr lang="en-US" sz="1300"/>
              <a:pPr/>
              <a:t>6</a:t>
            </a:fld>
            <a:endParaRPr lang="en-US" sz="1300"/>
          </a:p>
        </p:txBody>
      </p:sp>
    </p:spTree>
    <p:extLst>
      <p:ext uri="{BB962C8B-B14F-4D97-AF65-F5344CB8AC3E}">
        <p14:creationId xmlns:p14="http://schemas.microsoft.com/office/powerpoint/2010/main" val="175471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4E7C4320-BE66-48DF-8DCC-150FC387A44C}" type="slidenum">
              <a:rPr lang="en-GB" sz="1200"/>
              <a:pPr/>
              <a:t>7</a:t>
            </a:fld>
            <a:endParaRPr lang="en-GB" sz="1200"/>
          </a:p>
        </p:txBody>
      </p:sp>
    </p:spTree>
    <p:extLst>
      <p:ext uri="{BB962C8B-B14F-4D97-AF65-F5344CB8AC3E}">
        <p14:creationId xmlns:p14="http://schemas.microsoft.com/office/powerpoint/2010/main" val="932772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462C2195-713B-40AF-AAD4-17665C8E0722}" type="slidenum">
              <a:rPr lang="en-GB" sz="1200"/>
              <a:pPr/>
              <a:t>8</a:t>
            </a:fld>
            <a:endParaRPr lang="en-GB" sz="1200"/>
          </a:p>
        </p:txBody>
      </p:sp>
    </p:spTree>
    <p:extLst>
      <p:ext uri="{BB962C8B-B14F-4D97-AF65-F5344CB8AC3E}">
        <p14:creationId xmlns:p14="http://schemas.microsoft.com/office/powerpoint/2010/main" val="397235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MS PGothic" pitchFamily="34" charset="-128"/>
              </a:defRPr>
            </a:lvl1pPr>
            <a:lvl2pPr marL="712935" indent="-274206">
              <a:defRPr sz="2300">
                <a:solidFill>
                  <a:schemeClr val="tx1"/>
                </a:solidFill>
                <a:latin typeface="Arial" charset="0"/>
                <a:ea typeface="MS PGothic" pitchFamily="34" charset="-128"/>
              </a:defRPr>
            </a:lvl2pPr>
            <a:lvl3pPr marL="1096823" indent="-219365">
              <a:defRPr sz="2300">
                <a:solidFill>
                  <a:schemeClr val="tx1"/>
                </a:solidFill>
                <a:latin typeface="Arial" charset="0"/>
                <a:ea typeface="MS PGothic" pitchFamily="34" charset="-128"/>
              </a:defRPr>
            </a:lvl3pPr>
            <a:lvl4pPr marL="1535552" indent="-219365">
              <a:defRPr sz="2300">
                <a:solidFill>
                  <a:schemeClr val="tx1"/>
                </a:solidFill>
                <a:latin typeface="Arial" charset="0"/>
                <a:ea typeface="MS PGothic" pitchFamily="34" charset="-128"/>
              </a:defRPr>
            </a:lvl4pPr>
            <a:lvl5pPr marL="1974281" indent="-219365">
              <a:defRPr sz="2300">
                <a:solidFill>
                  <a:schemeClr val="tx1"/>
                </a:solidFill>
                <a:latin typeface="Arial" charset="0"/>
                <a:ea typeface="MS PGothic" pitchFamily="34" charset="-128"/>
              </a:defRPr>
            </a:lvl5pPr>
            <a:lvl6pPr marL="2413010" indent="-219365" eaLnBrk="0" fontAlgn="base" hangingPunct="0">
              <a:spcBef>
                <a:spcPct val="0"/>
              </a:spcBef>
              <a:spcAft>
                <a:spcPct val="0"/>
              </a:spcAft>
              <a:defRPr sz="2300">
                <a:solidFill>
                  <a:schemeClr val="tx1"/>
                </a:solidFill>
                <a:latin typeface="Arial" charset="0"/>
                <a:ea typeface="MS PGothic" pitchFamily="34" charset="-128"/>
              </a:defRPr>
            </a:lvl6pPr>
            <a:lvl7pPr marL="2851739" indent="-219365" eaLnBrk="0" fontAlgn="base" hangingPunct="0">
              <a:spcBef>
                <a:spcPct val="0"/>
              </a:spcBef>
              <a:spcAft>
                <a:spcPct val="0"/>
              </a:spcAft>
              <a:defRPr sz="2300">
                <a:solidFill>
                  <a:schemeClr val="tx1"/>
                </a:solidFill>
                <a:latin typeface="Arial" charset="0"/>
                <a:ea typeface="MS PGothic" pitchFamily="34" charset="-128"/>
              </a:defRPr>
            </a:lvl7pPr>
            <a:lvl8pPr marL="3290468" indent="-219365" eaLnBrk="0" fontAlgn="base" hangingPunct="0">
              <a:spcBef>
                <a:spcPct val="0"/>
              </a:spcBef>
              <a:spcAft>
                <a:spcPct val="0"/>
              </a:spcAft>
              <a:defRPr sz="2300">
                <a:solidFill>
                  <a:schemeClr val="tx1"/>
                </a:solidFill>
                <a:latin typeface="Arial" charset="0"/>
                <a:ea typeface="MS PGothic" pitchFamily="34" charset="-128"/>
              </a:defRPr>
            </a:lvl8pPr>
            <a:lvl9pPr marL="3729198" indent="-219365" eaLnBrk="0" fontAlgn="base" hangingPunct="0">
              <a:spcBef>
                <a:spcPct val="0"/>
              </a:spcBef>
              <a:spcAft>
                <a:spcPct val="0"/>
              </a:spcAft>
              <a:defRPr sz="2300">
                <a:solidFill>
                  <a:schemeClr val="tx1"/>
                </a:solidFill>
                <a:latin typeface="Arial" charset="0"/>
                <a:ea typeface="MS PGothic" pitchFamily="34" charset="-128"/>
              </a:defRPr>
            </a:lvl9pPr>
          </a:lstStyle>
          <a:p>
            <a:fld id="{78F6920E-BC3B-4896-91B8-EF53172DBCBA}" type="slidenum">
              <a:rPr lang="en-GB" sz="1200"/>
              <a:pPr/>
              <a:t>9</a:t>
            </a:fld>
            <a:endParaRPr lang="en-GB" sz="1200"/>
          </a:p>
        </p:txBody>
      </p:sp>
    </p:spTree>
    <p:extLst>
      <p:ext uri="{BB962C8B-B14F-4D97-AF65-F5344CB8AC3E}">
        <p14:creationId xmlns:p14="http://schemas.microsoft.com/office/powerpoint/2010/main" val="324056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215252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11413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26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3517640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7DC87D3-8909-4965-8BDB-E4142EF1BCFA}" type="slidenum">
              <a:rPr lang="en-US"/>
              <a:pPr>
                <a:defRPr/>
              </a:pPr>
              <a:t>‹#›</a:t>
            </a:fld>
            <a:endParaRPr lang="en-US"/>
          </a:p>
        </p:txBody>
      </p:sp>
    </p:spTree>
    <p:extLst>
      <p:ext uri="{BB962C8B-B14F-4D97-AF65-F5344CB8AC3E}">
        <p14:creationId xmlns:p14="http://schemas.microsoft.com/office/powerpoint/2010/main" val="1427855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764695-273B-423A-B901-E5F7F7E7FB05}" type="datetime1">
              <a:rPr lang="en-GB" smtClean="0">
                <a:solidFill>
                  <a:prstClr val="black">
                    <a:tint val="75000"/>
                  </a:prstClr>
                </a:solidFill>
              </a:rPr>
              <a:pPr/>
              <a:t>28/09/2014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3380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306289-02D1-4C02-B7FE-2D4F17740F6D}" type="datetime1">
              <a:rPr lang="en-GB" smtClean="0">
                <a:solidFill>
                  <a:prstClr val="black">
                    <a:tint val="75000"/>
                  </a:prstClr>
                </a:solidFill>
              </a:rPr>
              <a:pPr/>
              <a:t>28/09/2014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247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2D91E8-DFA7-42CF-9586-56749B89A0FE}" type="datetime1">
              <a:rPr lang="en-GB" smtClean="0">
                <a:solidFill>
                  <a:prstClr val="black">
                    <a:tint val="75000"/>
                  </a:prstClr>
                </a:solidFill>
              </a:rPr>
              <a:pPr/>
              <a:t>28/09/2014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5206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FE2695-38F9-43BC-B85B-869AF23003CB}" type="datetime1">
              <a:rPr lang="en-GB" smtClean="0">
                <a:solidFill>
                  <a:prstClr val="black">
                    <a:tint val="75000"/>
                  </a:prstClr>
                </a:solidFill>
              </a:rPr>
              <a:pPr/>
              <a:t>28/09/2014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9234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8134BE-6CD5-4D3B-8FE6-C746C34717D7}" type="datetime1">
              <a:rPr lang="en-GB" smtClean="0">
                <a:solidFill>
                  <a:prstClr val="black">
                    <a:tint val="75000"/>
                  </a:prstClr>
                </a:solidFill>
              </a:rPr>
              <a:pPr/>
              <a:t>28/09/2014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8287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09E74C-80BE-498C-ADC5-B28105053A2A}" type="datetime1">
              <a:rPr lang="en-GB" smtClean="0">
                <a:solidFill>
                  <a:prstClr val="black">
                    <a:tint val="75000"/>
                  </a:prstClr>
                </a:solidFill>
              </a:rPr>
              <a:pPr/>
              <a:t>28/09/2014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9165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7D79F-D663-4F1B-A02C-EA12B15B7A31}" type="datetime1">
              <a:rPr lang="en-GB" smtClean="0">
                <a:solidFill>
                  <a:prstClr val="black">
                    <a:tint val="75000"/>
                  </a:prstClr>
                </a:solidFill>
              </a:rPr>
              <a:pPr/>
              <a:t>28/09/2014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643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1432837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40E5A-8F89-4404-9EAC-8830D407D2A5}" type="datetime1">
              <a:rPr lang="en-GB" smtClean="0">
                <a:solidFill>
                  <a:prstClr val="black">
                    <a:tint val="75000"/>
                  </a:prstClr>
                </a:solidFill>
              </a:rPr>
              <a:pPr/>
              <a:t>28/09/2014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613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237C8-0350-4DF2-80BE-84EA5464B054}" type="datetime1">
              <a:rPr lang="en-GB" smtClean="0">
                <a:solidFill>
                  <a:prstClr val="black">
                    <a:tint val="75000"/>
                  </a:prstClr>
                </a:solidFill>
              </a:rPr>
              <a:pPr/>
              <a:t>28/09/2014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6606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E2A984-EEC9-414F-9989-A80452803D11}" type="datetime1">
              <a:rPr lang="en-GB" smtClean="0">
                <a:solidFill>
                  <a:prstClr val="black">
                    <a:tint val="75000"/>
                  </a:prstClr>
                </a:solidFill>
              </a:rPr>
              <a:pPr/>
              <a:t>28/09/2014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175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41EA4E-23CB-4727-A779-6BED55EF171A}" type="datetime1">
              <a:rPr lang="en-GB" smtClean="0">
                <a:solidFill>
                  <a:prstClr val="black">
                    <a:tint val="75000"/>
                  </a:prstClr>
                </a:solidFill>
              </a:rPr>
              <a:pPr/>
              <a:t>28/09/2014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A14EBED-6334-4404-847C-E7F6A7869FE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499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313876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981200"/>
            <a:ext cx="3784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374989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142946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55004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92011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2654"/>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04"/>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321421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Bangkok Patana School Master Presentation</a:t>
            </a:r>
          </a:p>
        </p:txBody>
      </p:sp>
    </p:spTree>
    <p:extLst>
      <p:ext uri="{BB962C8B-B14F-4D97-AF65-F5344CB8AC3E}">
        <p14:creationId xmlns:p14="http://schemas.microsoft.com/office/powerpoint/2010/main" val="321508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55626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solidFill>
                  <a:srgbClr val="665D54"/>
                </a:solidFill>
                <a:latin typeface="Futura Std Book" pitchFamily="-16" charset="0"/>
                <a:ea typeface="ＭＳ Ｐゴシック" pitchFamily="-16" charset="-128"/>
              </a:defRPr>
            </a:lvl1pPr>
          </a:lstStyle>
          <a:p>
            <a:pPr>
              <a:defRPr/>
            </a:pPr>
            <a:r>
              <a:rPr lang="en-US"/>
              <a:t>Bangkok Patana School Master Presentation</a:t>
            </a:r>
          </a:p>
        </p:txBody>
      </p:sp>
      <p:pic>
        <p:nvPicPr>
          <p:cNvPr id="2" name="Picture 8" descr="A4logo_withTitleBy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0" y="6019800"/>
            <a:ext cx="2171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9"/>
          <p:cNvSpPr>
            <a:spLocks noChangeShapeType="1"/>
          </p:cNvSpPr>
          <p:nvPr userDrawn="1"/>
        </p:nvSpPr>
        <p:spPr bwMode="auto">
          <a:xfrm>
            <a:off x="5715000" y="6324600"/>
            <a:ext cx="2667000" cy="0"/>
          </a:xfrm>
          <a:prstGeom prst="line">
            <a:avLst/>
          </a:prstGeom>
          <a:noFill/>
          <a:ln w="15875">
            <a:solidFill>
              <a:srgbClr val="711127"/>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hf sldNum="0" hdr="0" dt="0"/>
  <p:txStyles>
    <p:titleStyle>
      <a:lvl1pPr algn="ctr" rtl="0" eaLnBrk="0" fontAlgn="base" hangingPunct="0">
        <a:spcBef>
          <a:spcPct val="0"/>
        </a:spcBef>
        <a:spcAft>
          <a:spcPct val="0"/>
        </a:spcAft>
        <a:defRPr sz="4000">
          <a:solidFill>
            <a:srgbClr val="001831"/>
          </a:solidFill>
          <a:latin typeface="+mj-lt"/>
          <a:ea typeface="MS PGothic" pitchFamily="34" charset="-128"/>
          <a:cs typeface="+mj-cs"/>
        </a:defRPr>
      </a:lvl1pPr>
      <a:lvl2pPr algn="ctr" rtl="0" eaLnBrk="0" fontAlgn="base" hangingPunct="0">
        <a:spcBef>
          <a:spcPct val="0"/>
        </a:spcBef>
        <a:spcAft>
          <a:spcPct val="0"/>
        </a:spcAft>
        <a:defRPr sz="4000">
          <a:solidFill>
            <a:srgbClr val="001831"/>
          </a:solidFill>
          <a:latin typeface="Futura Std Heavy" pitchFamily="-16" charset="0"/>
          <a:ea typeface="MS PGothic" pitchFamily="34" charset="-128"/>
        </a:defRPr>
      </a:lvl2pPr>
      <a:lvl3pPr algn="ctr" rtl="0" eaLnBrk="0" fontAlgn="base" hangingPunct="0">
        <a:spcBef>
          <a:spcPct val="0"/>
        </a:spcBef>
        <a:spcAft>
          <a:spcPct val="0"/>
        </a:spcAft>
        <a:defRPr sz="4000">
          <a:solidFill>
            <a:srgbClr val="001831"/>
          </a:solidFill>
          <a:latin typeface="Futura Std Heavy" pitchFamily="-16" charset="0"/>
          <a:ea typeface="MS PGothic" pitchFamily="34" charset="-128"/>
        </a:defRPr>
      </a:lvl3pPr>
      <a:lvl4pPr algn="ctr" rtl="0" eaLnBrk="0" fontAlgn="base" hangingPunct="0">
        <a:spcBef>
          <a:spcPct val="0"/>
        </a:spcBef>
        <a:spcAft>
          <a:spcPct val="0"/>
        </a:spcAft>
        <a:defRPr sz="4000">
          <a:solidFill>
            <a:srgbClr val="001831"/>
          </a:solidFill>
          <a:latin typeface="Futura Std Heavy" pitchFamily="-16" charset="0"/>
          <a:ea typeface="MS PGothic" pitchFamily="34" charset="-128"/>
        </a:defRPr>
      </a:lvl4pPr>
      <a:lvl5pPr algn="ctr" rtl="0" eaLnBrk="0" fontAlgn="base" hangingPunct="0">
        <a:spcBef>
          <a:spcPct val="0"/>
        </a:spcBef>
        <a:spcAft>
          <a:spcPct val="0"/>
        </a:spcAft>
        <a:defRPr sz="4000">
          <a:solidFill>
            <a:srgbClr val="001831"/>
          </a:solidFill>
          <a:latin typeface="Futura Std Heavy" pitchFamily="-16" charset="0"/>
          <a:ea typeface="MS PGothic" pitchFamily="34" charset="-128"/>
        </a:defRPr>
      </a:lvl5pPr>
      <a:lvl6pPr marL="457200" algn="ctr" rtl="0" fontAlgn="base">
        <a:spcBef>
          <a:spcPct val="0"/>
        </a:spcBef>
        <a:spcAft>
          <a:spcPct val="0"/>
        </a:spcAft>
        <a:defRPr sz="4000">
          <a:solidFill>
            <a:srgbClr val="001831"/>
          </a:solidFill>
          <a:latin typeface="Futura Std Heavy" pitchFamily="-16" charset="0"/>
          <a:ea typeface="ＭＳ Ｐゴシック" pitchFamily="-16" charset="-128"/>
        </a:defRPr>
      </a:lvl6pPr>
      <a:lvl7pPr marL="914400" algn="ctr" rtl="0" fontAlgn="base">
        <a:spcBef>
          <a:spcPct val="0"/>
        </a:spcBef>
        <a:spcAft>
          <a:spcPct val="0"/>
        </a:spcAft>
        <a:defRPr sz="4000">
          <a:solidFill>
            <a:srgbClr val="001831"/>
          </a:solidFill>
          <a:latin typeface="Futura Std Heavy" pitchFamily="-16" charset="0"/>
          <a:ea typeface="ＭＳ Ｐゴシック" pitchFamily="-16" charset="-128"/>
        </a:defRPr>
      </a:lvl7pPr>
      <a:lvl8pPr marL="1371600" algn="ctr" rtl="0" fontAlgn="base">
        <a:spcBef>
          <a:spcPct val="0"/>
        </a:spcBef>
        <a:spcAft>
          <a:spcPct val="0"/>
        </a:spcAft>
        <a:defRPr sz="4000">
          <a:solidFill>
            <a:srgbClr val="001831"/>
          </a:solidFill>
          <a:latin typeface="Futura Std Heavy" pitchFamily="-16" charset="0"/>
          <a:ea typeface="ＭＳ Ｐゴシック" pitchFamily="-16" charset="-128"/>
        </a:defRPr>
      </a:lvl8pPr>
      <a:lvl9pPr marL="1828800" algn="ctr" rtl="0" fontAlgn="base">
        <a:spcBef>
          <a:spcPct val="0"/>
        </a:spcBef>
        <a:spcAft>
          <a:spcPct val="0"/>
        </a:spcAft>
        <a:defRPr sz="4000">
          <a:solidFill>
            <a:srgbClr val="001831"/>
          </a:solidFill>
          <a:latin typeface="Futura Std Heavy" pitchFamily="-16" charset="0"/>
          <a:ea typeface="ＭＳ Ｐゴシック" pitchFamily="-16" charset="-128"/>
        </a:defRPr>
      </a:lvl9pPr>
    </p:titleStyle>
    <p:bodyStyle>
      <a:lvl1pPr marL="342900" indent="-342900" algn="l" rtl="0" eaLnBrk="0" fontAlgn="base" hangingPunct="0">
        <a:spcBef>
          <a:spcPct val="20000"/>
        </a:spcBef>
        <a:spcAft>
          <a:spcPct val="0"/>
        </a:spcAft>
        <a:buChar char="•"/>
        <a:defRPr sz="3200">
          <a:solidFill>
            <a:srgbClr val="00183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00183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665D54"/>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665D54"/>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711127"/>
          </a:solidFill>
          <a:latin typeface="+mn-lt"/>
          <a:ea typeface="MS PGothic" pitchFamily="34" charset="-128"/>
        </a:defRPr>
      </a:lvl5pPr>
      <a:lvl6pPr marL="2514600" indent="-228600" algn="l" rtl="0" fontAlgn="base">
        <a:spcBef>
          <a:spcPct val="20000"/>
        </a:spcBef>
        <a:spcAft>
          <a:spcPct val="0"/>
        </a:spcAft>
        <a:buChar char="»"/>
        <a:defRPr sz="2000">
          <a:solidFill>
            <a:srgbClr val="711127"/>
          </a:solidFill>
          <a:latin typeface="+mn-lt"/>
          <a:ea typeface="+mn-ea"/>
        </a:defRPr>
      </a:lvl6pPr>
      <a:lvl7pPr marL="2971800" indent="-228600" algn="l" rtl="0" fontAlgn="base">
        <a:spcBef>
          <a:spcPct val="20000"/>
        </a:spcBef>
        <a:spcAft>
          <a:spcPct val="0"/>
        </a:spcAft>
        <a:buChar char="»"/>
        <a:defRPr sz="2000">
          <a:solidFill>
            <a:srgbClr val="711127"/>
          </a:solidFill>
          <a:latin typeface="+mn-lt"/>
          <a:ea typeface="+mn-ea"/>
        </a:defRPr>
      </a:lvl7pPr>
      <a:lvl8pPr marL="3429000" indent="-228600" algn="l" rtl="0" fontAlgn="base">
        <a:spcBef>
          <a:spcPct val="20000"/>
        </a:spcBef>
        <a:spcAft>
          <a:spcPct val="0"/>
        </a:spcAft>
        <a:buChar char="»"/>
        <a:defRPr sz="2000">
          <a:solidFill>
            <a:srgbClr val="711127"/>
          </a:solidFill>
          <a:latin typeface="+mn-lt"/>
          <a:ea typeface="+mn-ea"/>
        </a:defRPr>
      </a:lvl8pPr>
      <a:lvl9pPr marL="3886200" indent="-228600" algn="l" rtl="0" fontAlgn="base">
        <a:spcBef>
          <a:spcPct val="20000"/>
        </a:spcBef>
        <a:spcAft>
          <a:spcPct val="0"/>
        </a:spcAft>
        <a:buChar char="»"/>
        <a:defRPr sz="2000">
          <a:solidFill>
            <a:srgbClr val="711127"/>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BF7F5CA9-BBED-4D25-B998-7AEBE59CF5EE}" type="datetime1">
              <a:rPr lang="en-GB" smtClean="0">
                <a:solidFill>
                  <a:prstClr val="black">
                    <a:tint val="75000"/>
                  </a:prstClr>
                </a:solidFill>
                <a:latin typeface="Calibri"/>
              </a:rPr>
              <a:pPr eaLnBrk="1" fontAlgn="auto" hangingPunct="1">
                <a:spcBef>
                  <a:spcPts val="0"/>
                </a:spcBef>
                <a:spcAft>
                  <a:spcPts val="0"/>
                </a:spcAft>
              </a:pPr>
              <a:t>28/09/2014</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A14EBED-6334-4404-847C-E7F6A7869FEB}" type="slidenum">
              <a:rPr lang="en-GB" smtClean="0">
                <a:solidFill>
                  <a:prstClr val="black">
                    <a:tint val="75000"/>
                  </a:prstClr>
                </a:solidFill>
                <a:latin typeface="Calibri"/>
              </a:rPr>
              <a:pPr eaLnBrk="1" fontAlgn="auto" hangingPunct="1">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378354251"/>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emcentr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mailto:geah@patana.ac.th"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www.patana.ac.th/PTG" TargetMode="External"/><Relationship Id="rId2" Type="http://schemas.openxmlformats.org/officeDocument/2006/relationships/hyperlink" Target="mailto:ptg@patana.ac.th"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sz="1000" smtClean="0">
                <a:solidFill>
                  <a:srgbClr val="665D54"/>
                </a:solidFill>
                <a:latin typeface="Futura Std Book" pitchFamily="-16" charset="0"/>
              </a:rPr>
              <a:t>Bangkok Patana School Master Presentation</a:t>
            </a:r>
          </a:p>
        </p:txBody>
      </p:sp>
      <p:sp>
        <p:nvSpPr>
          <p:cNvPr id="3075" name="Rectangle 5"/>
          <p:cNvSpPr>
            <a:spLocks noChangeArrowheads="1"/>
          </p:cNvSpPr>
          <p:nvPr/>
        </p:nvSpPr>
        <p:spPr bwMode="auto">
          <a:xfrm>
            <a:off x="0" y="944563"/>
            <a:ext cx="9144000" cy="5913437"/>
          </a:xfrm>
          <a:prstGeom prst="rect">
            <a:avLst/>
          </a:prstGeom>
          <a:solidFill>
            <a:srgbClr val="001831"/>
          </a:solidFill>
          <a:ln w="9525">
            <a:solidFill>
              <a:schemeClr val="tx1"/>
            </a:solidFill>
            <a:miter lim="800000"/>
            <a:headEnd/>
            <a:tailEnd/>
          </a:ln>
        </p:spPr>
        <p:txBody>
          <a:bodyPr wrap="none" anchor="ctr"/>
          <a:lstStyle/>
          <a:p>
            <a:endParaRPr lang="en-GB"/>
          </a:p>
        </p:txBody>
      </p:sp>
      <p:sp>
        <p:nvSpPr>
          <p:cNvPr id="3076" name="Rectangle 2"/>
          <p:cNvSpPr>
            <a:spLocks noGrp="1" noChangeArrowheads="1"/>
          </p:cNvSpPr>
          <p:nvPr>
            <p:ph type="ctrTitle"/>
          </p:nvPr>
        </p:nvSpPr>
        <p:spPr>
          <a:xfrm>
            <a:off x="714375" y="2500313"/>
            <a:ext cx="7772400" cy="1857375"/>
          </a:xfrm>
        </p:spPr>
        <p:txBody>
          <a:bodyPr/>
          <a:lstStyle/>
          <a:p>
            <a:pPr eaLnBrk="1" hangingPunct="1"/>
            <a:r>
              <a:rPr lang="en-US" sz="4400" b="1" dirty="0" smtClean="0">
                <a:solidFill>
                  <a:schemeClr val="bg1"/>
                </a:solidFill>
                <a:latin typeface="Calibri" panose="020F0502020204030204" pitchFamily="34" charset="0"/>
              </a:rPr>
              <a:t>Secondary School</a:t>
            </a:r>
            <a:r>
              <a:rPr lang="en-US" sz="4400" dirty="0" smtClean="0">
                <a:solidFill>
                  <a:schemeClr val="bg1"/>
                </a:solidFill>
                <a:latin typeface="Calibri" panose="020F0502020204030204" pitchFamily="34" charset="0"/>
              </a:rPr>
              <a:t/>
            </a:r>
            <a:br>
              <a:rPr lang="en-US" sz="4400" dirty="0" smtClean="0">
                <a:solidFill>
                  <a:schemeClr val="bg1"/>
                </a:solidFill>
                <a:latin typeface="Calibri" panose="020F0502020204030204" pitchFamily="34" charset="0"/>
              </a:rPr>
            </a:br>
            <a:r>
              <a:rPr lang="en-US" sz="4400" dirty="0" smtClean="0">
                <a:solidFill>
                  <a:schemeClr val="bg1"/>
                </a:solidFill>
                <a:latin typeface="Calibri" panose="020F0502020204030204" pitchFamily="34" charset="0"/>
              </a:rPr>
              <a:t>Welcome to new parents</a:t>
            </a:r>
            <a:br>
              <a:rPr lang="en-US" sz="4400" dirty="0" smtClean="0">
                <a:solidFill>
                  <a:schemeClr val="bg1"/>
                </a:solidFill>
                <a:latin typeface="Calibri" panose="020F0502020204030204" pitchFamily="34" charset="0"/>
              </a:rPr>
            </a:br>
            <a:r>
              <a:rPr lang="en-US" sz="4400" dirty="0" smtClean="0">
                <a:solidFill>
                  <a:schemeClr val="bg1"/>
                </a:solidFill>
                <a:latin typeface="Calibri" panose="020F0502020204030204" pitchFamily="34" charset="0"/>
              </a:rPr>
              <a:t>29</a:t>
            </a:r>
            <a:r>
              <a:rPr lang="en-US" sz="4400" baseline="30000" dirty="0" smtClean="0">
                <a:solidFill>
                  <a:schemeClr val="bg1"/>
                </a:solidFill>
                <a:latin typeface="Calibri" panose="020F0502020204030204" pitchFamily="34" charset="0"/>
              </a:rPr>
              <a:t>th</a:t>
            </a:r>
            <a:r>
              <a:rPr lang="en-US" sz="4400" dirty="0" smtClean="0">
                <a:solidFill>
                  <a:schemeClr val="bg1"/>
                </a:solidFill>
                <a:latin typeface="Calibri" panose="020F0502020204030204" pitchFamily="34" charset="0"/>
              </a:rPr>
              <a:t> August 2014</a:t>
            </a:r>
            <a:r>
              <a:rPr lang="en-US" sz="3200" i="1" dirty="0" smtClean="0">
                <a:solidFill>
                  <a:srgbClr val="C41A08"/>
                </a:solidFill>
              </a:rPr>
              <a:t/>
            </a:r>
            <a:br>
              <a:rPr lang="en-US" sz="3200" i="1" dirty="0" smtClean="0">
                <a:solidFill>
                  <a:srgbClr val="C41A08"/>
                </a:solidFill>
              </a:rPr>
            </a:br>
            <a:endParaRPr lang="en-US" sz="2800" dirty="0" smtClean="0">
              <a:solidFill>
                <a:schemeClr val="bg1"/>
              </a:solidFill>
            </a:endParaRPr>
          </a:p>
        </p:txBody>
      </p:sp>
      <p:pic>
        <p:nvPicPr>
          <p:cNvPr id="3077" name="Picture 4" descr="A4_identityBand_50pc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15888"/>
            <a:ext cx="8229600" cy="1143000"/>
          </a:xfrm>
        </p:spPr>
        <p:txBody>
          <a:bodyPr/>
          <a:lstStyle/>
          <a:p>
            <a:pPr eaLnBrk="1" hangingPunct="1"/>
            <a:r>
              <a:rPr lang="en-US" b="1" dirty="0" smtClean="0">
                <a:solidFill>
                  <a:srgbClr val="002060"/>
                </a:solidFill>
                <a:latin typeface="Calibri" panose="020F0502020204030204" pitchFamily="34" charset="0"/>
              </a:rPr>
              <a:t>Key Stage 3: Year 7</a:t>
            </a:r>
          </a:p>
        </p:txBody>
      </p:sp>
      <p:graphicFrame>
        <p:nvGraphicFramePr>
          <p:cNvPr id="4" name="Chart 3"/>
          <p:cNvGraphicFramePr>
            <a:graphicFrameLocks/>
          </p:cNvGraphicFramePr>
          <p:nvPr>
            <p:extLst/>
          </p:nvPr>
        </p:nvGraphicFramePr>
        <p:xfrm>
          <a:off x="457200" y="908720"/>
          <a:ext cx="8064896"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7429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4450"/>
            <a:ext cx="8229600" cy="1143000"/>
          </a:xfrm>
        </p:spPr>
        <p:txBody>
          <a:bodyPr/>
          <a:lstStyle/>
          <a:p>
            <a:pPr eaLnBrk="1" hangingPunct="1"/>
            <a:r>
              <a:rPr lang="en-US" b="1" dirty="0" smtClean="0">
                <a:solidFill>
                  <a:srgbClr val="002060"/>
                </a:solidFill>
                <a:latin typeface="Calibri" panose="020F0502020204030204" pitchFamily="34" charset="0"/>
              </a:rPr>
              <a:t>Key Stage 4 (Years 10 &amp; 11)</a:t>
            </a:r>
          </a:p>
        </p:txBody>
      </p:sp>
      <p:graphicFrame>
        <p:nvGraphicFramePr>
          <p:cNvPr id="4" name="Chart 3"/>
          <p:cNvGraphicFramePr/>
          <p:nvPr/>
        </p:nvGraphicFramePr>
        <p:xfrm>
          <a:off x="611560" y="1052736"/>
          <a:ext cx="7776864"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1809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14313"/>
            <a:ext cx="8229600" cy="1143000"/>
          </a:xfrm>
        </p:spPr>
        <p:txBody>
          <a:bodyPr/>
          <a:lstStyle/>
          <a:p>
            <a:pPr eaLnBrk="1" hangingPunct="1"/>
            <a:r>
              <a:rPr lang="en-US" b="1" dirty="0" smtClean="0">
                <a:solidFill>
                  <a:srgbClr val="002060"/>
                </a:solidFill>
                <a:latin typeface="Calibri" panose="020F0502020204030204" pitchFamily="34" charset="0"/>
              </a:rPr>
              <a:t>Senior Studies (Years 12 &amp;13)</a:t>
            </a:r>
          </a:p>
        </p:txBody>
      </p:sp>
      <p:graphicFrame>
        <p:nvGraphicFramePr>
          <p:cNvPr id="4" name="Chart 3"/>
          <p:cNvGraphicFramePr/>
          <p:nvPr>
            <p:extLst/>
          </p:nvPr>
        </p:nvGraphicFramePr>
        <p:xfrm>
          <a:off x="683568" y="1268760"/>
          <a:ext cx="7776864"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67544" y="1412776"/>
            <a:ext cx="3168352" cy="4196020"/>
          </a:xfrm>
          <a:prstGeom prst="rect">
            <a:avLst/>
          </a:prstGeom>
          <a:solidFill>
            <a:schemeClr val="bg1"/>
          </a:solidFill>
        </p:spPr>
        <p:txBody>
          <a:bodyPr wrap="square" rtlCol="0">
            <a:spAutoFit/>
          </a:bodyPr>
          <a:lstStyle/>
          <a:p>
            <a:pPr algn="r">
              <a:lnSpc>
                <a:spcPct val="150000"/>
              </a:lnSpc>
            </a:pPr>
            <a:r>
              <a:rPr lang="en-GB" sz="1800" dirty="0" smtClean="0">
                <a:solidFill>
                  <a:schemeClr val="accent5">
                    <a:lumMod val="25000"/>
                  </a:schemeClr>
                </a:solidFill>
              </a:rPr>
              <a:t>Non-contact</a:t>
            </a:r>
          </a:p>
          <a:p>
            <a:pPr algn="r">
              <a:lnSpc>
                <a:spcPct val="150000"/>
              </a:lnSpc>
            </a:pPr>
            <a:r>
              <a:rPr lang="en-GB" sz="1800" dirty="0" smtClean="0">
                <a:solidFill>
                  <a:schemeClr val="accent5">
                    <a:lumMod val="25000"/>
                  </a:schemeClr>
                </a:solidFill>
              </a:rPr>
              <a:t>PE</a:t>
            </a:r>
          </a:p>
          <a:p>
            <a:pPr algn="r">
              <a:lnSpc>
                <a:spcPct val="150000"/>
              </a:lnSpc>
            </a:pPr>
            <a:r>
              <a:rPr lang="en-GB" sz="1800" dirty="0" smtClean="0">
                <a:solidFill>
                  <a:schemeClr val="accent5">
                    <a:lumMod val="25000"/>
                  </a:schemeClr>
                </a:solidFill>
              </a:rPr>
              <a:t>Theory of Knowledge</a:t>
            </a:r>
          </a:p>
          <a:p>
            <a:pPr algn="r">
              <a:lnSpc>
                <a:spcPct val="150000"/>
              </a:lnSpc>
            </a:pPr>
            <a:r>
              <a:rPr lang="en-GB" sz="1800" dirty="0" smtClean="0">
                <a:solidFill>
                  <a:schemeClr val="accent5">
                    <a:lumMod val="25000"/>
                  </a:schemeClr>
                </a:solidFill>
              </a:rPr>
              <a:t>G6: Electives</a:t>
            </a:r>
          </a:p>
          <a:p>
            <a:pPr algn="r">
              <a:lnSpc>
                <a:spcPct val="150000"/>
              </a:lnSpc>
            </a:pPr>
            <a:r>
              <a:rPr lang="en-GB" sz="1800" dirty="0" smtClean="0">
                <a:solidFill>
                  <a:schemeClr val="accent5">
                    <a:lumMod val="25000"/>
                  </a:schemeClr>
                </a:solidFill>
              </a:rPr>
              <a:t>G5: Mathematics</a:t>
            </a:r>
          </a:p>
          <a:p>
            <a:pPr algn="r">
              <a:lnSpc>
                <a:spcPct val="150000"/>
              </a:lnSpc>
            </a:pPr>
            <a:r>
              <a:rPr lang="en-GB" sz="1800" dirty="0" smtClean="0">
                <a:solidFill>
                  <a:schemeClr val="accent5">
                    <a:lumMod val="25000"/>
                  </a:schemeClr>
                </a:solidFill>
              </a:rPr>
              <a:t>G4: Experimental Sciences</a:t>
            </a:r>
          </a:p>
          <a:p>
            <a:pPr algn="r">
              <a:lnSpc>
                <a:spcPct val="150000"/>
              </a:lnSpc>
            </a:pPr>
            <a:r>
              <a:rPr lang="en-GB" sz="1800" dirty="0" smtClean="0">
                <a:solidFill>
                  <a:schemeClr val="accent5">
                    <a:lumMod val="25000"/>
                  </a:schemeClr>
                </a:solidFill>
              </a:rPr>
              <a:t>G3: Individuals and Society</a:t>
            </a:r>
          </a:p>
          <a:p>
            <a:pPr algn="r">
              <a:lnSpc>
                <a:spcPct val="150000"/>
              </a:lnSpc>
            </a:pPr>
            <a:r>
              <a:rPr lang="en-GB" sz="1800" dirty="0" smtClean="0">
                <a:solidFill>
                  <a:schemeClr val="accent5">
                    <a:lumMod val="25000"/>
                  </a:schemeClr>
                </a:solidFill>
              </a:rPr>
              <a:t>G2: Second Language</a:t>
            </a:r>
          </a:p>
          <a:p>
            <a:pPr algn="r">
              <a:lnSpc>
                <a:spcPct val="150000"/>
              </a:lnSpc>
            </a:pPr>
            <a:r>
              <a:rPr lang="en-GB" sz="1800" dirty="0" smtClean="0">
                <a:solidFill>
                  <a:schemeClr val="accent5">
                    <a:lumMod val="25000"/>
                  </a:schemeClr>
                </a:solidFill>
              </a:rPr>
              <a:t>G1: First Language</a:t>
            </a:r>
          </a:p>
          <a:p>
            <a:pPr algn="r">
              <a:lnSpc>
                <a:spcPct val="150000"/>
              </a:lnSpc>
            </a:pPr>
            <a:r>
              <a:rPr lang="en-GB" sz="1800" dirty="0" smtClean="0">
                <a:solidFill>
                  <a:schemeClr val="accent5">
                    <a:lumMod val="25000"/>
                  </a:schemeClr>
                </a:solidFill>
              </a:rPr>
              <a:t>Tutorial</a:t>
            </a:r>
            <a:endParaRPr lang="en-GB" sz="1800" dirty="0">
              <a:solidFill>
                <a:schemeClr val="accent5">
                  <a:lumMod val="25000"/>
                </a:schemeClr>
              </a:solidFill>
            </a:endParaRPr>
          </a:p>
        </p:txBody>
      </p:sp>
    </p:spTree>
    <p:extLst>
      <p:ext uri="{BB962C8B-B14F-4D97-AF65-F5344CB8AC3E}">
        <p14:creationId xmlns:p14="http://schemas.microsoft.com/office/powerpoint/2010/main" val="1823746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85750"/>
            <a:ext cx="7772400" cy="1143000"/>
          </a:xfrm>
        </p:spPr>
        <p:txBody>
          <a:bodyPr/>
          <a:lstStyle/>
          <a:p>
            <a:pPr eaLnBrk="1" hangingPunct="1"/>
            <a:r>
              <a:rPr lang="en-US" b="1" dirty="0" smtClean="0">
                <a:solidFill>
                  <a:srgbClr val="002060"/>
                </a:solidFill>
                <a:latin typeface="Calibri" panose="020F0502020204030204" pitchFamily="34" charset="0"/>
              </a:rPr>
              <a:t>Home Learning</a:t>
            </a:r>
          </a:p>
        </p:txBody>
      </p:sp>
      <p:sp>
        <p:nvSpPr>
          <p:cNvPr id="10243" name="Rectangle 3"/>
          <p:cNvSpPr>
            <a:spLocks noGrp="1" noChangeArrowheads="1"/>
          </p:cNvSpPr>
          <p:nvPr>
            <p:ph type="body" idx="1"/>
          </p:nvPr>
        </p:nvSpPr>
        <p:spPr>
          <a:xfrm>
            <a:off x="457200" y="1844824"/>
            <a:ext cx="8229600" cy="2720330"/>
          </a:xfrm>
        </p:spPr>
        <p:txBody>
          <a:bodyPr/>
          <a:lstStyle/>
          <a:p>
            <a:pPr eaLnBrk="1" hangingPunct="1"/>
            <a:r>
              <a:rPr lang="en-US" sz="2800" dirty="0" smtClean="0">
                <a:latin typeface="Calibri" pitchFamily="34" charset="0"/>
              </a:rPr>
              <a:t>Set as ‘Tasks’ on Firefly</a:t>
            </a:r>
          </a:p>
          <a:p>
            <a:pPr eaLnBrk="1" hangingPunct="1"/>
            <a:r>
              <a:rPr lang="en-GB" sz="2800" dirty="0" smtClean="0">
                <a:latin typeface="Calibri" pitchFamily="34" charset="0"/>
              </a:rPr>
              <a:t>Timetables are published for KS3</a:t>
            </a:r>
          </a:p>
          <a:p>
            <a:pPr eaLnBrk="1" hangingPunct="1"/>
            <a:r>
              <a:rPr lang="en-GB" sz="2800" dirty="0" smtClean="0">
                <a:solidFill>
                  <a:srgbClr val="FF0000"/>
                </a:solidFill>
                <a:latin typeface="Calibri" pitchFamily="34" charset="0"/>
              </a:rPr>
              <a:t>KS3: 1 to 1.5 hours/night (20-30 </a:t>
            </a:r>
            <a:r>
              <a:rPr lang="en-GB" sz="2800" dirty="0" err="1" smtClean="0">
                <a:solidFill>
                  <a:srgbClr val="FF0000"/>
                </a:solidFill>
                <a:latin typeface="Calibri" pitchFamily="34" charset="0"/>
              </a:rPr>
              <a:t>mins</a:t>
            </a:r>
            <a:r>
              <a:rPr lang="en-GB" sz="2800" dirty="0" smtClean="0">
                <a:solidFill>
                  <a:srgbClr val="FF0000"/>
                </a:solidFill>
                <a:latin typeface="Calibri" pitchFamily="34" charset="0"/>
              </a:rPr>
              <a:t>/subject)</a:t>
            </a:r>
          </a:p>
          <a:p>
            <a:pPr eaLnBrk="1" hangingPunct="1"/>
            <a:r>
              <a:rPr lang="en-GB" sz="2800" dirty="0" smtClean="0">
                <a:solidFill>
                  <a:srgbClr val="00B050"/>
                </a:solidFill>
                <a:latin typeface="Calibri" pitchFamily="34" charset="0"/>
              </a:rPr>
              <a:t>KS4: 1.5 to 2 hours/night (35 to 40 </a:t>
            </a:r>
            <a:r>
              <a:rPr lang="en-GB" sz="2800" dirty="0" err="1" smtClean="0">
                <a:solidFill>
                  <a:srgbClr val="00B050"/>
                </a:solidFill>
                <a:latin typeface="Calibri" pitchFamily="34" charset="0"/>
              </a:rPr>
              <a:t>mins</a:t>
            </a:r>
            <a:r>
              <a:rPr lang="en-GB" sz="2800" dirty="0" smtClean="0">
                <a:solidFill>
                  <a:srgbClr val="00B050"/>
                </a:solidFill>
                <a:latin typeface="Calibri" pitchFamily="34" charset="0"/>
              </a:rPr>
              <a:t>/subject)</a:t>
            </a:r>
          </a:p>
          <a:p>
            <a:pPr eaLnBrk="1" hangingPunct="1"/>
            <a:r>
              <a:rPr lang="en-GB" sz="2800" dirty="0" smtClean="0">
                <a:solidFill>
                  <a:schemeClr val="accent6">
                    <a:lumMod val="60000"/>
                    <a:lumOff val="40000"/>
                  </a:schemeClr>
                </a:solidFill>
                <a:latin typeface="Calibri" pitchFamily="34" charset="0"/>
              </a:rPr>
              <a:t>Senior Studies: 3+ hours/night (50 </a:t>
            </a:r>
            <a:r>
              <a:rPr lang="en-GB" sz="2800" dirty="0" err="1" smtClean="0">
                <a:solidFill>
                  <a:schemeClr val="accent6">
                    <a:lumMod val="60000"/>
                    <a:lumOff val="40000"/>
                  </a:schemeClr>
                </a:solidFill>
                <a:latin typeface="Calibri" pitchFamily="34" charset="0"/>
              </a:rPr>
              <a:t>mins</a:t>
            </a:r>
            <a:r>
              <a:rPr lang="en-GB" sz="2800" dirty="0" smtClean="0">
                <a:solidFill>
                  <a:schemeClr val="accent6">
                    <a:lumMod val="60000"/>
                    <a:lumOff val="40000"/>
                  </a:schemeClr>
                </a:solidFill>
                <a:latin typeface="Calibri" pitchFamily="34" charset="0"/>
              </a:rPr>
              <a:t>/subject)</a:t>
            </a:r>
          </a:p>
        </p:txBody>
      </p:sp>
    </p:spTree>
    <p:extLst>
      <p:ext uri="{BB962C8B-B14F-4D97-AF65-F5344CB8AC3E}">
        <p14:creationId xmlns:p14="http://schemas.microsoft.com/office/powerpoint/2010/main" val="3310239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71438"/>
            <a:ext cx="7772400" cy="1143000"/>
          </a:xfrm>
        </p:spPr>
        <p:txBody>
          <a:bodyPr/>
          <a:lstStyle/>
          <a:p>
            <a:pPr eaLnBrk="1" hangingPunct="1"/>
            <a:r>
              <a:rPr lang="en-US" b="1" dirty="0" smtClean="0">
                <a:solidFill>
                  <a:srgbClr val="002060"/>
                </a:solidFill>
                <a:latin typeface="Calibri" panose="020F0502020204030204" pitchFamily="34" charset="0"/>
              </a:rPr>
              <a:t>Assessment</a:t>
            </a:r>
          </a:p>
        </p:txBody>
      </p:sp>
      <p:sp>
        <p:nvSpPr>
          <p:cNvPr id="15363" name="Rectangle 3"/>
          <p:cNvSpPr>
            <a:spLocks noGrp="1" noChangeArrowheads="1"/>
          </p:cNvSpPr>
          <p:nvPr>
            <p:ph type="body" idx="1"/>
          </p:nvPr>
        </p:nvSpPr>
        <p:spPr>
          <a:xfrm>
            <a:off x="457200" y="1214438"/>
            <a:ext cx="8229600" cy="4492625"/>
          </a:xfrm>
        </p:spPr>
        <p:txBody>
          <a:bodyPr/>
          <a:lstStyle/>
          <a:p>
            <a:pPr eaLnBrk="1" hangingPunct="1"/>
            <a:r>
              <a:rPr lang="en-GB" sz="2800" dirty="0" smtClean="0">
                <a:latin typeface="Calibri" pitchFamily="34" charset="0"/>
              </a:rPr>
              <a:t>Continuous through class and home learning</a:t>
            </a:r>
          </a:p>
          <a:p>
            <a:pPr eaLnBrk="1" hangingPunct="1"/>
            <a:r>
              <a:rPr lang="en-GB" sz="2800" dirty="0" smtClean="0">
                <a:latin typeface="Calibri" pitchFamily="34" charset="0"/>
                <a:hlinkClick r:id="rId3"/>
              </a:rPr>
              <a:t>CEM</a:t>
            </a:r>
            <a:r>
              <a:rPr lang="en-GB" sz="2800" dirty="0">
                <a:latin typeface="Calibri" pitchFamily="34" charset="0"/>
              </a:rPr>
              <a:t> </a:t>
            </a:r>
            <a:r>
              <a:rPr lang="en-GB" sz="2800" dirty="0" smtClean="0">
                <a:latin typeface="Calibri" pitchFamily="34" charset="0"/>
              </a:rPr>
              <a:t>- </a:t>
            </a:r>
            <a:r>
              <a:rPr lang="en-GB" sz="2800" dirty="0" err="1" smtClean="0">
                <a:latin typeface="Calibri" pitchFamily="34" charset="0"/>
              </a:rPr>
              <a:t>MidYIS</a:t>
            </a:r>
            <a:r>
              <a:rPr lang="en-GB" sz="2800" dirty="0" smtClean="0">
                <a:latin typeface="Calibri" pitchFamily="34" charset="0"/>
              </a:rPr>
              <a:t>, YELLIS and ALIS</a:t>
            </a:r>
          </a:p>
          <a:p>
            <a:pPr eaLnBrk="1" hangingPunct="1"/>
            <a:r>
              <a:rPr lang="en-GB" sz="2800" dirty="0" smtClean="0">
                <a:latin typeface="Calibri" pitchFamily="34" charset="0"/>
              </a:rPr>
              <a:t>Y7-9 (KS3)</a:t>
            </a:r>
          </a:p>
          <a:p>
            <a:pPr eaLnBrk="1" hangingPunct="1"/>
            <a:r>
              <a:rPr lang="en-GB" sz="2800" dirty="0" smtClean="0">
                <a:latin typeface="Calibri" pitchFamily="34" charset="0"/>
              </a:rPr>
              <a:t>Y10 &amp; 11 (KS4)</a:t>
            </a:r>
          </a:p>
          <a:p>
            <a:pPr lvl="1" eaLnBrk="1" hangingPunct="1"/>
            <a:r>
              <a:rPr lang="en-GB" sz="2400" dirty="0" smtClean="0">
                <a:latin typeface="Calibri" pitchFamily="34" charset="0"/>
              </a:rPr>
              <a:t>(I)GCSE – CIE and Edexcel Exam Boards</a:t>
            </a:r>
          </a:p>
          <a:p>
            <a:pPr eaLnBrk="1" hangingPunct="1"/>
            <a:r>
              <a:rPr lang="en-GB" sz="2800" dirty="0" smtClean="0">
                <a:latin typeface="Calibri" pitchFamily="34" charset="0"/>
              </a:rPr>
              <a:t>Y12 &amp; 13 (Senior Studies)</a:t>
            </a:r>
          </a:p>
          <a:p>
            <a:pPr lvl="1" eaLnBrk="1" hangingPunct="1"/>
            <a:r>
              <a:rPr lang="en-GB" sz="2400" dirty="0" smtClean="0">
                <a:latin typeface="Calibri" pitchFamily="34" charset="0"/>
              </a:rPr>
              <a:t>IB</a:t>
            </a:r>
          </a:p>
        </p:txBody>
      </p:sp>
    </p:spTree>
    <p:extLst>
      <p:ext uri="{BB962C8B-B14F-4D97-AF65-F5344CB8AC3E}">
        <p14:creationId xmlns:p14="http://schemas.microsoft.com/office/powerpoint/2010/main" val="476135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71438"/>
            <a:ext cx="7772400" cy="1143000"/>
          </a:xfrm>
        </p:spPr>
        <p:txBody>
          <a:bodyPr/>
          <a:lstStyle/>
          <a:p>
            <a:pPr eaLnBrk="1" hangingPunct="1"/>
            <a:r>
              <a:rPr lang="en-US" b="1" smtClean="0">
                <a:solidFill>
                  <a:srgbClr val="002060"/>
                </a:solidFill>
                <a:latin typeface="Cambria" pitchFamily="18" charset="0"/>
              </a:rPr>
              <a:t>Communication</a:t>
            </a:r>
          </a:p>
        </p:txBody>
      </p:sp>
      <p:sp>
        <p:nvSpPr>
          <p:cNvPr id="16387" name="Rectangle 3"/>
          <p:cNvSpPr>
            <a:spLocks noGrp="1" noChangeArrowheads="1"/>
          </p:cNvSpPr>
          <p:nvPr>
            <p:ph type="body" idx="1"/>
          </p:nvPr>
        </p:nvSpPr>
        <p:spPr>
          <a:xfrm>
            <a:off x="457200" y="1214438"/>
            <a:ext cx="8229600" cy="3726730"/>
          </a:xfrm>
        </p:spPr>
        <p:txBody>
          <a:bodyPr/>
          <a:lstStyle/>
          <a:p>
            <a:pPr marL="0" indent="0" eaLnBrk="1" hangingPunct="1">
              <a:buNone/>
            </a:pPr>
            <a:r>
              <a:rPr lang="en-GB" dirty="0" smtClean="0">
                <a:latin typeface="Calibri" pitchFamily="34" charset="0"/>
              </a:rPr>
              <a:t>Reporting:</a:t>
            </a:r>
            <a:endParaRPr lang="en-GB" sz="2800" dirty="0" smtClean="0">
              <a:latin typeface="Calibri" pitchFamily="34" charset="0"/>
            </a:endParaRPr>
          </a:p>
          <a:p>
            <a:pPr lvl="1" eaLnBrk="1" hangingPunct="1"/>
            <a:r>
              <a:rPr lang="en-GB" dirty="0" smtClean="0">
                <a:solidFill>
                  <a:srgbClr val="0070C0"/>
                </a:solidFill>
                <a:latin typeface="Calibri" pitchFamily="34" charset="0"/>
              </a:rPr>
              <a:t>Identify target per subject</a:t>
            </a:r>
          </a:p>
          <a:p>
            <a:pPr lvl="1" eaLnBrk="1" hangingPunct="1"/>
            <a:r>
              <a:rPr lang="en-GB" dirty="0" smtClean="0">
                <a:solidFill>
                  <a:schemeClr val="accent1">
                    <a:lumMod val="50000"/>
                  </a:schemeClr>
                </a:solidFill>
                <a:latin typeface="Calibri" pitchFamily="34" charset="0"/>
              </a:rPr>
              <a:t>Where a student is currently at (Attainment)</a:t>
            </a:r>
          </a:p>
          <a:p>
            <a:pPr lvl="1" eaLnBrk="1" hangingPunct="1"/>
            <a:r>
              <a:rPr lang="en-GB" dirty="0" smtClean="0">
                <a:solidFill>
                  <a:schemeClr val="accent1">
                    <a:lumMod val="25000"/>
                  </a:schemeClr>
                </a:solidFill>
                <a:latin typeface="Calibri" pitchFamily="34" charset="0"/>
              </a:rPr>
              <a:t>IBLP Attributes (A-D)</a:t>
            </a:r>
          </a:p>
          <a:p>
            <a:pPr lvl="1" eaLnBrk="1" hangingPunct="1"/>
            <a:r>
              <a:rPr lang="en-GB" dirty="0" smtClean="0">
                <a:solidFill>
                  <a:srgbClr val="0070C0"/>
                </a:solidFill>
                <a:latin typeface="Calibri" pitchFamily="34" charset="0"/>
              </a:rPr>
              <a:t>Recommendations to further improve learning</a:t>
            </a:r>
          </a:p>
          <a:p>
            <a:pPr lvl="1" eaLnBrk="1" hangingPunct="1"/>
            <a:r>
              <a:rPr lang="en-GB" dirty="0" smtClean="0">
                <a:solidFill>
                  <a:schemeClr val="accent1">
                    <a:lumMod val="50000"/>
                  </a:schemeClr>
                </a:solidFill>
                <a:latin typeface="Calibri" pitchFamily="34" charset="0"/>
              </a:rPr>
              <a:t>Three times per year</a:t>
            </a:r>
          </a:p>
        </p:txBody>
      </p:sp>
    </p:spTree>
    <p:extLst>
      <p:ext uri="{BB962C8B-B14F-4D97-AF65-F5344CB8AC3E}">
        <p14:creationId xmlns:p14="http://schemas.microsoft.com/office/powerpoint/2010/main" val="3372615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bwMode="auto">
          <a:xfrm>
            <a:off x="251520" y="1700808"/>
            <a:ext cx="1512168"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6" charset="-128"/>
            </a:endParaRPr>
          </a:p>
        </p:txBody>
      </p:sp>
      <p:pic>
        <p:nvPicPr>
          <p:cNvPr id="8" name="Picture 7"/>
          <p:cNvPicPr>
            <a:picLocks noChangeAspect="1"/>
          </p:cNvPicPr>
          <p:nvPr/>
        </p:nvPicPr>
        <p:blipFill>
          <a:blip r:embed="rId2"/>
          <a:stretch>
            <a:fillRect/>
          </a:stretch>
        </p:blipFill>
        <p:spPr>
          <a:xfrm>
            <a:off x="0" y="1196752"/>
            <a:ext cx="9258020" cy="2524215"/>
          </a:xfrm>
          <a:prstGeom prst="rect">
            <a:avLst/>
          </a:prstGeom>
        </p:spPr>
      </p:pic>
      <p:sp>
        <p:nvSpPr>
          <p:cNvPr id="5" name="TextBox 4"/>
          <p:cNvSpPr txBox="1"/>
          <p:nvPr/>
        </p:nvSpPr>
        <p:spPr>
          <a:xfrm>
            <a:off x="467544" y="1196753"/>
            <a:ext cx="864096" cy="216024"/>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800192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1438"/>
            <a:ext cx="7772400" cy="1143000"/>
          </a:xfrm>
        </p:spPr>
        <p:txBody>
          <a:bodyPr/>
          <a:lstStyle/>
          <a:p>
            <a:pPr eaLnBrk="1" hangingPunct="1"/>
            <a:r>
              <a:rPr lang="en-US" b="1" dirty="0" smtClean="0">
                <a:solidFill>
                  <a:srgbClr val="002060"/>
                </a:solidFill>
                <a:latin typeface="Calibri" panose="020F0502020204030204" pitchFamily="34" charset="0"/>
              </a:rPr>
              <a:t>Communication</a:t>
            </a:r>
          </a:p>
        </p:txBody>
      </p:sp>
      <p:sp>
        <p:nvSpPr>
          <p:cNvPr id="22531" name="Rectangle 3"/>
          <p:cNvSpPr>
            <a:spLocks noGrp="1" noChangeArrowheads="1"/>
          </p:cNvSpPr>
          <p:nvPr>
            <p:ph type="body" idx="1"/>
          </p:nvPr>
        </p:nvSpPr>
        <p:spPr>
          <a:xfrm>
            <a:off x="457200" y="1071563"/>
            <a:ext cx="8229600" cy="4492625"/>
          </a:xfrm>
        </p:spPr>
        <p:txBody>
          <a:bodyPr/>
          <a:lstStyle/>
          <a:p>
            <a:pPr eaLnBrk="1" hangingPunct="1"/>
            <a:r>
              <a:rPr lang="en-US" sz="2800" dirty="0" smtClean="0">
                <a:latin typeface="Calibri" pitchFamily="34" charset="0"/>
              </a:rPr>
              <a:t>Subject teacher</a:t>
            </a:r>
          </a:p>
          <a:p>
            <a:pPr lvl="1" eaLnBrk="1" hangingPunct="1"/>
            <a:r>
              <a:rPr lang="en-GB" sz="2400" dirty="0" smtClean="0">
                <a:latin typeface="Calibri" pitchFamily="34" charset="0"/>
              </a:rPr>
              <a:t>email</a:t>
            </a:r>
          </a:p>
          <a:p>
            <a:pPr lvl="1" eaLnBrk="1" hangingPunct="1"/>
            <a:r>
              <a:rPr lang="en-GB" sz="2400" dirty="0" smtClean="0">
                <a:latin typeface="Calibri" pitchFamily="34" charset="0"/>
              </a:rPr>
              <a:t>telephone</a:t>
            </a:r>
          </a:p>
          <a:p>
            <a:pPr lvl="1" eaLnBrk="1" hangingPunct="1"/>
            <a:r>
              <a:rPr lang="en-GB" sz="2400" dirty="0" smtClean="0">
                <a:latin typeface="Calibri" pitchFamily="34" charset="0"/>
              </a:rPr>
              <a:t>consultations</a:t>
            </a:r>
          </a:p>
          <a:p>
            <a:pPr lvl="1" eaLnBrk="1" hangingPunct="1"/>
            <a:r>
              <a:rPr lang="en-GB" sz="2400" dirty="0">
                <a:latin typeface="Calibri" pitchFamily="34" charset="0"/>
              </a:rPr>
              <a:t>r</a:t>
            </a:r>
            <a:r>
              <a:rPr lang="en-GB" sz="2400" dirty="0" smtClean="0">
                <a:latin typeface="Calibri" pitchFamily="34" charset="0"/>
              </a:rPr>
              <a:t>eports</a:t>
            </a:r>
          </a:p>
          <a:p>
            <a:pPr lvl="1" eaLnBrk="1" hangingPunct="1"/>
            <a:r>
              <a:rPr lang="en-GB" sz="2400" dirty="0">
                <a:latin typeface="Calibri" pitchFamily="34" charset="0"/>
              </a:rPr>
              <a:t>m</a:t>
            </a:r>
            <a:r>
              <a:rPr lang="en-GB" sz="2400" dirty="0" smtClean="0">
                <a:latin typeface="Calibri" pitchFamily="34" charset="0"/>
              </a:rPr>
              <a:t>eetings as the need arises</a:t>
            </a:r>
          </a:p>
          <a:p>
            <a:pPr eaLnBrk="1" hangingPunct="1"/>
            <a:r>
              <a:rPr lang="en-GB" sz="2800" dirty="0" smtClean="0">
                <a:latin typeface="Calibri" pitchFamily="34" charset="0"/>
              </a:rPr>
              <a:t>Head of Faculty</a:t>
            </a:r>
          </a:p>
          <a:p>
            <a:pPr eaLnBrk="1" hangingPunct="1"/>
            <a:r>
              <a:rPr lang="en-GB" sz="2800" dirty="0" smtClean="0">
                <a:latin typeface="Calibri" pitchFamily="34" charset="0"/>
              </a:rPr>
              <a:t>Secondary Office</a:t>
            </a:r>
          </a:p>
          <a:p>
            <a:pPr eaLnBrk="1" hangingPunct="1"/>
            <a:r>
              <a:rPr lang="en-GB" sz="2800" dirty="0" smtClean="0">
                <a:latin typeface="Calibri" pitchFamily="34" charset="0"/>
              </a:rPr>
              <a:t>Useful to give an outline</a:t>
            </a:r>
          </a:p>
        </p:txBody>
      </p:sp>
    </p:spTree>
    <p:extLst>
      <p:ext uri="{BB962C8B-B14F-4D97-AF65-F5344CB8AC3E}">
        <p14:creationId xmlns:p14="http://schemas.microsoft.com/office/powerpoint/2010/main" val="180900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808" y="357553"/>
            <a:ext cx="7772400" cy="3024336"/>
          </a:xfrm>
        </p:spPr>
        <p:txBody>
          <a:bodyPr>
            <a:normAutofit/>
          </a:bodyPr>
          <a:lstStyle/>
          <a:p>
            <a:r>
              <a:rPr lang="en-US" dirty="0" smtClean="0"/>
              <a:t>Bangkok Patana School’s </a:t>
            </a:r>
            <a:br>
              <a:rPr lang="en-US" dirty="0" smtClean="0"/>
            </a:br>
            <a:r>
              <a:rPr lang="en-US" b="1" dirty="0" smtClean="0"/>
              <a:t>Parent Teacher Group</a:t>
            </a:r>
            <a:br>
              <a:rPr lang="en-US" b="1" dirty="0" smtClean="0"/>
            </a:br>
            <a:r>
              <a:rPr lang="en-US" dirty="0" smtClean="0"/>
              <a:t>(PTG)</a:t>
            </a:r>
            <a:endParaRPr lang="en-GB" dirty="0"/>
          </a:p>
        </p:txBody>
      </p:sp>
      <p:sp>
        <p:nvSpPr>
          <p:cNvPr id="3" name="Subtitle 2"/>
          <p:cNvSpPr>
            <a:spLocks noGrp="1"/>
          </p:cNvSpPr>
          <p:nvPr>
            <p:ph type="subTitle" idx="1"/>
          </p:nvPr>
        </p:nvSpPr>
        <p:spPr>
          <a:xfrm>
            <a:off x="1403648" y="2204864"/>
            <a:ext cx="6400800" cy="3384376"/>
          </a:xfrm>
        </p:spPr>
        <p:txBody>
          <a:bodyPr>
            <a:normAutofit/>
          </a:bodyPr>
          <a:lstStyle/>
          <a:p>
            <a:endParaRPr lang="en-US" dirty="0" smtClean="0"/>
          </a:p>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3212976"/>
            <a:ext cx="5472608" cy="2880320"/>
          </a:xfrm>
          <a:prstGeom prst="rect">
            <a:avLst/>
          </a:prstGeom>
        </p:spPr>
      </p:pic>
    </p:spTree>
    <p:extLst>
      <p:ext uri="{BB962C8B-B14F-4D97-AF65-F5344CB8AC3E}">
        <p14:creationId xmlns:p14="http://schemas.microsoft.com/office/powerpoint/2010/main" val="3950437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PTG Aims</a:t>
            </a:r>
            <a:endParaRPr lang="en-GB" b="1" dirty="0"/>
          </a:p>
        </p:txBody>
      </p:sp>
      <p:sp>
        <p:nvSpPr>
          <p:cNvPr id="3" name="Content Placeholder 2"/>
          <p:cNvSpPr>
            <a:spLocks noGrp="1"/>
          </p:cNvSpPr>
          <p:nvPr>
            <p:ph idx="1"/>
          </p:nvPr>
        </p:nvSpPr>
        <p:spPr>
          <a:xfrm>
            <a:off x="467544" y="1592144"/>
            <a:ext cx="8291264" cy="4525963"/>
          </a:xfrm>
        </p:spPr>
        <p:txBody>
          <a:bodyPr/>
          <a:lstStyle/>
          <a:p>
            <a:r>
              <a:rPr lang="en-US" b="1" dirty="0" smtClean="0"/>
              <a:t>Promoting and assisting </a:t>
            </a:r>
            <a:r>
              <a:rPr lang="en-US" dirty="0" smtClean="0"/>
              <a:t>the development of the School</a:t>
            </a:r>
          </a:p>
          <a:p>
            <a:r>
              <a:rPr lang="en-US" b="1" dirty="0" smtClean="0"/>
              <a:t>Advancing the School</a:t>
            </a:r>
            <a:r>
              <a:rPr lang="en-US" dirty="0" smtClean="0"/>
              <a:t>’s</a:t>
            </a:r>
            <a:r>
              <a:rPr lang="en-US" b="1" dirty="0" smtClean="0"/>
              <a:t> </a:t>
            </a:r>
            <a:r>
              <a:rPr lang="en-US" dirty="0" smtClean="0"/>
              <a:t>interests and activities</a:t>
            </a:r>
          </a:p>
          <a:p>
            <a:r>
              <a:rPr lang="en-US" b="1" dirty="0" smtClean="0"/>
              <a:t>Fostering </a:t>
            </a:r>
            <a:r>
              <a:rPr lang="en-US" dirty="0" smtClean="0"/>
              <a:t>the</a:t>
            </a:r>
            <a:r>
              <a:rPr lang="en-US" b="1" dirty="0" smtClean="0"/>
              <a:t> goodwill </a:t>
            </a:r>
            <a:r>
              <a:rPr lang="en-US" dirty="0" smtClean="0"/>
              <a:t>of parents, teachers and friends towards the School</a:t>
            </a:r>
            <a:endParaRPr lang="en-GB"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19</a:t>
            </a:fld>
            <a:endParaRPr lang="en-GB" dirty="0">
              <a:solidFill>
                <a:prstClr val="black">
                  <a:tint val="75000"/>
                </a:prstClr>
              </a:solidFill>
            </a:endParaRPr>
          </a:p>
        </p:txBody>
      </p:sp>
    </p:spTree>
    <p:extLst>
      <p:ext uri="{BB962C8B-B14F-4D97-AF65-F5344CB8AC3E}">
        <p14:creationId xmlns:p14="http://schemas.microsoft.com/office/powerpoint/2010/main" val="4185507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pitchFamily="34" charset="-128"/>
              </a:defRPr>
            </a:lvl1pPr>
            <a:lvl2pPr marL="557213" indent="-214313">
              <a:defRPr sz="1800">
                <a:solidFill>
                  <a:schemeClr val="tx1"/>
                </a:solidFill>
                <a:latin typeface="Arial" charset="0"/>
                <a:ea typeface="ＭＳ Ｐゴシック" pitchFamily="34" charset="-128"/>
              </a:defRPr>
            </a:lvl2pPr>
            <a:lvl3pPr marL="857250" indent="-171450">
              <a:defRPr sz="1800">
                <a:solidFill>
                  <a:schemeClr val="tx1"/>
                </a:solidFill>
                <a:latin typeface="Arial" charset="0"/>
                <a:ea typeface="ＭＳ Ｐゴシック" pitchFamily="34" charset="-128"/>
              </a:defRPr>
            </a:lvl3pPr>
            <a:lvl4pPr marL="1200150" indent="-171450">
              <a:defRPr sz="1800">
                <a:solidFill>
                  <a:schemeClr val="tx1"/>
                </a:solidFill>
                <a:latin typeface="Arial" charset="0"/>
                <a:ea typeface="ＭＳ Ｐゴシック" pitchFamily="34" charset="-128"/>
              </a:defRPr>
            </a:lvl4pPr>
            <a:lvl5pPr marL="1543050" indent="-171450">
              <a:defRPr sz="1800">
                <a:solidFill>
                  <a:schemeClr val="tx1"/>
                </a:solidFill>
                <a:latin typeface="Arial" charset="0"/>
                <a:ea typeface="ＭＳ Ｐゴシック" pitchFamily="34" charset="-128"/>
              </a:defRPr>
            </a:lvl5pPr>
            <a:lvl6pPr marL="1885950" indent="-171450" eaLnBrk="0" fontAlgn="base" hangingPunct="0">
              <a:spcBef>
                <a:spcPct val="0"/>
              </a:spcBef>
              <a:spcAft>
                <a:spcPct val="0"/>
              </a:spcAft>
              <a:defRPr sz="1800">
                <a:solidFill>
                  <a:schemeClr val="tx1"/>
                </a:solidFill>
                <a:latin typeface="Arial" charset="0"/>
                <a:ea typeface="ＭＳ Ｐゴシック" pitchFamily="34" charset="-128"/>
              </a:defRPr>
            </a:lvl6pPr>
            <a:lvl7pPr marL="2228850" indent="-171450" eaLnBrk="0" fontAlgn="base" hangingPunct="0">
              <a:spcBef>
                <a:spcPct val="0"/>
              </a:spcBef>
              <a:spcAft>
                <a:spcPct val="0"/>
              </a:spcAft>
              <a:defRPr sz="1800">
                <a:solidFill>
                  <a:schemeClr val="tx1"/>
                </a:solidFill>
                <a:latin typeface="Arial" charset="0"/>
                <a:ea typeface="ＭＳ Ｐゴシック" pitchFamily="34" charset="-128"/>
              </a:defRPr>
            </a:lvl7pPr>
            <a:lvl8pPr marL="2571750" indent="-171450" eaLnBrk="0" fontAlgn="base" hangingPunct="0">
              <a:spcBef>
                <a:spcPct val="0"/>
              </a:spcBef>
              <a:spcAft>
                <a:spcPct val="0"/>
              </a:spcAft>
              <a:defRPr sz="1800">
                <a:solidFill>
                  <a:schemeClr val="tx1"/>
                </a:solidFill>
                <a:latin typeface="Arial" charset="0"/>
                <a:ea typeface="ＭＳ Ｐゴシック" pitchFamily="34" charset="-128"/>
              </a:defRPr>
            </a:lvl8pPr>
            <a:lvl9pPr marL="2914650" indent="-171450" eaLnBrk="0" fontAlgn="base" hangingPunct="0">
              <a:spcBef>
                <a:spcPct val="0"/>
              </a:spcBef>
              <a:spcAft>
                <a:spcPct val="0"/>
              </a:spcAft>
              <a:defRPr sz="1800">
                <a:solidFill>
                  <a:schemeClr val="tx1"/>
                </a:solidFill>
                <a:latin typeface="Arial" charset="0"/>
                <a:ea typeface="ＭＳ Ｐゴシック" pitchFamily="34" charset="-128"/>
              </a:defRPr>
            </a:lvl9pPr>
          </a:lstStyle>
          <a:p>
            <a:r>
              <a:rPr lang="en-US" sz="750">
                <a:solidFill>
                  <a:srgbClr val="665D54"/>
                </a:solidFill>
                <a:latin typeface="Futura Std Book" pitchFamily="-16" charset="0"/>
              </a:rPr>
              <a:t>Bangkok Patana School Master Presentation</a:t>
            </a:r>
          </a:p>
        </p:txBody>
      </p:sp>
      <p:sp>
        <p:nvSpPr>
          <p:cNvPr id="2051" name="Rectangle 5"/>
          <p:cNvSpPr>
            <a:spLocks noChangeArrowheads="1"/>
          </p:cNvSpPr>
          <p:nvPr/>
        </p:nvSpPr>
        <p:spPr bwMode="auto">
          <a:xfrm>
            <a:off x="1143000" y="1885950"/>
            <a:ext cx="6858000" cy="411480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solidFill>
              <a:schemeClr val="tx1"/>
            </a:solidFill>
            <a:miter lim="800000"/>
            <a:headEnd/>
            <a:tailEnd/>
          </a:ln>
        </p:spPr>
        <p:txBody>
          <a:bodyPr wrap="none" anchor="ctr"/>
          <a:lstStyle/>
          <a:p>
            <a:pPr>
              <a:defRPr/>
            </a:pPr>
            <a:endParaRPr lang="en-US" sz="1800"/>
          </a:p>
        </p:txBody>
      </p:sp>
      <p:sp>
        <p:nvSpPr>
          <p:cNvPr id="2052" name="Rectangle 2"/>
          <p:cNvSpPr>
            <a:spLocks noGrp="1" noChangeArrowheads="1"/>
          </p:cNvSpPr>
          <p:nvPr>
            <p:ph type="ctrTitle"/>
          </p:nvPr>
        </p:nvSpPr>
        <p:spPr>
          <a:xfrm>
            <a:off x="1657350" y="2571750"/>
            <a:ext cx="5829300" cy="1200150"/>
          </a:xfrm>
        </p:spPr>
        <p:txBody>
          <a:bodyPr>
            <a:normAutofit fontScale="90000"/>
          </a:bodyPr>
          <a:lstStyle/>
          <a:p>
            <a:pPr eaLnBrk="1" hangingPunct="1"/>
            <a:r>
              <a:rPr lang="en-US" sz="2700" dirty="0"/>
              <a:t>Transport, Food Services, Security, School Shop, Administration, Medical Services and </a:t>
            </a:r>
            <a:r>
              <a:rPr lang="en-US" sz="2700" dirty="0" smtClean="0"/>
              <a:t>Emergency Procedures.</a:t>
            </a:r>
            <a:endParaRPr lang="en-US" sz="2700" dirty="0"/>
          </a:p>
        </p:txBody>
      </p:sp>
      <p:pic>
        <p:nvPicPr>
          <p:cNvPr id="2053" name="Picture 4" descr="A4_identityBand_50pc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857250"/>
            <a:ext cx="6858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A4_accreditation_50pc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5587603"/>
            <a:ext cx="6858000" cy="4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7"/>
          <p:cNvSpPr>
            <a:spLocks noChangeArrowheads="1"/>
          </p:cNvSpPr>
          <p:nvPr/>
        </p:nvSpPr>
        <p:spPr bwMode="auto">
          <a:xfrm>
            <a:off x="2171700" y="4572000"/>
            <a:ext cx="4800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US" sz="1500" dirty="0">
                <a:solidFill>
                  <a:schemeClr val="bg1"/>
                </a:solidFill>
                <a:latin typeface="Futura Std Light" pitchFamily="-16" charset="0"/>
              </a:rPr>
              <a:t>Services Manager</a:t>
            </a:r>
          </a:p>
          <a:p>
            <a:pPr algn="ctr" eaLnBrk="1" hangingPunct="1">
              <a:spcBef>
                <a:spcPct val="20000"/>
              </a:spcBef>
            </a:pPr>
            <a:r>
              <a:rPr lang="en-US" sz="1500" dirty="0">
                <a:solidFill>
                  <a:schemeClr val="bg1"/>
                </a:solidFill>
                <a:latin typeface="Futura Std Light" pitchFamily="-16" charset="0"/>
                <a:hlinkClick r:id="rId5"/>
              </a:rPr>
              <a:t>geah@patana.ac.th</a:t>
            </a:r>
            <a:r>
              <a:rPr lang="en-US" sz="1500" dirty="0">
                <a:solidFill>
                  <a:schemeClr val="bg1"/>
                </a:solidFill>
                <a:latin typeface="Futura Std Light" pitchFamily="-16" charset="0"/>
              </a:rPr>
              <a:t> </a:t>
            </a:r>
            <a:endParaRPr lang="en-US" sz="1500" dirty="0">
              <a:solidFill>
                <a:srgbClr val="001831"/>
              </a:solidFill>
              <a:latin typeface="Futura Std Light" pitchFamily="-16" charset="0"/>
            </a:endParaRPr>
          </a:p>
        </p:txBody>
      </p:sp>
      <p:sp>
        <p:nvSpPr>
          <p:cNvPr id="2056" name="Rectangle 3"/>
          <p:cNvSpPr>
            <a:spLocks noGrp="1" noChangeArrowheads="1"/>
          </p:cNvSpPr>
          <p:nvPr>
            <p:ph type="subTitle" idx="1"/>
          </p:nvPr>
        </p:nvSpPr>
        <p:spPr>
          <a:xfrm>
            <a:off x="2114550" y="4171950"/>
            <a:ext cx="4800600" cy="514350"/>
          </a:xfrm>
        </p:spPr>
        <p:txBody>
          <a:bodyPr/>
          <a:lstStyle/>
          <a:p>
            <a:pPr eaLnBrk="1" hangingPunct="1"/>
            <a:r>
              <a:rPr lang="en-US" sz="2100" b="1" dirty="0">
                <a:solidFill>
                  <a:schemeClr val="bg1"/>
                </a:solidFill>
              </a:rPr>
              <a:t>Genevieve Ahl</a:t>
            </a:r>
            <a:endParaRPr lang="en-US" sz="2100" b="1" dirty="0"/>
          </a:p>
        </p:txBody>
      </p:sp>
    </p:spTree>
    <p:extLst>
      <p:ext uri="{BB962C8B-B14F-4D97-AF65-F5344CB8AC3E}">
        <p14:creationId xmlns:p14="http://schemas.microsoft.com/office/powerpoint/2010/main" val="3431051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PTG Committee 2014/15</a:t>
            </a:r>
            <a:endParaRPr lang="en-GB" b="1" dirty="0"/>
          </a:p>
        </p:txBody>
      </p:sp>
      <p:graphicFrame>
        <p:nvGraphicFramePr>
          <p:cNvPr id="5" name="Content Placeholder 6"/>
          <p:cNvGraphicFramePr>
            <a:graphicFrameLocks noGrp="1"/>
          </p:cNvGraphicFramePr>
          <p:nvPr>
            <p:ph idx="1"/>
            <p:extLst/>
          </p:nvPr>
        </p:nvGraphicFramePr>
        <p:xfrm>
          <a:off x="611560" y="1340768"/>
          <a:ext cx="7848872" cy="5257800"/>
        </p:xfrm>
        <a:graphic>
          <a:graphicData uri="http://schemas.openxmlformats.org/drawingml/2006/table">
            <a:tbl>
              <a:tblPr firstRow="1" firstCol="1" bandRow="1">
                <a:tableStyleId>{5C22544A-7EE6-4342-B048-85BDC9FD1C3A}</a:tableStyleId>
              </a:tblPr>
              <a:tblGrid>
                <a:gridCol w="3993286"/>
                <a:gridCol w="3855586"/>
              </a:tblGrid>
              <a:tr h="259012">
                <a:tc gridSpan="2">
                  <a:txBody>
                    <a:bodyPr/>
                    <a:lstStyle/>
                    <a:p>
                      <a:pPr algn="ctr">
                        <a:lnSpc>
                          <a:spcPct val="115000"/>
                        </a:lnSpc>
                        <a:spcAft>
                          <a:spcPts val="0"/>
                        </a:spcAft>
                      </a:pPr>
                      <a:r>
                        <a:rPr lang="en-GB" sz="2400" dirty="0">
                          <a:effectLst/>
                        </a:rPr>
                        <a:t>PTG Committee </a:t>
                      </a:r>
                      <a:r>
                        <a:rPr lang="en-GB" sz="2400" dirty="0" smtClean="0">
                          <a:effectLst/>
                        </a:rPr>
                        <a:t> (BPS Staff Representatives)</a:t>
                      </a:r>
                      <a:endParaRPr lang="en-GB" sz="2400" dirty="0">
                        <a:effectLst/>
                        <a:latin typeface="Calibri"/>
                        <a:ea typeface="Calibri"/>
                        <a:cs typeface="Cordia New"/>
                      </a:endParaRPr>
                    </a:p>
                  </a:txBody>
                  <a:tcPr marL="83769" marR="83769" marT="0" marB="0" anchor="b"/>
                </a:tc>
                <a:tc hMerge="1">
                  <a:txBody>
                    <a:bodyPr/>
                    <a:lstStyle/>
                    <a:p>
                      <a:endParaRPr lang="en-GB"/>
                    </a:p>
                  </a:txBody>
                  <a:tcPr/>
                </a:tc>
              </a:tr>
              <a:tr h="259012">
                <a:tc>
                  <a:txBody>
                    <a:bodyPr/>
                    <a:lstStyle/>
                    <a:p>
                      <a:pPr>
                        <a:lnSpc>
                          <a:spcPct val="115000"/>
                        </a:lnSpc>
                        <a:spcAft>
                          <a:spcPts val="0"/>
                        </a:spcAft>
                      </a:pPr>
                      <a:r>
                        <a:rPr lang="en-GB" sz="1800" dirty="0">
                          <a:effectLst/>
                        </a:rPr>
                        <a:t>Head of School</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a:effectLst/>
                        </a:rPr>
                        <a:t>Matthew Mills</a:t>
                      </a:r>
                      <a:endParaRPr lang="en-GB" sz="1800" dirty="0">
                        <a:effectLst/>
                        <a:latin typeface="Calibri"/>
                        <a:ea typeface="Calibri"/>
                        <a:cs typeface="Cordia New"/>
                      </a:endParaRPr>
                    </a:p>
                  </a:txBody>
                  <a:tcPr marL="83769" marR="83769" marT="0" marB="0" anchor="b"/>
                </a:tc>
              </a:tr>
              <a:tr h="259012">
                <a:tc>
                  <a:txBody>
                    <a:bodyPr/>
                    <a:lstStyle/>
                    <a:p>
                      <a:pPr>
                        <a:lnSpc>
                          <a:spcPct val="115000"/>
                        </a:lnSpc>
                        <a:spcAft>
                          <a:spcPts val="0"/>
                        </a:spcAft>
                      </a:pPr>
                      <a:r>
                        <a:rPr lang="en-GB" sz="1800" dirty="0">
                          <a:effectLst/>
                        </a:rPr>
                        <a:t>Head of Primary</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a:effectLst/>
                        </a:rPr>
                        <a:t>Clare Sharp</a:t>
                      </a:r>
                      <a:endParaRPr lang="en-GB" sz="1800" dirty="0">
                        <a:effectLst/>
                        <a:latin typeface="Calibri"/>
                        <a:ea typeface="Calibri"/>
                        <a:cs typeface="Cordia New"/>
                      </a:endParaRPr>
                    </a:p>
                  </a:txBody>
                  <a:tcPr marL="83769" marR="83769" marT="0" marB="0" anchor="b"/>
                </a:tc>
              </a:tr>
              <a:tr h="259012">
                <a:tc>
                  <a:txBody>
                    <a:bodyPr/>
                    <a:lstStyle/>
                    <a:p>
                      <a:pPr>
                        <a:lnSpc>
                          <a:spcPct val="115000"/>
                        </a:lnSpc>
                        <a:spcAft>
                          <a:spcPts val="0"/>
                        </a:spcAft>
                      </a:pPr>
                      <a:r>
                        <a:rPr lang="en-GB" sz="1800" dirty="0">
                          <a:effectLst/>
                        </a:rPr>
                        <a:t>Head of Secondary</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a:effectLst/>
                        </a:rPr>
                        <a:t>Michael Smith</a:t>
                      </a:r>
                      <a:endParaRPr lang="en-GB" sz="1800" dirty="0">
                        <a:effectLst/>
                        <a:latin typeface="Calibri"/>
                        <a:ea typeface="Calibri"/>
                        <a:cs typeface="Cordia New"/>
                      </a:endParaRPr>
                    </a:p>
                  </a:txBody>
                  <a:tcPr marL="83769" marR="83769" marT="0" marB="0" anchor="b"/>
                </a:tc>
              </a:tr>
              <a:tr h="259012">
                <a:tc>
                  <a:txBody>
                    <a:bodyPr/>
                    <a:lstStyle/>
                    <a:p>
                      <a:pPr>
                        <a:lnSpc>
                          <a:spcPct val="115000"/>
                        </a:lnSpc>
                        <a:spcAft>
                          <a:spcPts val="0"/>
                        </a:spcAft>
                      </a:pPr>
                      <a:r>
                        <a:rPr lang="en-GB" sz="1800" dirty="0">
                          <a:effectLst/>
                        </a:rPr>
                        <a:t>Business Director</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a:effectLst/>
                        </a:rPr>
                        <a:t>Andrew Gordon</a:t>
                      </a:r>
                      <a:endParaRPr lang="en-GB" sz="1800" dirty="0">
                        <a:effectLst/>
                        <a:latin typeface="Calibri"/>
                        <a:ea typeface="Calibri"/>
                        <a:cs typeface="Cordia New"/>
                      </a:endParaRPr>
                    </a:p>
                  </a:txBody>
                  <a:tcPr marL="83769" marR="83769" marT="0" marB="0" anchor="b"/>
                </a:tc>
              </a:tr>
              <a:tr h="259012">
                <a:tc gridSpan="2">
                  <a:txBody>
                    <a:bodyPr/>
                    <a:lstStyle/>
                    <a:p>
                      <a:pPr algn="ctr">
                        <a:lnSpc>
                          <a:spcPct val="115000"/>
                        </a:lnSpc>
                        <a:spcAft>
                          <a:spcPts val="0"/>
                        </a:spcAft>
                      </a:pPr>
                      <a:r>
                        <a:rPr lang="en-GB" sz="2400" dirty="0">
                          <a:effectLst/>
                        </a:rPr>
                        <a:t>PTG Committee </a:t>
                      </a:r>
                      <a:r>
                        <a:rPr lang="en-GB" sz="2400" dirty="0" smtClean="0">
                          <a:effectLst/>
                        </a:rPr>
                        <a:t>(BPS</a:t>
                      </a:r>
                      <a:r>
                        <a:rPr lang="en-GB" sz="2400" baseline="0" dirty="0" smtClean="0">
                          <a:effectLst/>
                        </a:rPr>
                        <a:t> </a:t>
                      </a:r>
                      <a:r>
                        <a:rPr lang="en-GB" sz="2400" dirty="0" smtClean="0">
                          <a:effectLst/>
                        </a:rPr>
                        <a:t>Parent </a:t>
                      </a:r>
                      <a:r>
                        <a:rPr lang="en-GB" sz="2400" dirty="0">
                          <a:effectLst/>
                        </a:rPr>
                        <a:t>Representatives)</a:t>
                      </a:r>
                      <a:endParaRPr lang="en-GB" sz="2400" dirty="0">
                        <a:effectLst/>
                        <a:latin typeface="Calibri"/>
                        <a:ea typeface="Calibri"/>
                        <a:cs typeface="Cordia New"/>
                      </a:endParaRPr>
                    </a:p>
                  </a:txBody>
                  <a:tcPr marL="83769" marR="83769" marT="0" marB="0" anchor="b"/>
                </a:tc>
                <a:tc hMerge="1">
                  <a:txBody>
                    <a:bodyPr/>
                    <a:lstStyle/>
                    <a:p>
                      <a:endParaRPr lang="en-GB"/>
                    </a:p>
                  </a:txBody>
                  <a:tcPr/>
                </a:tc>
              </a:tr>
              <a:tr h="259012">
                <a:tc>
                  <a:txBody>
                    <a:bodyPr/>
                    <a:lstStyle/>
                    <a:p>
                      <a:pPr>
                        <a:lnSpc>
                          <a:spcPct val="115000"/>
                        </a:lnSpc>
                        <a:spcAft>
                          <a:spcPts val="0"/>
                        </a:spcAft>
                      </a:pPr>
                      <a:r>
                        <a:rPr lang="en-GB" sz="1800" dirty="0">
                          <a:effectLst/>
                        </a:rPr>
                        <a:t>Chairperson</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smtClean="0">
                          <a:effectLst/>
                        </a:rPr>
                        <a:t>Malee</a:t>
                      </a:r>
                      <a:r>
                        <a:rPr lang="en-GB" sz="1800" baseline="0" dirty="0">
                          <a:effectLst/>
                        </a:rPr>
                        <a:t> </a:t>
                      </a:r>
                      <a:r>
                        <a:rPr lang="en-GB" sz="1800" dirty="0" smtClean="0">
                          <a:effectLst/>
                        </a:rPr>
                        <a:t>Whitcraft</a:t>
                      </a:r>
                      <a:endParaRPr lang="en-GB" sz="1800" dirty="0">
                        <a:effectLst/>
                        <a:latin typeface="Calibri"/>
                        <a:ea typeface="Calibri"/>
                        <a:cs typeface="Cordia New"/>
                      </a:endParaRPr>
                    </a:p>
                  </a:txBody>
                  <a:tcPr marL="83769" marR="83769" marT="0" marB="0" anchor="b"/>
                </a:tc>
              </a:tr>
              <a:tr h="259012">
                <a:tc>
                  <a:txBody>
                    <a:bodyPr/>
                    <a:lstStyle/>
                    <a:p>
                      <a:pPr>
                        <a:lnSpc>
                          <a:spcPct val="115000"/>
                        </a:lnSpc>
                        <a:spcAft>
                          <a:spcPts val="0"/>
                        </a:spcAft>
                      </a:pPr>
                      <a:r>
                        <a:rPr lang="en-GB" sz="1800" dirty="0">
                          <a:effectLst/>
                        </a:rPr>
                        <a:t>Vice Chairperson</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a:effectLst/>
                        </a:rPr>
                        <a:t>Siobhan Bland</a:t>
                      </a:r>
                      <a:endParaRPr lang="en-GB" sz="1800" dirty="0">
                        <a:effectLst/>
                        <a:latin typeface="Calibri"/>
                        <a:ea typeface="Calibri"/>
                        <a:cs typeface="Cordia New"/>
                      </a:endParaRPr>
                    </a:p>
                  </a:txBody>
                  <a:tcPr marL="83769" marR="83769" marT="0" marB="0" anchor="b"/>
                </a:tc>
              </a:tr>
              <a:tr h="259012">
                <a:tc>
                  <a:txBody>
                    <a:bodyPr/>
                    <a:lstStyle/>
                    <a:p>
                      <a:pPr>
                        <a:lnSpc>
                          <a:spcPct val="115000"/>
                        </a:lnSpc>
                        <a:spcAft>
                          <a:spcPts val="0"/>
                        </a:spcAft>
                      </a:pPr>
                      <a:r>
                        <a:rPr lang="en-GB" sz="1800" dirty="0">
                          <a:effectLst/>
                        </a:rPr>
                        <a:t>Secretary</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a:effectLst/>
                        </a:rPr>
                        <a:t>Siobhan Bland</a:t>
                      </a:r>
                      <a:endParaRPr lang="en-GB" sz="1800" dirty="0">
                        <a:effectLst/>
                        <a:latin typeface="Calibri"/>
                        <a:ea typeface="Calibri"/>
                        <a:cs typeface="Cordia New"/>
                      </a:endParaRPr>
                    </a:p>
                  </a:txBody>
                  <a:tcPr marL="83769" marR="83769" marT="0" marB="0" anchor="b"/>
                </a:tc>
              </a:tr>
              <a:tr h="259012">
                <a:tc>
                  <a:txBody>
                    <a:bodyPr/>
                    <a:lstStyle/>
                    <a:p>
                      <a:pPr>
                        <a:lnSpc>
                          <a:spcPct val="115000"/>
                        </a:lnSpc>
                        <a:spcAft>
                          <a:spcPts val="0"/>
                        </a:spcAft>
                      </a:pPr>
                      <a:r>
                        <a:rPr lang="en-GB" sz="1800" dirty="0">
                          <a:effectLst/>
                        </a:rPr>
                        <a:t>Treasurer</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err="1">
                          <a:effectLst/>
                        </a:rPr>
                        <a:t>Koravic</a:t>
                      </a:r>
                      <a:r>
                        <a:rPr lang="en-GB" sz="1800" dirty="0">
                          <a:effectLst/>
                        </a:rPr>
                        <a:t> </a:t>
                      </a:r>
                      <a:r>
                        <a:rPr lang="en-GB" sz="1800" dirty="0" err="1">
                          <a:effectLst/>
                        </a:rPr>
                        <a:t>Bhanubandh</a:t>
                      </a:r>
                      <a:r>
                        <a:rPr lang="en-GB" sz="1800" dirty="0">
                          <a:effectLst/>
                        </a:rPr>
                        <a:t> (</a:t>
                      </a:r>
                      <a:r>
                        <a:rPr lang="en-GB" sz="1800" dirty="0" err="1">
                          <a:effectLst/>
                        </a:rPr>
                        <a:t>Wikki</a:t>
                      </a:r>
                      <a:r>
                        <a:rPr lang="en-GB" sz="1800" dirty="0">
                          <a:effectLst/>
                        </a:rPr>
                        <a:t>)</a:t>
                      </a:r>
                      <a:endParaRPr lang="en-GB" sz="1800" dirty="0">
                        <a:effectLst/>
                        <a:latin typeface="Calibri"/>
                        <a:ea typeface="Calibri"/>
                        <a:cs typeface="Cordia New"/>
                      </a:endParaRPr>
                    </a:p>
                  </a:txBody>
                  <a:tcPr marL="83769" marR="83769" marT="0" marB="0" anchor="b"/>
                </a:tc>
              </a:tr>
              <a:tr h="259012">
                <a:tc>
                  <a:txBody>
                    <a:bodyPr/>
                    <a:lstStyle/>
                    <a:p>
                      <a:pPr>
                        <a:lnSpc>
                          <a:spcPct val="115000"/>
                        </a:lnSpc>
                        <a:spcAft>
                          <a:spcPts val="0"/>
                        </a:spcAft>
                      </a:pPr>
                      <a:r>
                        <a:rPr lang="en-GB" sz="1800" dirty="0">
                          <a:effectLst/>
                        </a:rPr>
                        <a:t>Thai Parent Group (TPG) Representative</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err="1">
                          <a:effectLst/>
                        </a:rPr>
                        <a:t>Navara</a:t>
                      </a:r>
                      <a:r>
                        <a:rPr lang="en-GB" sz="1800" dirty="0">
                          <a:effectLst/>
                        </a:rPr>
                        <a:t> </a:t>
                      </a:r>
                      <a:r>
                        <a:rPr lang="en-GB" sz="1800" dirty="0" err="1">
                          <a:effectLst/>
                        </a:rPr>
                        <a:t>Vanasin</a:t>
                      </a:r>
                      <a:r>
                        <a:rPr lang="en-GB" sz="1800" dirty="0">
                          <a:effectLst/>
                        </a:rPr>
                        <a:t> (Ann)</a:t>
                      </a:r>
                      <a:endParaRPr lang="en-GB" sz="1800" dirty="0">
                        <a:effectLst/>
                        <a:latin typeface="Calibri"/>
                        <a:ea typeface="Calibri"/>
                        <a:cs typeface="Cordia New"/>
                      </a:endParaRPr>
                    </a:p>
                  </a:txBody>
                  <a:tcPr marL="83769" marR="83769" marT="0" marB="0" anchor="b"/>
                </a:tc>
              </a:tr>
              <a:tr h="247212">
                <a:tc>
                  <a:txBody>
                    <a:bodyPr/>
                    <a:lstStyle/>
                    <a:p>
                      <a:pPr>
                        <a:lnSpc>
                          <a:spcPct val="115000"/>
                        </a:lnSpc>
                        <a:spcAft>
                          <a:spcPts val="0"/>
                        </a:spcAft>
                      </a:pPr>
                      <a:r>
                        <a:rPr lang="en-GB" sz="1800" dirty="0">
                          <a:effectLst/>
                        </a:rPr>
                        <a:t>Primary Parent Representative</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err="1" smtClean="0">
                          <a:effectLst/>
                          <a:latin typeface="+mn-lt"/>
                          <a:ea typeface="+mn-ea"/>
                          <a:cs typeface="+mn-cs"/>
                        </a:rPr>
                        <a:t>Malene</a:t>
                      </a:r>
                      <a:r>
                        <a:rPr lang="en-GB" sz="1800" baseline="0" dirty="0" smtClean="0">
                          <a:effectLst/>
                          <a:latin typeface="+mn-lt"/>
                          <a:ea typeface="+mn-ea"/>
                          <a:cs typeface="+mn-cs"/>
                        </a:rPr>
                        <a:t> Bloch </a:t>
                      </a:r>
                      <a:r>
                        <a:rPr lang="en-GB" sz="1800" baseline="0" dirty="0" err="1" smtClean="0">
                          <a:effectLst/>
                          <a:latin typeface="+mn-lt"/>
                          <a:ea typeface="+mn-ea"/>
                          <a:cs typeface="+mn-cs"/>
                        </a:rPr>
                        <a:t>Lundgaard</a:t>
                      </a:r>
                      <a:endParaRPr lang="en-GB" sz="1800" dirty="0">
                        <a:effectLst/>
                        <a:latin typeface="Calibri"/>
                        <a:ea typeface="Calibri"/>
                        <a:cs typeface="Cordia New"/>
                      </a:endParaRPr>
                    </a:p>
                  </a:txBody>
                  <a:tcPr marL="83769" marR="83769" marT="0" marB="0" anchor="b"/>
                </a:tc>
              </a:tr>
              <a:tr h="259012">
                <a:tc>
                  <a:txBody>
                    <a:bodyPr/>
                    <a:lstStyle/>
                    <a:p>
                      <a:pPr>
                        <a:lnSpc>
                          <a:spcPct val="115000"/>
                        </a:lnSpc>
                        <a:spcAft>
                          <a:spcPts val="0"/>
                        </a:spcAft>
                      </a:pPr>
                      <a:r>
                        <a:rPr lang="en-GB" sz="1800" dirty="0">
                          <a:effectLst/>
                        </a:rPr>
                        <a:t>Secondary Parent Representative</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dirty="0" err="1">
                          <a:effectLst/>
                        </a:rPr>
                        <a:t>Dyan</a:t>
                      </a:r>
                      <a:r>
                        <a:rPr lang="en-GB" sz="1800" dirty="0">
                          <a:effectLst/>
                        </a:rPr>
                        <a:t> Zimmerman</a:t>
                      </a:r>
                      <a:endParaRPr lang="en-GB" sz="1800" dirty="0">
                        <a:effectLst/>
                        <a:latin typeface="Calibri"/>
                        <a:ea typeface="Calibri"/>
                        <a:cs typeface="Cordia New"/>
                      </a:endParaRPr>
                    </a:p>
                  </a:txBody>
                  <a:tcPr marL="83769" marR="83769" marT="0" marB="0" anchor="b"/>
                </a:tc>
              </a:tr>
              <a:tr h="245044">
                <a:tc>
                  <a:txBody>
                    <a:bodyPr/>
                    <a:lstStyle/>
                    <a:p>
                      <a:pPr>
                        <a:lnSpc>
                          <a:spcPct val="115000"/>
                        </a:lnSpc>
                        <a:spcAft>
                          <a:spcPts val="0"/>
                        </a:spcAft>
                      </a:pPr>
                      <a:r>
                        <a:rPr lang="en-GB" sz="1800" dirty="0">
                          <a:effectLst/>
                        </a:rPr>
                        <a:t>Communications Representative</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i="1" dirty="0" smtClean="0">
                          <a:effectLst/>
                          <a:latin typeface="Calibri"/>
                          <a:ea typeface="Calibri"/>
                          <a:cs typeface="Cordia New"/>
                        </a:rPr>
                        <a:t>VACANT</a:t>
                      </a:r>
                      <a:endParaRPr lang="en-GB" sz="1800" i="1" dirty="0">
                        <a:effectLst/>
                        <a:latin typeface="Calibri"/>
                        <a:ea typeface="Calibri"/>
                        <a:cs typeface="Cordia New"/>
                      </a:endParaRPr>
                    </a:p>
                  </a:txBody>
                  <a:tcPr marL="83769" marR="83769" marT="0" marB="0" anchor="b"/>
                </a:tc>
              </a:tr>
              <a:tr h="261791">
                <a:tc>
                  <a:txBody>
                    <a:bodyPr/>
                    <a:lstStyle/>
                    <a:p>
                      <a:pPr>
                        <a:lnSpc>
                          <a:spcPct val="115000"/>
                        </a:lnSpc>
                        <a:spcAft>
                          <a:spcPts val="0"/>
                        </a:spcAft>
                      </a:pPr>
                      <a:r>
                        <a:rPr lang="en-GB" sz="1800" dirty="0">
                          <a:effectLst/>
                        </a:rPr>
                        <a:t>Social Events Coordinator</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i="1" dirty="0">
                          <a:effectLst/>
                        </a:rPr>
                        <a:t>VACANT</a:t>
                      </a:r>
                      <a:endParaRPr lang="en-GB" sz="1800" i="1" dirty="0">
                        <a:effectLst/>
                        <a:latin typeface="Calibri"/>
                        <a:ea typeface="Calibri"/>
                        <a:cs typeface="Cordia New"/>
                      </a:endParaRPr>
                    </a:p>
                  </a:txBody>
                  <a:tcPr marL="83769" marR="83769" marT="0" marB="0" anchor="b"/>
                </a:tc>
              </a:tr>
              <a:tr h="271963">
                <a:tc>
                  <a:txBody>
                    <a:bodyPr/>
                    <a:lstStyle/>
                    <a:p>
                      <a:pPr>
                        <a:lnSpc>
                          <a:spcPct val="115000"/>
                        </a:lnSpc>
                        <a:spcAft>
                          <a:spcPts val="0"/>
                        </a:spcAft>
                      </a:pPr>
                      <a:r>
                        <a:rPr lang="en-GB" sz="1800" dirty="0">
                          <a:effectLst/>
                        </a:rPr>
                        <a:t>Tiger Shop Manager</a:t>
                      </a:r>
                      <a:endParaRPr lang="en-GB" sz="1800" dirty="0">
                        <a:effectLst/>
                        <a:latin typeface="Calibri"/>
                        <a:ea typeface="Calibri"/>
                        <a:cs typeface="Cordia New"/>
                      </a:endParaRPr>
                    </a:p>
                  </a:txBody>
                  <a:tcPr marL="83769" marR="83769" marT="0" marB="0" anchor="b"/>
                </a:tc>
                <a:tc>
                  <a:txBody>
                    <a:bodyPr/>
                    <a:lstStyle/>
                    <a:p>
                      <a:pPr>
                        <a:lnSpc>
                          <a:spcPct val="115000"/>
                        </a:lnSpc>
                        <a:spcAft>
                          <a:spcPts val="0"/>
                        </a:spcAft>
                      </a:pPr>
                      <a:r>
                        <a:rPr lang="en-GB" sz="1800" i="0" dirty="0" smtClean="0">
                          <a:effectLst/>
                          <a:latin typeface="+mn-lt"/>
                          <a:ea typeface="+mn-ea"/>
                          <a:cs typeface="+mn-cs"/>
                        </a:rPr>
                        <a:t>Andrea</a:t>
                      </a:r>
                      <a:r>
                        <a:rPr lang="en-GB" sz="1800" i="0" baseline="0" dirty="0" smtClean="0">
                          <a:effectLst/>
                          <a:latin typeface="+mn-lt"/>
                          <a:ea typeface="+mn-ea"/>
                          <a:cs typeface="+mn-cs"/>
                        </a:rPr>
                        <a:t> Chaplin</a:t>
                      </a:r>
                      <a:endParaRPr lang="en-GB" sz="1800" i="0" dirty="0">
                        <a:effectLst/>
                        <a:latin typeface="Calibri"/>
                        <a:ea typeface="Calibri"/>
                        <a:cs typeface="Cordia New"/>
                      </a:endParaRPr>
                    </a:p>
                  </a:txBody>
                  <a:tcPr marL="83769" marR="83769" marT="0" marB="0" anchor="b"/>
                </a:tc>
              </a:tr>
            </a:tbl>
          </a:graphicData>
        </a:graphic>
      </p:graphicFrame>
      <p:sp>
        <p:nvSpPr>
          <p:cNvPr id="3" name="Slide Number Placeholder 2"/>
          <p:cNvSpPr>
            <a:spLocks noGrp="1"/>
          </p:cNvSpPr>
          <p:nvPr>
            <p:ph type="sldNum" sz="quarter" idx="12"/>
          </p:nvPr>
        </p:nvSpPr>
        <p:spPr/>
        <p:txBody>
          <a:bodyPr/>
          <a:lstStyle/>
          <a:p>
            <a:fld id="{CA14EBED-6334-4404-847C-E7F6A7869FEB}" type="slidenum">
              <a:rPr lang="en-GB" smtClean="0">
                <a:solidFill>
                  <a:prstClr val="black">
                    <a:tint val="75000"/>
                  </a:prstClr>
                </a:solidFill>
              </a:rPr>
              <a:pPr/>
              <a:t>20</a:t>
            </a:fld>
            <a:endParaRPr lang="en-GB">
              <a:solidFill>
                <a:prstClr val="black">
                  <a:tint val="75000"/>
                </a:prstClr>
              </a:solidFill>
            </a:endParaRPr>
          </a:p>
        </p:txBody>
      </p:sp>
    </p:spTree>
    <p:extLst>
      <p:ext uri="{BB962C8B-B14F-4D97-AF65-F5344CB8AC3E}">
        <p14:creationId xmlns:p14="http://schemas.microsoft.com/office/powerpoint/2010/main" val="3338579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r>
              <a:rPr lang="en-US" b="1" dirty="0" smtClean="0"/>
              <a:t>PTG Sub-Committees</a:t>
            </a:r>
            <a:br>
              <a:rPr lang="en-US" b="1" dirty="0" smtClean="0"/>
            </a:br>
            <a:r>
              <a:rPr lang="en-US" sz="2800" i="1" dirty="0" smtClean="0"/>
              <a:t>(approximately 40 additional representatives)</a:t>
            </a:r>
            <a:endParaRPr lang="en-GB" sz="2800" i="1" dirty="0"/>
          </a:p>
        </p:txBody>
      </p:sp>
      <p:sp>
        <p:nvSpPr>
          <p:cNvPr id="3" name="Content Placeholder 2"/>
          <p:cNvSpPr>
            <a:spLocks noGrp="1"/>
          </p:cNvSpPr>
          <p:nvPr>
            <p:ph idx="1"/>
          </p:nvPr>
        </p:nvSpPr>
        <p:spPr>
          <a:xfrm>
            <a:off x="467544" y="1700808"/>
            <a:ext cx="8435280" cy="4741987"/>
          </a:xfrm>
        </p:spPr>
        <p:txBody>
          <a:bodyPr>
            <a:normAutofit/>
          </a:bodyPr>
          <a:lstStyle/>
          <a:p>
            <a:r>
              <a:rPr lang="en-US" dirty="0" smtClean="0"/>
              <a:t>Thai Parent Group Representatives</a:t>
            </a:r>
          </a:p>
          <a:p>
            <a:r>
              <a:rPr lang="en-US" dirty="0" smtClean="0"/>
              <a:t>Primary and Year Group Parent Representatives</a:t>
            </a:r>
          </a:p>
          <a:p>
            <a:r>
              <a:rPr lang="en-US" dirty="0" smtClean="0"/>
              <a:t>Secondary and Year Group Parent Representatives</a:t>
            </a:r>
          </a:p>
          <a:p>
            <a:r>
              <a:rPr lang="en-US" dirty="0" smtClean="0"/>
              <a:t>International Day Coordinator and Volunteers</a:t>
            </a:r>
          </a:p>
          <a:p>
            <a:r>
              <a:rPr lang="en-US" dirty="0" smtClean="0"/>
              <a:t>Fun Day Coordinator and Volunteers</a:t>
            </a:r>
          </a:p>
          <a:p>
            <a:r>
              <a:rPr lang="en-US" dirty="0" smtClean="0"/>
              <a:t>Newcomers Representative </a:t>
            </a:r>
          </a:p>
          <a:p>
            <a:r>
              <a:rPr lang="en-US" dirty="0" smtClean="0"/>
              <a:t>Tiger Shop Volunteers</a:t>
            </a:r>
          </a:p>
          <a:p>
            <a:pPr marL="0" indent="0">
              <a:buNone/>
            </a:pPr>
            <a:endParaRPr lang="en-GB"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21</a:t>
            </a:fld>
            <a:endParaRPr lang="en-GB">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35460">
            <a:off x="4744330" y="5830891"/>
            <a:ext cx="758952" cy="757123"/>
          </a:xfrm>
          <a:prstGeom prst="rect">
            <a:avLst/>
          </a:prstGeom>
        </p:spPr>
      </p:pic>
    </p:spTree>
    <p:extLst>
      <p:ext uri="{BB962C8B-B14F-4D97-AF65-F5344CB8AC3E}">
        <p14:creationId xmlns:p14="http://schemas.microsoft.com/office/powerpoint/2010/main" val="3503029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PTG Governance</a:t>
            </a:r>
            <a:endParaRPr lang="en-GB" b="1" dirty="0"/>
          </a:p>
        </p:txBody>
      </p:sp>
      <p:sp>
        <p:nvSpPr>
          <p:cNvPr id="3" name="Content Placeholder 2"/>
          <p:cNvSpPr>
            <a:spLocks noGrp="1"/>
          </p:cNvSpPr>
          <p:nvPr>
            <p:ph idx="1"/>
          </p:nvPr>
        </p:nvSpPr>
        <p:spPr>
          <a:xfrm>
            <a:off x="457200" y="1600200"/>
            <a:ext cx="8507288" cy="4525963"/>
          </a:xfrm>
        </p:spPr>
        <p:txBody>
          <a:bodyPr>
            <a:normAutofit/>
          </a:bodyPr>
          <a:lstStyle/>
          <a:p>
            <a:r>
              <a:rPr lang="en-US" b="1" dirty="0" smtClean="0"/>
              <a:t>PTG Manual </a:t>
            </a:r>
            <a:r>
              <a:rPr lang="en-US" dirty="0" smtClean="0"/>
              <a:t>(PTG Constitution and Procedures)</a:t>
            </a:r>
          </a:p>
          <a:p>
            <a:r>
              <a:rPr lang="en-US" dirty="0" smtClean="0"/>
              <a:t>Formal business via </a:t>
            </a:r>
            <a:r>
              <a:rPr lang="en-US" b="1" dirty="0" smtClean="0"/>
              <a:t>bi-monthly PTG Committee Meetings</a:t>
            </a:r>
            <a:r>
              <a:rPr lang="en-US" dirty="0" smtClean="0"/>
              <a:t> (minutes posted on Parent’s Gateway)</a:t>
            </a:r>
          </a:p>
          <a:p>
            <a:r>
              <a:rPr lang="en-US" b="1" dirty="0" smtClean="0"/>
              <a:t>Parents and School management represented </a:t>
            </a:r>
            <a:r>
              <a:rPr lang="en-US" dirty="0" smtClean="0"/>
              <a:t>on the PTG Committee</a:t>
            </a:r>
          </a:p>
          <a:p>
            <a:r>
              <a:rPr lang="en-US" dirty="0" smtClean="0"/>
              <a:t>Membership and annual budget endorsed at the </a:t>
            </a:r>
            <a:r>
              <a:rPr lang="en-US" b="1" dirty="0" smtClean="0"/>
              <a:t>Annual General Meeting (AGM)</a:t>
            </a:r>
          </a:p>
          <a:p>
            <a:endParaRPr lang="en-GB"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22</a:t>
            </a:fld>
            <a:endParaRPr lang="en-GB">
              <a:solidFill>
                <a:prstClr val="black">
                  <a:tint val="75000"/>
                </a:prstClr>
              </a:solidFill>
            </a:endParaRPr>
          </a:p>
        </p:txBody>
      </p:sp>
    </p:spTree>
    <p:extLst>
      <p:ext uri="{BB962C8B-B14F-4D97-AF65-F5344CB8AC3E}">
        <p14:creationId xmlns:p14="http://schemas.microsoft.com/office/powerpoint/2010/main" val="1779006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the PTG do?</a:t>
            </a:r>
            <a:endParaRPr lang="en-GB" b="1" dirty="0"/>
          </a:p>
        </p:txBody>
      </p:sp>
      <p:sp>
        <p:nvSpPr>
          <p:cNvPr id="3" name="Content Placeholder 2"/>
          <p:cNvSpPr>
            <a:spLocks noGrp="1"/>
          </p:cNvSpPr>
          <p:nvPr>
            <p:ph idx="1"/>
          </p:nvPr>
        </p:nvSpPr>
        <p:spPr>
          <a:xfrm>
            <a:off x="467544" y="1268760"/>
            <a:ext cx="8496944" cy="5472608"/>
          </a:xfrm>
        </p:spPr>
        <p:txBody>
          <a:bodyPr>
            <a:noAutofit/>
          </a:bodyPr>
          <a:lstStyle/>
          <a:p>
            <a:r>
              <a:rPr lang="en-US" sz="2800" dirty="0" smtClean="0"/>
              <a:t>Assists with </a:t>
            </a:r>
            <a:r>
              <a:rPr lang="en-US" sz="2800" b="1" dirty="0" smtClean="0"/>
              <a:t>communication</a:t>
            </a:r>
            <a:r>
              <a:rPr lang="en-US" sz="2800" dirty="0" smtClean="0"/>
              <a:t> between parents, teachers and School management</a:t>
            </a:r>
          </a:p>
          <a:p>
            <a:r>
              <a:rPr lang="en-US" sz="2800" dirty="0" smtClean="0"/>
              <a:t>Suggests positive </a:t>
            </a:r>
            <a:r>
              <a:rPr lang="en-US" sz="2800" b="1" dirty="0" smtClean="0"/>
              <a:t>improvements</a:t>
            </a:r>
            <a:r>
              <a:rPr lang="en-US" sz="2800" dirty="0" smtClean="0"/>
              <a:t> where appropriate</a:t>
            </a:r>
          </a:p>
          <a:p>
            <a:r>
              <a:rPr lang="en-US" sz="2800" dirty="0"/>
              <a:t>Assists the School in </a:t>
            </a:r>
            <a:r>
              <a:rPr lang="en-US" sz="2800" b="1" dirty="0"/>
              <a:t>community-based activities</a:t>
            </a:r>
          </a:p>
          <a:p>
            <a:r>
              <a:rPr lang="en-US" sz="2800" dirty="0" smtClean="0"/>
              <a:t>Organises </a:t>
            </a:r>
            <a:r>
              <a:rPr lang="en-US" sz="2800" b="1" dirty="0" smtClean="0"/>
              <a:t>fundraising</a:t>
            </a:r>
            <a:r>
              <a:rPr lang="en-US" sz="2800" dirty="0" smtClean="0"/>
              <a:t> activities</a:t>
            </a:r>
          </a:p>
          <a:p>
            <a:r>
              <a:rPr lang="en-US" sz="2800" dirty="0" smtClean="0"/>
              <a:t>Assists the School financially to </a:t>
            </a:r>
            <a:r>
              <a:rPr lang="en-US" sz="2800" b="1" dirty="0" smtClean="0"/>
              <a:t>purchase resources </a:t>
            </a:r>
            <a:r>
              <a:rPr lang="en-US" sz="2800" dirty="0" smtClean="0"/>
              <a:t>that enhance teaching methods (i.e. items not budgeted for)</a:t>
            </a:r>
          </a:p>
          <a:p>
            <a:r>
              <a:rPr lang="en-US" sz="2800" dirty="0" smtClean="0"/>
              <a:t>Runs the </a:t>
            </a:r>
            <a:r>
              <a:rPr lang="en-US" sz="2800" b="1" dirty="0" smtClean="0"/>
              <a:t>Tiger Shop</a:t>
            </a:r>
          </a:p>
          <a:p>
            <a:r>
              <a:rPr lang="en-US" sz="2800" dirty="0" smtClean="0"/>
              <a:t>Assists the School to make </a:t>
            </a:r>
            <a:r>
              <a:rPr lang="en-US" sz="2800" b="1" dirty="0" smtClean="0"/>
              <a:t>new parents </a:t>
            </a:r>
            <a:r>
              <a:rPr lang="en-US" sz="2800" dirty="0" smtClean="0"/>
              <a:t>feel at home and at ease within the “</a:t>
            </a:r>
            <a:r>
              <a:rPr lang="en-US" sz="2800" dirty="0" err="1" smtClean="0"/>
              <a:t>Patana</a:t>
            </a:r>
            <a:r>
              <a:rPr lang="en-US" sz="2800" dirty="0" smtClean="0"/>
              <a:t> family”</a:t>
            </a:r>
            <a:endParaRPr lang="en-GB" sz="2800"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23</a:t>
            </a:fld>
            <a:endParaRPr lang="en-GB">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5013170"/>
            <a:ext cx="622133" cy="620634"/>
          </a:xfrm>
          <a:prstGeom prst="rect">
            <a:avLst/>
          </a:prstGeom>
        </p:spPr>
      </p:pic>
    </p:spTree>
    <p:extLst>
      <p:ext uri="{BB962C8B-B14F-4D97-AF65-F5344CB8AC3E}">
        <p14:creationId xmlns:p14="http://schemas.microsoft.com/office/powerpoint/2010/main" val="151143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121"/>
            <a:ext cx="8229600" cy="1143000"/>
          </a:xfrm>
        </p:spPr>
        <p:txBody>
          <a:bodyPr/>
          <a:lstStyle/>
          <a:p>
            <a:r>
              <a:rPr lang="en-US" b="1" dirty="0" smtClean="0"/>
              <a:t>PTG Activities</a:t>
            </a:r>
            <a:endParaRPr lang="en-GB" b="1" dirty="0"/>
          </a:p>
        </p:txBody>
      </p:sp>
      <p:sp>
        <p:nvSpPr>
          <p:cNvPr id="3" name="Content Placeholder 2"/>
          <p:cNvSpPr>
            <a:spLocks noGrp="1"/>
          </p:cNvSpPr>
          <p:nvPr>
            <p:ph idx="1"/>
          </p:nvPr>
        </p:nvSpPr>
        <p:spPr>
          <a:xfrm>
            <a:off x="467544" y="1176324"/>
            <a:ext cx="8352928" cy="5205004"/>
          </a:xfrm>
        </p:spPr>
        <p:txBody>
          <a:bodyPr>
            <a:normAutofit fontScale="92500" lnSpcReduction="20000"/>
          </a:bodyPr>
          <a:lstStyle/>
          <a:p>
            <a:r>
              <a:rPr lang="en-US" sz="3500" b="1" dirty="0" smtClean="0"/>
              <a:t>Tiger Shop </a:t>
            </a:r>
            <a:r>
              <a:rPr lang="en-US" sz="3500" dirty="0" smtClean="0"/>
              <a:t>(fundraising and promoting the School’s “Tiger Paw” brand)</a:t>
            </a:r>
          </a:p>
          <a:p>
            <a:r>
              <a:rPr lang="en-US" sz="3500" b="1" dirty="0" smtClean="0"/>
              <a:t>Fundraising events </a:t>
            </a:r>
            <a:r>
              <a:rPr lang="en-US" sz="3500" dirty="0" smtClean="0"/>
              <a:t>(International Day, Fun Day and other social events)</a:t>
            </a:r>
          </a:p>
          <a:p>
            <a:r>
              <a:rPr lang="en-US" sz="3500" b="1" dirty="0"/>
              <a:t>Supporting School </a:t>
            </a:r>
            <a:r>
              <a:rPr lang="en-US" sz="3500" b="1" dirty="0" smtClean="0"/>
              <a:t>events </a:t>
            </a:r>
            <a:r>
              <a:rPr lang="en-US" sz="3500" dirty="0" smtClean="0"/>
              <a:t>(Newcomers Inductions, Fun Run etc.)</a:t>
            </a:r>
            <a:endParaRPr lang="en-US" sz="3500" dirty="0"/>
          </a:p>
          <a:p>
            <a:r>
              <a:rPr lang="en-US" sz="3500" b="1" dirty="0" smtClean="0"/>
              <a:t>Connecting and representing parents </a:t>
            </a:r>
            <a:r>
              <a:rPr lang="en-US" sz="3500" dirty="0" smtClean="0"/>
              <a:t>(Coffee Mornings, Year Group Representative Meetings)</a:t>
            </a:r>
          </a:p>
          <a:p>
            <a:r>
              <a:rPr lang="en-US" sz="3500" b="1" dirty="0" smtClean="0"/>
              <a:t>“Wish List” items</a:t>
            </a:r>
            <a:r>
              <a:rPr lang="en-US" sz="3500" dirty="0" smtClean="0"/>
              <a:t> for the School, e.g. 3D Printers, Year 3 </a:t>
            </a:r>
            <a:r>
              <a:rPr lang="en-US" sz="3500" dirty="0" err="1" smtClean="0"/>
              <a:t>Sala</a:t>
            </a:r>
            <a:r>
              <a:rPr lang="en-US" sz="3500" dirty="0" smtClean="0"/>
              <a:t>, fans for grandstand (PTG approves budget and items)</a:t>
            </a:r>
          </a:p>
          <a:p>
            <a:endParaRPr lang="en-US" dirty="0" smtClean="0"/>
          </a:p>
          <a:p>
            <a:endParaRPr lang="en-GB"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24</a:t>
            </a:fld>
            <a:endParaRPr lang="en-GB" dirty="0">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233" y="1606355"/>
            <a:ext cx="379649" cy="378734"/>
          </a:xfrm>
          <a:prstGeom prst="rect">
            <a:avLst/>
          </a:prstGeom>
        </p:spPr>
      </p:pic>
    </p:spTree>
    <p:extLst>
      <p:ext uri="{BB962C8B-B14F-4D97-AF65-F5344CB8AC3E}">
        <p14:creationId xmlns:p14="http://schemas.microsoft.com/office/powerpoint/2010/main" val="2588008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PTG’s Communication</a:t>
            </a:r>
            <a:endParaRPr lang="en-GB" b="1" dirty="0"/>
          </a:p>
        </p:txBody>
      </p:sp>
      <p:sp>
        <p:nvSpPr>
          <p:cNvPr id="3" name="Content Placeholder 2"/>
          <p:cNvSpPr>
            <a:spLocks noGrp="1"/>
          </p:cNvSpPr>
          <p:nvPr>
            <p:ph idx="1"/>
          </p:nvPr>
        </p:nvSpPr>
        <p:spPr>
          <a:xfrm>
            <a:off x="457200" y="1600200"/>
            <a:ext cx="8435280" cy="4525963"/>
          </a:xfrm>
        </p:spPr>
        <p:txBody>
          <a:bodyPr>
            <a:normAutofit/>
          </a:bodyPr>
          <a:lstStyle/>
          <a:p>
            <a:r>
              <a:rPr lang="en-US" b="1" dirty="0" smtClean="0"/>
              <a:t>The Accord </a:t>
            </a:r>
            <a:r>
              <a:rPr lang="en-US" dirty="0" smtClean="0"/>
              <a:t>(the PTG’s monthly E-Newsletter)</a:t>
            </a:r>
          </a:p>
          <a:p>
            <a:r>
              <a:rPr lang="en-US" b="1" dirty="0" smtClean="0"/>
              <a:t>PTG Weblog </a:t>
            </a:r>
            <a:r>
              <a:rPr lang="en-US" dirty="0" smtClean="0"/>
              <a:t>(on the Parent’s Gateway)</a:t>
            </a:r>
          </a:p>
          <a:p>
            <a:r>
              <a:rPr lang="en-US" dirty="0" smtClean="0"/>
              <a:t>Watch out for </a:t>
            </a:r>
            <a:r>
              <a:rPr lang="en-US" b="1" dirty="0" smtClean="0"/>
              <a:t>PTG</a:t>
            </a:r>
            <a:r>
              <a:rPr lang="en-US" dirty="0" smtClean="0"/>
              <a:t> </a:t>
            </a:r>
            <a:r>
              <a:rPr lang="en-US" b="1" dirty="0" smtClean="0"/>
              <a:t>Notices</a:t>
            </a:r>
            <a:r>
              <a:rPr lang="en-US" dirty="0" smtClean="0"/>
              <a:t> in School newsletters, emails to parents etc.</a:t>
            </a:r>
          </a:p>
          <a:p>
            <a:r>
              <a:rPr lang="en-US" b="1" dirty="0" smtClean="0"/>
              <a:t>“Wish List” </a:t>
            </a:r>
            <a:r>
              <a:rPr lang="en-US" b="1" dirty="0"/>
              <a:t>i</a:t>
            </a:r>
            <a:r>
              <a:rPr lang="en-US" b="1" dirty="0" smtClean="0"/>
              <a:t>tem plaques </a:t>
            </a:r>
            <a:r>
              <a:rPr lang="en-US" dirty="0" smtClean="0"/>
              <a:t>acknowledging PTG’s contributions</a:t>
            </a:r>
          </a:p>
          <a:p>
            <a:r>
              <a:rPr lang="en-US" i="1" dirty="0" smtClean="0"/>
              <a:t>All PTG volunteers can be contacted directly and are open to </a:t>
            </a:r>
            <a:r>
              <a:rPr lang="en-US" b="1" i="1" dirty="0" smtClean="0"/>
              <a:t>listen and assist </a:t>
            </a:r>
            <a:r>
              <a:rPr lang="en-US" i="1" dirty="0" smtClean="0"/>
              <a:t>where necessary!</a:t>
            </a:r>
            <a:endParaRPr lang="en-GB" i="1"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25</a:t>
            </a:fld>
            <a:endParaRPr lang="en-GB">
              <a:solidFill>
                <a:prstClr val="black">
                  <a:tint val="75000"/>
                </a:prstClr>
              </a:solidFill>
            </a:endParaRPr>
          </a:p>
        </p:txBody>
      </p:sp>
    </p:spTree>
    <p:extLst>
      <p:ext uri="{BB962C8B-B14F-4D97-AF65-F5344CB8AC3E}">
        <p14:creationId xmlns:p14="http://schemas.microsoft.com/office/powerpoint/2010/main" val="304122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volunteer for the PTG?</a:t>
            </a:r>
            <a:endParaRPr lang="en-GB" b="1" dirty="0"/>
          </a:p>
        </p:txBody>
      </p:sp>
      <p:sp>
        <p:nvSpPr>
          <p:cNvPr id="3" name="Content Placeholder 2"/>
          <p:cNvSpPr>
            <a:spLocks noGrp="1"/>
          </p:cNvSpPr>
          <p:nvPr>
            <p:ph idx="1"/>
          </p:nvPr>
        </p:nvSpPr>
        <p:spPr>
          <a:xfrm>
            <a:off x="457200" y="1600200"/>
            <a:ext cx="8435280" cy="4709120"/>
          </a:xfrm>
        </p:spPr>
        <p:txBody>
          <a:bodyPr>
            <a:normAutofit fontScale="92500" lnSpcReduction="10000"/>
          </a:bodyPr>
          <a:lstStyle/>
          <a:p>
            <a:r>
              <a:rPr lang="en-US" dirty="0" smtClean="0"/>
              <a:t>Its a great way to </a:t>
            </a:r>
            <a:r>
              <a:rPr lang="en-US" b="1" dirty="0" smtClean="0"/>
              <a:t>meet and connect with other parents</a:t>
            </a:r>
          </a:p>
          <a:p>
            <a:r>
              <a:rPr lang="en-US" dirty="0" smtClean="0"/>
              <a:t>It is </a:t>
            </a:r>
            <a:r>
              <a:rPr lang="en-US" b="1" dirty="0" smtClean="0"/>
              <a:t>lots of fun </a:t>
            </a:r>
            <a:r>
              <a:rPr lang="en-US" dirty="0" smtClean="0"/>
              <a:t>and a truly rewarding experience</a:t>
            </a:r>
          </a:p>
          <a:p>
            <a:r>
              <a:rPr lang="en-US" dirty="0" smtClean="0"/>
              <a:t>It is a great way to </a:t>
            </a:r>
            <a:r>
              <a:rPr lang="en-US" b="1" dirty="0" smtClean="0"/>
              <a:t>engage with and give back </a:t>
            </a:r>
            <a:r>
              <a:rPr lang="en-US" dirty="0" smtClean="0"/>
              <a:t>to the School</a:t>
            </a:r>
          </a:p>
          <a:p>
            <a:r>
              <a:rPr lang="en-US" dirty="0" smtClean="0"/>
              <a:t>Your </a:t>
            </a:r>
            <a:r>
              <a:rPr lang="en-US" b="1" dirty="0" smtClean="0"/>
              <a:t>efforts will be appreciated </a:t>
            </a:r>
            <a:r>
              <a:rPr lang="en-US" dirty="0" smtClean="0"/>
              <a:t>by the entire School community</a:t>
            </a:r>
          </a:p>
          <a:p>
            <a:r>
              <a:rPr lang="en-US" dirty="0" smtClean="0"/>
              <a:t>It is a great way to be “</a:t>
            </a:r>
            <a:r>
              <a:rPr lang="en-US" b="1" dirty="0" smtClean="0"/>
              <a:t>in the know</a:t>
            </a:r>
            <a:r>
              <a:rPr lang="en-US" dirty="0" smtClean="0"/>
              <a:t>” about what is happening at School … which ultimately </a:t>
            </a:r>
            <a:r>
              <a:rPr lang="en-US" b="1" dirty="0" smtClean="0"/>
              <a:t>improves communication with your child/</a:t>
            </a:r>
            <a:r>
              <a:rPr lang="en-US" b="1" dirty="0" err="1" smtClean="0"/>
              <a:t>ren</a:t>
            </a:r>
            <a:endParaRPr lang="en-GB" b="1"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26</a:t>
            </a:fld>
            <a:endParaRPr lang="en-GB">
              <a:solidFill>
                <a:prstClr val="black">
                  <a:tint val="75000"/>
                </a:prstClr>
              </a:solidFill>
            </a:endParaRPr>
          </a:p>
        </p:txBody>
      </p:sp>
    </p:spTree>
    <p:extLst>
      <p:ext uri="{BB962C8B-B14F-4D97-AF65-F5344CB8AC3E}">
        <p14:creationId xmlns:p14="http://schemas.microsoft.com/office/powerpoint/2010/main" val="3370119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 Involved in the PTG</a:t>
            </a:r>
            <a:endParaRPr lang="en-GB" b="1" dirty="0"/>
          </a:p>
        </p:txBody>
      </p:sp>
      <p:sp>
        <p:nvSpPr>
          <p:cNvPr id="3" name="Content Placeholder 2"/>
          <p:cNvSpPr>
            <a:spLocks noGrp="1"/>
          </p:cNvSpPr>
          <p:nvPr>
            <p:ph idx="1"/>
          </p:nvPr>
        </p:nvSpPr>
        <p:spPr>
          <a:xfrm>
            <a:off x="467544" y="1484784"/>
            <a:ext cx="8435280" cy="4525963"/>
          </a:xfrm>
        </p:spPr>
        <p:txBody>
          <a:bodyPr>
            <a:normAutofit/>
          </a:bodyPr>
          <a:lstStyle/>
          <a:p>
            <a:r>
              <a:rPr lang="en-US" b="1" dirty="0"/>
              <a:t>All Patana parents are members of the </a:t>
            </a:r>
            <a:r>
              <a:rPr lang="en-US" b="1" dirty="0" smtClean="0"/>
              <a:t>PTG </a:t>
            </a:r>
            <a:r>
              <a:rPr lang="en-US" dirty="0" smtClean="0"/>
              <a:t>(parents can request to attend bi-monthly meetings with advance notice due to space limitations)</a:t>
            </a:r>
          </a:p>
          <a:p>
            <a:r>
              <a:rPr lang="en-US" dirty="0" smtClean="0"/>
              <a:t>Parents can volunteer for </a:t>
            </a:r>
            <a:r>
              <a:rPr lang="en-US" b="1" dirty="0" smtClean="0"/>
              <a:t>PTG fundraising and School events </a:t>
            </a:r>
            <a:r>
              <a:rPr lang="en-US" dirty="0" smtClean="0"/>
              <a:t>(</a:t>
            </a:r>
            <a:r>
              <a:rPr lang="en-US" i="1" dirty="0" smtClean="0"/>
              <a:t>PTG Volunteering Form</a:t>
            </a:r>
            <a:r>
              <a:rPr lang="en-US" dirty="0" smtClean="0"/>
              <a:t>)</a:t>
            </a:r>
          </a:p>
          <a:p>
            <a:r>
              <a:rPr lang="en-US" dirty="0" smtClean="0"/>
              <a:t>Parents can volunteer on the </a:t>
            </a:r>
            <a:r>
              <a:rPr lang="en-US" b="1" dirty="0" smtClean="0"/>
              <a:t>PTG Committee </a:t>
            </a:r>
            <a:r>
              <a:rPr lang="en-US" dirty="0" smtClean="0"/>
              <a:t>(</a:t>
            </a:r>
            <a:r>
              <a:rPr lang="en-US" i="1" dirty="0" smtClean="0"/>
              <a:t>POSITIONS VACANT</a:t>
            </a:r>
            <a:r>
              <a:rPr lang="en-US" dirty="0" smtClean="0"/>
              <a:t>)</a:t>
            </a:r>
            <a:endParaRPr lang="en-GB" dirty="0"/>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27</a:t>
            </a:fld>
            <a:endParaRPr lang="en-GB">
              <a:solidFill>
                <a:prstClr val="black">
                  <a:tint val="75000"/>
                </a:prstClr>
              </a:solidFill>
            </a:endParaRPr>
          </a:p>
        </p:txBody>
      </p:sp>
    </p:spTree>
    <p:extLst>
      <p:ext uri="{BB962C8B-B14F-4D97-AF65-F5344CB8AC3E}">
        <p14:creationId xmlns:p14="http://schemas.microsoft.com/office/powerpoint/2010/main" val="2820621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the PTG</a:t>
            </a:r>
            <a:endParaRPr lang="en-GB" b="1" dirty="0"/>
          </a:p>
        </p:txBody>
      </p:sp>
      <p:sp>
        <p:nvSpPr>
          <p:cNvPr id="3" name="Content Placeholder 2"/>
          <p:cNvSpPr>
            <a:spLocks noGrp="1"/>
          </p:cNvSpPr>
          <p:nvPr>
            <p:ph idx="1"/>
          </p:nvPr>
        </p:nvSpPr>
        <p:spPr>
          <a:xfrm>
            <a:off x="457200" y="1600200"/>
            <a:ext cx="8435280" cy="4525963"/>
          </a:xfrm>
        </p:spPr>
        <p:txBody>
          <a:bodyPr>
            <a:normAutofit/>
          </a:bodyPr>
          <a:lstStyle/>
          <a:p>
            <a:r>
              <a:rPr lang="en-GB" sz="2600" b="1" dirty="0" smtClean="0"/>
              <a:t>Email:</a:t>
            </a:r>
            <a:r>
              <a:rPr lang="en-GB" sz="2600" dirty="0" smtClean="0"/>
              <a:t>	</a:t>
            </a:r>
            <a:r>
              <a:rPr lang="en-GB" sz="2600" dirty="0" smtClean="0">
                <a:hlinkClick r:id="rId2"/>
              </a:rPr>
              <a:t>ptg@patana.ac.th</a:t>
            </a:r>
            <a:endParaRPr lang="en-GB" sz="2600" dirty="0" smtClean="0"/>
          </a:p>
          <a:p>
            <a:pPr marL="0" indent="0">
              <a:buNone/>
            </a:pPr>
            <a:endParaRPr lang="en-GB" sz="2600" dirty="0"/>
          </a:p>
          <a:p>
            <a:r>
              <a:rPr lang="en-GB" sz="2600" b="1" dirty="0" smtClean="0"/>
              <a:t>Web:</a:t>
            </a:r>
            <a:r>
              <a:rPr lang="en-GB" sz="2600" dirty="0" smtClean="0"/>
              <a:t>	</a:t>
            </a:r>
            <a:r>
              <a:rPr lang="en-GB" sz="2600" dirty="0" smtClean="0">
                <a:hlinkClick r:id="rId3"/>
              </a:rPr>
              <a:t>http</a:t>
            </a:r>
            <a:r>
              <a:rPr lang="en-GB" sz="2600" dirty="0">
                <a:hlinkClick r:id="rId3"/>
              </a:rPr>
              <a:t>://</a:t>
            </a:r>
            <a:r>
              <a:rPr lang="en-GB" sz="2600" dirty="0" smtClean="0">
                <a:hlinkClick r:id="rId3"/>
              </a:rPr>
              <a:t>www.patana.ac.th/PTG</a:t>
            </a:r>
            <a:r>
              <a:rPr lang="en-GB" sz="2600" dirty="0" smtClean="0"/>
              <a:t> </a:t>
            </a:r>
          </a:p>
          <a:p>
            <a:pPr marL="0" indent="0">
              <a:buNone/>
            </a:pPr>
            <a:r>
              <a:rPr lang="en-GB" sz="2400" i="1" dirty="0"/>
              <a:t>	</a:t>
            </a:r>
            <a:r>
              <a:rPr lang="en-GB" sz="2400" i="1" dirty="0" smtClean="0"/>
              <a:t>	via </a:t>
            </a:r>
            <a:r>
              <a:rPr lang="en-GB" sz="2400" i="1" dirty="0" err="1" smtClean="0"/>
              <a:t>Patana</a:t>
            </a:r>
            <a:r>
              <a:rPr lang="en-GB" sz="2400" i="1" dirty="0" smtClean="0"/>
              <a:t> School’s homepage, click on </a:t>
            </a:r>
            <a:r>
              <a:rPr lang="en-GB" sz="2400" i="1" u="sng" dirty="0" smtClean="0"/>
              <a:t>Parents</a:t>
            </a:r>
            <a:r>
              <a:rPr lang="en-GB" sz="2400" i="1" dirty="0" smtClean="0"/>
              <a:t>, 			then visit </a:t>
            </a:r>
            <a:r>
              <a:rPr lang="en-GB" sz="2400" i="1" u="sng" dirty="0" smtClean="0"/>
              <a:t>Parent Teacher Group</a:t>
            </a:r>
            <a:r>
              <a:rPr lang="en-GB" sz="2400" i="1" dirty="0" smtClean="0"/>
              <a:t> for PTG contacts 			and general PTG information</a:t>
            </a:r>
          </a:p>
        </p:txBody>
      </p:sp>
      <p:sp>
        <p:nvSpPr>
          <p:cNvPr id="4" name="Slide Number Placeholder 3"/>
          <p:cNvSpPr>
            <a:spLocks noGrp="1"/>
          </p:cNvSpPr>
          <p:nvPr>
            <p:ph type="sldNum" sz="quarter" idx="12"/>
          </p:nvPr>
        </p:nvSpPr>
        <p:spPr/>
        <p:txBody>
          <a:bodyPr/>
          <a:lstStyle/>
          <a:p>
            <a:fld id="{CA14EBED-6334-4404-847C-E7F6A7869FEB}" type="slidenum">
              <a:rPr lang="en-GB" smtClean="0">
                <a:solidFill>
                  <a:prstClr val="black">
                    <a:tint val="75000"/>
                  </a:prstClr>
                </a:solidFill>
              </a:rPr>
              <a:pPr/>
              <a:t>28</a:t>
            </a:fld>
            <a:endParaRPr lang="en-GB">
              <a:solidFill>
                <a:prstClr val="black">
                  <a:tint val="75000"/>
                </a:prstClr>
              </a:solidFill>
            </a:endParaRPr>
          </a:p>
        </p:txBody>
      </p:sp>
    </p:spTree>
    <p:extLst>
      <p:ext uri="{BB962C8B-B14F-4D97-AF65-F5344CB8AC3E}">
        <p14:creationId xmlns:p14="http://schemas.microsoft.com/office/powerpoint/2010/main" val="3480986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15888"/>
            <a:ext cx="7772400" cy="1143000"/>
          </a:xfrm>
        </p:spPr>
        <p:txBody>
          <a:bodyPr/>
          <a:lstStyle/>
          <a:p>
            <a:pPr eaLnBrk="1" hangingPunct="1"/>
            <a:r>
              <a:rPr lang="en-US" smtClean="0">
                <a:latin typeface="Arial Narrow" pitchFamily="34" charset="0"/>
              </a:rPr>
              <a:t>Pastoral System</a:t>
            </a:r>
          </a:p>
        </p:txBody>
      </p:sp>
      <p:sp>
        <p:nvSpPr>
          <p:cNvPr id="26627" name="Rectangle 3"/>
          <p:cNvSpPr>
            <a:spLocks noGrp="1" noChangeArrowheads="1"/>
          </p:cNvSpPr>
          <p:nvPr>
            <p:ph type="body" idx="1"/>
          </p:nvPr>
        </p:nvSpPr>
        <p:spPr>
          <a:xfrm>
            <a:off x="457200" y="1052513"/>
            <a:ext cx="8229600" cy="5073650"/>
          </a:xfrm>
        </p:spPr>
        <p:txBody>
          <a:bodyPr/>
          <a:lstStyle/>
          <a:p>
            <a:pPr eaLnBrk="1" hangingPunct="1">
              <a:lnSpc>
                <a:spcPct val="80000"/>
              </a:lnSpc>
              <a:buFont typeface="Wingdings" pitchFamily="2" charset="2"/>
              <a:buNone/>
              <a:defRPr/>
            </a:pPr>
            <a:r>
              <a:rPr lang="en-US" sz="2400" dirty="0" smtClean="0">
                <a:solidFill>
                  <a:schemeClr val="accent4"/>
                </a:solidFill>
                <a:latin typeface="Arial Narrow" pitchFamily="34" charset="0"/>
              </a:rPr>
              <a:t>Assistant Principal Student Welfare  	Helen Thew 	(</a:t>
            </a:r>
            <a:r>
              <a:rPr lang="en-US" sz="2400" dirty="0" err="1" smtClean="0">
                <a:solidFill>
                  <a:schemeClr val="accent4"/>
                </a:solidFill>
                <a:latin typeface="Arial Narrow" pitchFamily="34" charset="0"/>
              </a:rPr>
              <a:t>heth</a:t>
            </a:r>
            <a:r>
              <a:rPr lang="en-US" sz="2400" dirty="0" smtClean="0">
                <a:solidFill>
                  <a:schemeClr val="accent4"/>
                </a:solidFill>
                <a:latin typeface="Arial Narrow" pitchFamily="34" charset="0"/>
              </a:rPr>
              <a:t>)</a:t>
            </a:r>
          </a:p>
          <a:p>
            <a:pPr eaLnBrk="1" hangingPunct="1">
              <a:lnSpc>
                <a:spcPct val="80000"/>
              </a:lnSpc>
              <a:buFont typeface="Wingdings" pitchFamily="2" charset="2"/>
              <a:buNone/>
              <a:defRPr/>
            </a:pPr>
            <a:r>
              <a:rPr lang="en-US" sz="2400" dirty="0" smtClean="0">
                <a:solidFill>
                  <a:schemeClr val="accent4"/>
                </a:solidFill>
                <a:latin typeface="Arial Narrow" pitchFamily="34" charset="0"/>
              </a:rPr>
              <a:t>Senior Teacher KS3 Student Welfare	Tim Coates	(</a:t>
            </a:r>
            <a:r>
              <a:rPr lang="en-US" sz="2400" dirty="0" err="1" smtClean="0">
                <a:solidFill>
                  <a:schemeClr val="accent4"/>
                </a:solidFill>
                <a:latin typeface="Arial Narrow" pitchFamily="34" charset="0"/>
              </a:rPr>
              <a:t>tico</a:t>
            </a:r>
            <a:r>
              <a:rPr lang="en-US" sz="2400" dirty="0" smtClean="0">
                <a:solidFill>
                  <a:schemeClr val="accent4"/>
                </a:solidFill>
                <a:latin typeface="Arial Narrow" pitchFamily="34" charset="0"/>
              </a:rPr>
              <a:t>)</a:t>
            </a:r>
          </a:p>
          <a:p>
            <a:pPr eaLnBrk="1" hangingPunct="1">
              <a:lnSpc>
                <a:spcPct val="80000"/>
              </a:lnSpc>
              <a:buFont typeface="Wingdings" pitchFamily="2" charset="2"/>
              <a:buNone/>
              <a:defRPr/>
            </a:pPr>
            <a:endParaRPr lang="en-US" sz="2400" dirty="0" smtClean="0">
              <a:solidFill>
                <a:schemeClr val="accent4"/>
              </a:solidFill>
              <a:latin typeface="Arial Narrow" pitchFamily="34" charset="0"/>
            </a:endParaRPr>
          </a:p>
          <a:p>
            <a:pPr eaLnBrk="1" hangingPunct="1">
              <a:lnSpc>
                <a:spcPct val="80000"/>
              </a:lnSpc>
              <a:buFont typeface="Wingdings" pitchFamily="2" charset="2"/>
              <a:buNone/>
              <a:defRPr/>
            </a:pPr>
            <a:r>
              <a:rPr lang="en-US" sz="2400" dirty="0" smtClean="0">
                <a:solidFill>
                  <a:schemeClr val="accent4"/>
                </a:solidFill>
                <a:latin typeface="Arial Narrow" pitchFamily="34" charset="0"/>
              </a:rPr>
              <a:t>Key Stage 3	Head of Year 7 		Owen McDevitt  (</a:t>
            </a:r>
            <a:r>
              <a:rPr lang="en-US" sz="2400" dirty="0" err="1" smtClean="0">
                <a:solidFill>
                  <a:schemeClr val="accent4"/>
                </a:solidFill>
                <a:latin typeface="Arial Narrow" pitchFamily="34" charset="0"/>
              </a:rPr>
              <a:t>owmc</a:t>
            </a:r>
            <a:r>
              <a:rPr lang="en-US" sz="2400" dirty="0" smtClean="0">
                <a:solidFill>
                  <a:schemeClr val="accent4"/>
                </a:solidFill>
                <a:latin typeface="Arial Narrow" pitchFamily="34" charset="0"/>
              </a:rPr>
              <a:t>)</a:t>
            </a:r>
          </a:p>
          <a:p>
            <a:pPr lvl="4" eaLnBrk="1" hangingPunct="1">
              <a:lnSpc>
                <a:spcPct val="80000"/>
              </a:lnSpc>
              <a:buNone/>
              <a:defRPr/>
            </a:pPr>
            <a:r>
              <a:rPr lang="en-US" sz="2400" dirty="0" smtClean="0">
                <a:solidFill>
                  <a:schemeClr val="accent4"/>
                </a:solidFill>
                <a:latin typeface="Arial Narrow" pitchFamily="34" charset="0"/>
              </a:rPr>
              <a:t>Head of Year 8 		</a:t>
            </a:r>
            <a:r>
              <a:rPr lang="en-US" sz="2400" dirty="0">
                <a:solidFill>
                  <a:schemeClr val="accent4"/>
                </a:solidFill>
                <a:latin typeface="Arial Narrow" pitchFamily="34" charset="0"/>
              </a:rPr>
              <a:t>Matthew Jones </a:t>
            </a:r>
            <a:r>
              <a:rPr lang="en-US" sz="2400" dirty="0" smtClean="0">
                <a:solidFill>
                  <a:schemeClr val="accent4"/>
                </a:solidFill>
                <a:latin typeface="Arial Narrow" pitchFamily="34" charset="0"/>
              </a:rPr>
              <a:t> (</a:t>
            </a:r>
            <a:r>
              <a:rPr lang="en-US" sz="2400" dirty="0">
                <a:solidFill>
                  <a:schemeClr val="accent4"/>
                </a:solidFill>
                <a:latin typeface="Arial Narrow" pitchFamily="34" charset="0"/>
              </a:rPr>
              <a:t>majo</a:t>
            </a:r>
            <a:r>
              <a:rPr lang="en-US" sz="2400" dirty="0" smtClean="0">
                <a:solidFill>
                  <a:schemeClr val="accent4"/>
                </a:solidFill>
                <a:latin typeface="Arial Narrow" pitchFamily="34" charset="0"/>
              </a:rPr>
              <a:t>)	</a:t>
            </a:r>
          </a:p>
          <a:p>
            <a:pPr lvl="4" eaLnBrk="1" hangingPunct="1">
              <a:lnSpc>
                <a:spcPct val="80000"/>
              </a:lnSpc>
              <a:buFontTx/>
              <a:buNone/>
              <a:defRPr/>
            </a:pPr>
            <a:r>
              <a:rPr lang="en-US" sz="2400" dirty="0" smtClean="0">
                <a:solidFill>
                  <a:schemeClr val="accent4"/>
                </a:solidFill>
                <a:latin typeface="Arial Narrow" pitchFamily="34" charset="0"/>
              </a:rPr>
              <a:t>Head of Year 9   	Claire Dale 	(</a:t>
            </a:r>
            <a:r>
              <a:rPr lang="en-US" sz="2400" dirty="0" err="1" smtClean="0">
                <a:solidFill>
                  <a:schemeClr val="accent4"/>
                </a:solidFill>
                <a:latin typeface="Arial Narrow" pitchFamily="34" charset="0"/>
              </a:rPr>
              <a:t>clda</a:t>
            </a:r>
            <a:r>
              <a:rPr lang="en-US" sz="2400" dirty="0" smtClean="0">
                <a:solidFill>
                  <a:schemeClr val="accent4"/>
                </a:solidFill>
                <a:latin typeface="Arial Narrow" pitchFamily="34" charset="0"/>
              </a:rPr>
              <a:t>)</a:t>
            </a:r>
          </a:p>
          <a:p>
            <a:pPr lvl="4" eaLnBrk="1" hangingPunct="1">
              <a:lnSpc>
                <a:spcPct val="80000"/>
              </a:lnSpc>
              <a:buFontTx/>
              <a:buNone/>
              <a:defRPr/>
            </a:pPr>
            <a:endParaRPr lang="en-US" sz="2400" dirty="0" smtClean="0">
              <a:solidFill>
                <a:schemeClr val="accent4"/>
              </a:solidFill>
              <a:latin typeface="Arial Narrow" pitchFamily="34" charset="0"/>
            </a:endParaRPr>
          </a:p>
          <a:p>
            <a:pPr marL="342900" lvl="3" indent="-342900" eaLnBrk="1" hangingPunct="1">
              <a:lnSpc>
                <a:spcPct val="80000"/>
              </a:lnSpc>
              <a:buNone/>
              <a:defRPr/>
            </a:pPr>
            <a:r>
              <a:rPr lang="en-US" sz="2400" dirty="0" smtClean="0">
                <a:solidFill>
                  <a:schemeClr val="accent4"/>
                </a:solidFill>
                <a:latin typeface="Arial Narrow" pitchFamily="34" charset="0"/>
              </a:rPr>
              <a:t>Key Stage 4 	Head of Year 10 	Tracey Barton	   </a:t>
            </a:r>
            <a:r>
              <a:rPr lang="en-US" sz="2400" dirty="0">
                <a:solidFill>
                  <a:schemeClr val="accent4"/>
                </a:solidFill>
                <a:latin typeface="Arial Narrow" pitchFamily="34" charset="0"/>
              </a:rPr>
              <a:t>(trba)</a:t>
            </a:r>
          </a:p>
          <a:p>
            <a:pPr marL="342900" lvl="3" indent="-342900" eaLnBrk="1" hangingPunct="1">
              <a:lnSpc>
                <a:spcPct val="80000"/>
              </a:lnSpc>
              <a:buNone/>
              <a:defRPr/>
            </a:pPr>
            <a:r>
              <a:rPr lang="en-US" sz="2400" dirty="0" smtClean="0">
                <a:solidFill>
                  <a:schemeClr val="accent4"/>
                </a:solidFill>
                <a:latin typeface="Arial Narrow" pitchFamily="34" charset="0"/>
              </a:rPr>
              <a:t>			Head of Year 11 	Kristen Meadows (</a:t>
            </a:r>
            <a:r>
              <a:rPr lang="en-US" sz="2400" dirty="0" err="1" smtClean="0">
                <a:solidFill>
                  <a:schemeClr val="accent4"/>
                </a:solidFill>
                <a:latin typeface="Arial Narrow" pitchFamily="34" charset="0"/>
              </a:rPr>
              <a:t>krme</a:t>
            </a:r>
            <a:r>
              <a:rPr lang="en-US" sz="2400" dirty="0" smtClean="0">
                <a:solidFill>
                  <a:schemeClr val="accent4"/>
                </a:solidFill>
                <a:latin typeface="Arial Narrow" pitchFamily="34" charset="0"/>
              </a:rPr>
              <a:t>)</a:t>
            </a:r>
          </a:p>
          <a:p>
            <a:pPr marL="342900" lvl="3" indent="-342900" eaLnBrk="1" hangingPunct="1">
              <a:lnSpc>
                <a:spcPct val="80000"/>
              </a:lnSpc>
              <a:buNone/>
              <a:defRPr/>
            </a:pPr>
            <a:endParaRPr lang="en-US" sz="2400" dirty="0" smtClean="0">
              <a:solidFill>
                <a:schemeClr val="accent4"/>
              </a:solidFill>
              <a:latin typeface="Arial Narrow" pitchFamily="34" charset="0"/>
            </a:endParaRPr>
          </a:p>
          <a:p>
            <a:pPr eaLnBrk="1" hangingPunct="1">
              <a:lnSpc>
                <a:spcPct val="80000"/>
              </a:lnSpc>
              <a:buNone/>
              <a:defRPr/>
            </a:pPr>
            <a:r>
              <a:rPr lang="en-US" sz="2400" dirty="0" smtClean="0">
                <a:solidFill>
                  <a:schemeClr val="accent4"/>
                </a:solidFill>
                <a:latin typeface="Arial Narrow" pitchFamily="34" charset="0"/>
              </a:rPr>
              <a:t>Senior Studies	Head of Year 12 	</a:t>
            </a:r>
            <a:r>
              <a:rPr lang="en-US" sz="2400" dirty="0">
                <a:solidFill>
                  <a:schemeClr val="accent4"/>
                </a:solidFill>
                <a:latin typeface="Arial Narrow" pitchFamily="34" charset="0"/>
              </a:rPr>
              <a:t>Yvonne Brown </a:t>
            </a:r>
            <a:r>
              <a:rPr lang="en-US" sz="2400" dirty="0" smtClean="0">
                <a:solidFill>
                  <a:schemeClr val="accent4"/>
                </a:solidFill>
                <a:latin typeface="Arial Narrow" pitchFamily="34" charset="0"/>
              </a:rPr>
              <a:t>	(</a:t>
            </a:r>
            <a:r>
              <a:rPr lang="en-US" sz="2400" dirty="0">
                <a:solidFill>
                  <a:schemeClr val="accent4"/>
                </a:solidFill>
                <a:latin typeface="Arial Narrow" pitchFamily="34" charset="0"/>
              </a:rPr>
              <a:t>yvbr)</a:t>
            </a:r>
          </a:p>
          <a:p>
            <a:pPr eaLnBrk="1" hangingPunct="1">
              <a:lnSpc>
                <a:spcPct val="80000"/>
              </a:lnSpc>
              <a:buNone/>
              <a:defRPr/>
            </a:pPr>
            <a:r>
              <a:rPr lang="en-US" sz="2400" dirty="0" smtClean="0">
                <a:solidFill>
                  <a:schemeClr val="accent4"/>
                </a:solidFill>
                <a:latin typeface="Arial Narrow" pitchFamily="34" charset="0"/>
              </a:rPr>
              <a:t>			Head of Year 13 	</a:t>
            </a:r>
            <a:r>
              <a:rPr lang="en-US" sz="2400" dirty="0">
                <a:solidFill>
                  <a:schemeClr val="accent4"/>
                </a:solidFill>
                <a:latin typeface="Arial Narrow" pitchFamily="34" charset="0"/>
              </a:rPr>
              <a:t>Timothy Jarrett </a:t>
            </a:r>
            <a:r>
              <a:rPr lang="en-US" sz="2400" dirty="0" smtClean="0">
                <a:solidFill>
                  <a:schemeClr val="accent4"/>
                </a:solidFill>
                <a:latin typeface="Arial Narrow" pitchFamily="34" charset="0"/>
              </a:rPr>
              <a:t>	(</a:t>
            </a:r>
            <a:r>
              <a:rPr lang="en-US" sz="2400" dirty="0">
                <a:solidFill>
                  <a:schemeClr val="accent4"/>
                </a:solidFill>
                <a:latin typeface="Arial Narrow" pitchFamily="34" charset="0"/>
              </a:rPr>
              <a:t>tija)</a:t>
            </a:r>
          </a:p>
          <a:p>
            <a:pPr eaLnBrk="1" hangingPunct="1">
              <a:lnSpc>
                <a:spcPct val="80000"/>
              </a:lnSpc>
              <a:buFontTx/>
              <a:buNone/>
              <a:defRPr/>
            </a:pPr>
            <a:endParaRPr lang="en-US" sz="2400" dirty="0" smtClean="0">
              <a:solidFill>
                <a:schemeClr val="accent4"/>
              </a:solidFill>
              <a:latin typeface="Arial Narrow" pitchFamily="34" charset="0"/>
            </a:endParaRPr>
          </a:p>
          <a:p>
            <a:pPr eaLnBrk="1" hangingPunct="1">
              <a:lnSpc>
                <a:spcPct val="80000"/>
              </a:lnSpc>
              <a:buFont typeface="Wingdings" pitchFamily="2" charset="2"/>
              <a:buNone/>
              <a:defRPr/>
            </a:pPr>
            <a:r>
              <a:rPr lang="en-US" sz="2400" dirty="0" smtClean="0">
                <a:solidFill>
                  <a:schemeClr val="accent4"/>
                </a:solidFill>
                <a:latin typeface="Arial Narrow" pitchFamily="34" charset="0"/>
              </a:rPr>
              <a:t>Secondary School Counsellor              	 David Ogden 	(</a:t>
            </a:r>
            <a:r>
              <a:rPr lang="en-US" sz="2400" dirty="0" err="1" smtClean="0">
                <a:solidFill>
                  <a:schemeClr val="accent4"/>
                </a:solidFill>
                <a:latin typeface="Arial Narrow" pitchFamily="34" charset="0"/>
              </a:rPr>
              <a:t>daog</a:t>
            </a:r>
            <a:r>
              <a:rPr lang="en-US" sz="2400" dirty="0" smtClean="0">
                <a:solidFill>
                  <a:schemeClr val="accent4"/>
                </a:solidFill>
                <a:latin typeface="Arial Narrow" pitchFamily="34" charset="0"/>
              </a:rPr>
              <a:t>)</a:t>
            </a:r>
          </a:p>
        </p:txBody>
      </p:sp>
    </p:spTree>
    <p:extLst>
      <p:ext uri="{BB962C8B-B14F-4D97-AF65-F5344CB8AC3E}">
        <p14:creationId xmlns:p14="http://schemas.microsoft.com/office/powerpoint/2010/main" val="2665974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657350" y="457200"/>
            <a:ext cx="5829300" cy="857250"/>
          </a:xfrm>
        </p:spPr>
        <p:txBody>
          <a:bodyPr/>
          <a:lstStyle/>
          <a:p>
            <a:pPr algn="ctr"/>
            <a:r>
              <a:rPr lang="en-US" u="sng" dirty="0" smtClean="0">
                <a:solidFill>
                  <a:srgbClr val="FF0000"/>
                </a:solidFill>
              </a:rPr>
              <a:t>Transport</a:t>
            </a:r>
          </a:p>
        </p:txBody>
      </p:sp>
      <p:sp>
        <p:nvSpPr>
          <p:cNvPr id="3075" name="Content Placeholder 2"/>
          <p:cNvSpPr>
            <a:spLocks noGrp="1"/>
          </p:cNvSpPr>
          <p:nvPr>
            <p:ph idx="1"/>
          </p:nvPr>
        </p:nvSpPr>
        <p:spPr>
          <a:xfrm>
            <a:off x="971600" y="1412776"/>
            <a:ext cx="7344816" cy="3959324"/>
          </a:xfrm>
        </p:spPr>
        <p:txBody>
          <a:bodyPr/>
          <a:lstStyle/>
          <a:p>
            <a:r>
              <a:rPr lang="en-US" sz="2800" dirty="0" err="1">
                <a:solidFill>
                  <a:srgbClr val="006BD6"/>
                </a:solidFill>
              </a:rPr>
              <a:t>Khun</a:t>
            </a:r>
            <a:r>
              <a:rPr lang="en-US" sz="2800" dirty="0">
                <a:solidFill>
                  <a:srgbClr val="006BD6"/>
                </a:solidFill>
              </a:rPr>
              <a:t> Nor (Krittaporn Buranawat)</a:t>
            </a:r>
          </a:p>
          <a:p>
            <a:r>
              <a:rPr lang="en-US" sz="2800" dirty="0">
                <a:solidFill>
                  <a:srgbClr val="006BD6"/>
                </a:solidFill>
              </a:rPr>
              <a:t>Guideline to the Transport Service Booklet</a:t>
            </a:r>
          </a:p>
          <a:p>
            <a:r>
              <a:rPr lang="en-US" sz="2800" dirty="0">
                <a:solidFill>
                  <a:srgbClr val="006BD6"/>
                </a:solidFill>
              </a:rPr>
              <a:t>Morning Pick up/ Afternoon departure &amp; drop-off</a:t>
            </a:r>
          </a:p>
          <a:p>
            <a:r>
              <a:rPr lang="en-US" sz="2800" dirty="0">
                <a:solidFill>
                  <a:srgbClr val="006BD6"/>
                </a:solidFill>
              </a:rPr>
              <a:t>Food &amp; Drink on the buses</a:t>
            </a:r>
          </a:p>
          <a:p>
            <a:r>
              <a:rPr lang="en-US" sz="2800" dirty="0" err="1">
                <a:solidFill>
                  <a:srgbClr val="006BD6"/>
                </a:solidFill>
              </a:rPr>
              <a:t>Behaviour</a:t>
            </a:r>
            <a:endParaRPr lang="en-US" sz="2800" dirty="0">
              <a:solidFill>
                <a:srgbClr val="006BD6"/>
              </a:solidFill>
            </a:endParaRPr>
          </a:p>
          <a:p>
            <a:r>
              <a:rPr lang="en-US" sz="2800" dirty="0">
                <a:solidFill>
                  <a:srgbClr val="006BD6"/>
                </a:solidFill>
              </a:rPr>
              <a:t>ECAs</a:t>
            </a:r>
          </a:p>
          <a:p>
            <a:r>
              <a:rPr lang="en-US" sz="2800" dirty="0" smtClean="0">
                <a:solidFill>
                  <a:srgbClr val="006BD6"/>
                </a:solidFill>
              </a:rPr>
              <a:t>Communication</a:t>
            </a:r>
            <a:endParaRPr lang="en-US" sz="2800" dirty="0">
              <a:solidFill>
                <a:srgbClr val="006BD6"/>
              </a:solidFill>
            </a:endParaRPr>
          </a:p>
          <a:p>
            <a:r>
              <a:rPr lang="en-US" sz="2800" dirty="0">
                <a:solidFill>
                  <a:srgbClr val="006BD6"/>
                </a:solidFill>
              </a:rPr>
              <a:t>Parking</a:t>
            </a:r>
          </a:p>
          <a:p>
            <a:endParaRPr lang="en-US" sz="1800" dirty="0">
              <a:solidFill>
                <a:srgbClr val="006BD6"/>
              </a:solidFill>
            </a:endParaRPr>
          </a:p>
          <a:p>
            <a:endParaRPr lang="en-US" dirty="0">
              <a:solidFill>
                <a:srgbClr val="006BD6"/>
              </a:solidFill>
            </a:endParaRPr>
          </a:p>
          <a:p>
            <a:pPr>
              <a:buFontTx/>
              <a:buNone/>
            </a:pPr>
            <a:endParaRPr lang="en-US" sz="1500" dirty="0">
              <a:solidFill>
                <a:srgbClr val="006BD6"/>
              </a:solidFill>
            </a:endParaRPr>
          </a:p>
          <a:p>
            <a:pPr>
              <a:buFontTx/>
              <a:buNone/>
            </a:pPr>
            <a:endParaRPr lang="en-US" dirty="0">
              <a:solidFill>
                <a:srgbClr val="006BD6"/>
              </a:solidFill>
            </a:endParaRPr>
          </a:p>
          <a:p>
            <a:endParaRPr lang="en-US" dirty="0">
              <a:solidFill>
                <a:srgbClr val="006BD6"/>
              </a:solidFill>
            </a:endParaRPr>
          </a:p>
          <a:p>
            <a:pPr algn="r"/>
            <a:endParaRPr lang="en-US" dirty="0">
              <a:solidFill>
                <a:srgbClr val="006BD6"/>
              </a:solidFill>
            </a:endParaRPr>
          </a:p>
        </p:txBody>
      </p:sp>
      <p:pic>
        <p:nvPicPr>
          <p:cNvPr id="3076" name="Picture 5" descr="C:\Users\geah\AppData\Local\Microsoft\Windows\Temporary Internet Files\Content.IE5\27G0DJ13\MC90013453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3675" y="3789040"/>
            <a:ext cx="1885950" cy="197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7957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88913"/>
            <a:ext cx="7772400" cy="1143000"/>
          </a:xfrm>
        </p:spPr>
        <p:txBody>
          <a:bodyPr/>
          <a:lstStyle/>
          <a:p>
            <a:pPr eaLnBrk="1" hangingPunct="1"/>
            <a:r>
              <a:rPr lang="en-US" dirty="0" smtClean="0">
                <a:latin typeface="Arial Narrow" pitchFamily="34" charset="0"/>
              </a:rPr>
              <a:t>Tutors Key Stage 3 (Years 7-9)</a:t>
            </a:r>
          </a:p>
        </p:txBody>
      </p:sp>
      <p:sp>
        <p:nvSpPr>
          <p:cNvPr id="27651" name="Rectangle 3"/>
          <p:cNvSpPr>
            <a:spLocks noGrp="1" noChangeArrowheads="1"/>
          </p:cNvSpPr>
          <p:nvPr>
            <p:ph type="body" sz="half" idx="1"/>
          </p:nvPr>
        </p:nvSpPr>
        <p:spPr>
          <a:xfrm>
            <a:off x="457200" y="1556792"/>
            <a:ext cx="3827463" cy="4569372"/>
          </a:xfrm>
        </p:spPr>
        <p:txBody>
          <a:bodyPr/>
          <a:lstStyle/>
          <a:p>
            <a:pPr eaLnBrk="1" hangingPunct="1">
              <a:lnSpc>
                <a:spcPct val="90000"/>
              </a:lnSpc>
            </a:pPr>
            <a:r>
              <a:rPr lang="en-US" sz="2000" dirty="0" smtClean="0">
                <a:latin typeface="Arial Narrow" pitchFamily="34" charset="0"/>
              </a:rPr>
              <a:t>7C Marie O’Connell</a:t>
            </a:r>
          </a:p>
          <a:p>
            <a:pPr eaLnBrk="1" hangingPunct="1">
              <a:lnSpc>
                <a:spcPct val="90000"/>
              </a:lnSpc>
            </a:pPr>
            <a:r>
              <a:rPr lang="en-US" sz="2000" dirty="0" smtClean="0">
                <a:latin typeface="Arial Narrow" pitchFamily="34" charset="0"/>
              </a:rPr>
              <a:t>7F Christopher Ferne</a:t>
            </a:r>
          </a:p>
          <a:p>
            <a:pPr eaLnBrk="1" hangingPunct="1">
              <a:lnSpc>
                <a:spcPct val="90000"/>
              </a:lnSpc>
            </a:pPr>
            <a:r>
              <a:rPr lang="en-US" sz="2000" dirty="0" smtClean="0">
                <a:latin typeface="Arial Narrow" pitchFamily="34" charset="0"/>
              </a:rPr>
              <a:t>7H Alison Holmes</a:t>
            </a:r>
          </a:p>
          <a:p>
            <a:pPr eaLnBrk="1" hangingPunct="1">
              <a:lnSpc>
                <a:spcPct val="90000"/>
              </a:lnSpc>
            </a:pPr>
            <a:r>
              <a:rPr lang="en-US" sz="2000" dirty="0" smtClean="0">
                <a:latin typeface="Arial Narrow" pitchFamily="34" charset="0"/>
              </a:rPr>
              <a:t>7J Polly Sinnett-Jones</a:t>
            </a:r>
          </a:p>
          <a:p>
            <a:pPr eaLnBrk="1" hangingPunct="1">
              <a:lnSpc>
                <a:spcPct val="90000"/>
              </a:lnSpc>
            </a:pPr>
            <a:r>
              <a:rPr lang="en-US" sz="2000" dirty="0" smtClean="0">
                <a:latin typeface="Arial Narrow" pitchFamily="34" charset="0"/>
              </a:rPr>
              <a:t>7K Kathy Kelly</a:t>
            </a:r>
          </a:p>
          <a:p>
            <a:pPr eaLnBrk="1" hangingPunct="1">
              <a:lnSpc>
                <a:spcPct val="90000"/>
              </a:lnSpc>
            </a:pPr>
            <a:r>
              <a:rPr lang="en-US" sz="2000" dirty="0" smtClean="0">
                <a:latin typeface="Arial Narrow" pitchFamily="34" charset="0"/>
              </a:rPr>
              <a:t>7M Karen McGuire</a:t>
            </a:r>
          </a:p>
          <a:p>
            <a:pPr eaLnBrk="1" hangingPunct="1">
              <a:lnSpc>
                <a:spcPct val="90000"/>
              </a:lnSpc>
            </a:pPr>
            <a:r>
              <a:rPr lang="en-US" sz="2000" dirty="0" smtClean="0">
                <a:latin typeface="Arial Narrow" pitchFamily="34" charset="0"/>
              </a:rPr>
              <a:t>7S Sam Mooring</a:t>
            </a:r>
          </a:p>
          <a:p>
            <a:pPr eaLnBrk="1" hangingPunct="1">
              <a:lnSpc>
                <a:spcPct val="90000"/>
              </a:lnSpc>
            </a:pPr>
            <a:r>
              <a:rPr lang="en-US" sz="2000" dirty="0" smtClean="0">
                <a:latin typeface="Arial Narrow" pitchFamily="34" charset="0"/>
              </a:rPr>
              <a:t>7W Martin Walsh</a:t>
            </a:r>
          </a:p>
          <a:p>
            <a:pPr eaLnBrk="1" hangingPunct="1">
              <a:lnSpc>
                <a:spcPct val="90000"/>
              </a:lnSpc>
            </a:pPr>
            <a:endParaRPr lang="en-US" sz="2000" dirty="0">
              <a:latin typeface="Arial Narrow" pitchFamily="34" charset="0"/>
            </a:endParaRPr>
          </a:p>
          <a:p>
            <a:pPr eaLnBrk="1" hangingPunct="1">
              <a:lnSpc>
                <a:spcPct val="90000"/>
              </a:lnSpc>
            </a:pPr>
            <a:r>
              <a:rPr lang="en-US" sz="2000" dirty="0" smtClean="0">
                <a:latin typeface="Arial Narrow" pitchFamily="34" charset="0"/>
              </a:rPr>
              <a:t>8B Julie Birchley</a:t>
            </a:r>
          </a:p>
          <a:p>
            <a:pPr eaLnBrk="1" hangingPunct="1">
              <a:lnSpc>
                <a:spcPct val="90000"/>
              </a:lnSpc>
            </a:pPr>
            <a:r>
              <a:rPr lang="en-US" sz="2000" dirty="0" smtClean="0">
                <a:latin typeface="Arial Narrow" pitchFamily="34" charset="0"/>
              </a:rPr>
              <a:t>8C Callum Butcher</a:t>
            </a:r>
          </a:p>
          <a:p>
            <a:pPr eaLnBrk="1" hangingPunct="1">
              <a:lnSpc>
                <a:spcPct val="90000"/>
              </a:lnSpc>
            </a:pPr>
            <a:r>
              <a:rPr lang="en-US" sz="2000" dirty="0" smtClean="0">
                <a:latin typeface="Arial Narrow" pitchFamily="34" charset="0"/>
              </a:rPr>
              <a:t>8G Paul Gatiss</a:t>
            </a:r>
          </a:p>
          <a:p>
            <a:pPr eaLnBrk="1" hangingPunct="1">
              <a:lnSpc>
                <a:spcPct val="90000"/>
              </a:lnSpc>
            </a:pPr>
            <a:r>
              <a:rPr lang="en-US" sz="2000" dirty="0" smtClean="0">
                <a:latin typeface="Arial Narrow" pitchFamily="34" charset="0"/>
              </a:rPr>
              <a:t>8I Susie Stuart</a:t>
            </a: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a:latin typeface="Arial Narrow" pitchFamily="34" charset="0"/>
            </a:endParaRPr>
          </a:p>
          <a:p>
            <a:pPr marL="0" indent="0" eaLnBrk="1" hangingPunct="1">
              <a:lnSpc>
                <a:spcPct val="90000"/>
              </a:lnSpc>
              <a:buNone/>
            </a:pPr>
            <a:endParaRPr lang="en-US" sz="2400" dirty="0">
              <a:latin typeface="Arial Narrow" pitchFamily="34" charset="0"/>
            </a:endParaRPr>
          </a:p>
          <a:p>
            <a:pPr eaLnBrk="1" hangingPunct="1">
              <a:lnSpc>
                <a:spcPct val="90000"/>
              </a:lnSpc>
            </a:pPr>
            <a:endParaRPr lang="en-US" sz="2400" dirty="0">
              <a:latin typeface="Arial Narrow" pitchFamily="34" charset="0"/>
            </a:endParaRPr>
          </a:p>
          <a:p>
            <a:pPr eaLnBrk="1" hangingPunct="1">
              <a:lnSpc>
                <a:spcPct val="90000"/>
              </a:lnSpc>
            </a:pPr>
            <a:endParaRPr lang="en-US" sz="2400" dirty="0">
              <a:latin typeface="Arial Narrow" pitchFamily="34" charset="0"/>
            </a:endParaRPr>
          </a:p>
          <a:p>
            <a:pPr marL="0" indent="0" eaLnBrk="1" hangingPunct="1">
              <a:lnSpc>
                <a:spcPct val="90000"/>
              </a:lnSpc>
              <a:buNone/>
            </a:pPr>
            <a:endParaRPr lang="en-US" sz="2400" dirty="0" smtClean="0">
              <a:latin typeface="Arial Narrow" pitchFamily="34" charset="0"/>
            </a:endParaRPr>
          </a:p>
          <a:p>
            <a:pPr eaLnBrk="1" hangingPunct="1">
              <a:lnSpc>
                <a:spcPct val="90000"/>
              </a:lnSpc>
              <a:buFont typeface="Wingdings" pitchFamily="2" charset="2"/>
              <a:buNone/>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p:txBody>
      </p:sp>
      <p:sp>
        <p:nvSpPr>
          <p:cNvPr id="27652" name="Rectangle 4"/>
          <p:cNvSpPr>
            <a:spLocks noGrp="1" noChangeArrowheads="1"/>
          </p:cNvSpPr>
          <p:nvPr>
            <p:ph type="body" sz="half" idx="2"/>
          </p:nvPr>
        </p:nvSpPr>
        <p:spPr>
          <a:xfrm>
            <a:off x="4500563" y="1196752"/>
            <a:ext cx="4038600" cy="5112567"/>
          </a:xfrm>
        </p:spPr>
        <p:txBody>
          <a:bodyPr/>
          <a:lstStyle/>
          <a:p>
            <a:pPr marL="0" indent="0" eaLnBrk="1" hangingPunct="1">
              <a:lnSpc>
                <a:spcPct val="90000"/>
              </a:lnSpc>
              <a:buNone/>
            </a:pPr>
            <a:endParaRPr lang="en-US" sz="2400" dirty="0" smtClean="0">
              <a:latin typeface="Arial Narrow" pitchFamily="34" charset="0"/>
            </a:endParaRPr>
          </a:p>
          <a:p>
            <a:pPr eaLnBrk="1" hangingPunct="1">
              <a:lnSpc>
                <a:spcPct val="90000"/>
              </a:lnSpc>
            </a:pPr>
            <a:r>
              <a:rPr lang="en-US" sz="2000" dirty="0" smtClean="0">
                <a:latin typeface="Arial Narrow" pitchFamily="34" charset="0"/>
              </a:rPr>
              <a:t>8L Mike Lyons</a:t>
            </a:r>
          </a:p>
          <a:p>
            <a:pPr eaLnBrk="1" hangingPunct="1">
              <a:lnSpc>
                <a:spcPct val="90000"/>
              </a:lnSpc>
            </a:pPr>
            <a:r>
              <a:rPr lang="en-US" sz="2000" dirty="0" smtClean="0">
                <a:latin typeface="Arial Narrow" pitchFamily="34" charset="0"/>
              </a:rPr>
              <a:t>8M Katie Meadows</a:t>
            </a:r>
          </a:p>
          <a:p>
            <a:pPr eaLnBrk="1" hangingPunct="1">
              <a:lnSpc>
                <a:spcPct val="90000"/>
              </a:lnSpc>
            </a:pPr>
            <a:r>
              <a:rPr lang="en-US" sz="2000" dirty="0" smtClean="0">
                <a:latin typeface="Arial Narrow" pitchFamily="34" charset="0"/>
              </a:rPr>
              <a:t>8S Saeed </a:t>
            </a:r>
            <a:r>
              <a:rPr lang="en-US" sz="2000" dirty="0" err="1" smtClean="0">
                <a:latin typeface="Arial Narrow" pitchFamily="34" charset="0"/>
              </a:rPr>
              <a:t>Mozakha</a:t>
            </a:r>
            <a:endParaRPr lang="en-US" sz="2000" dirty="0" smtClean="0">
              <a:latin typeface="Arial Narrow" pitchFamily="34" charset="0"/>
            </a:endParaRPr>
          </a:p>
          <a:p>
            <a:pPr eaLnBrk="1" hangingPunct="1">
              <a:lnSpc>
                <a:spcPct val="90000"/>
              </a:lnSpc>
            </a:pPr>
            <a:r>
              <a:rPr lang="en-US" sz="2000" dirty="0" smtClean="0">
                <a:latin typeface="Arial Narrow" pitchFamily="34" charset="0"/>
              </a:rPr>
              <a:t>8T Britta Modi</a:t>
            </a:r>
          </a:p>
          <a:p>
            <a:pPr eaLnBrk="1" hangingPunct="1">
              <a:lnSpc>
                <a:spcPct val="90000"/>
              </a:lnSpc>
            </a:pPr>
            <a:endParaRPr lang="en-US" sz="2000" dirty="0" smtClean="0">
              <a:latin typeface="Arial Narrow" pitchFamily="34" charset="0"/>
            </a:endParaRPr>
          </a:p>
          <a:p>
            <a:pPr eaLnBrk="1" hangingPunct="1">
              <a:lnSpc>
                <a:spcPct val="90000"/>
              </a:lnSpc>
            </a:pPr>
            <a:r>
              <a:rPr lang="en-US" sz="2000" dirty="0" smtClean="0">
                <a:latin typeface="Arial Narrow" pitchFamily="34" charset="0"/>
              </a:rPr>
              <a:t>9C </a:t>
            </a:r>
            <a:r>
              <a:rPr lang="en-US" sz="2000" dirty="0">
                <a:latin typeface="Arial Narrow" pitchFamily="34" charset="0"/>
              </a:rPr>
              <a:t>Celine </a:t>
            </a:r>
            <a:r>
              <a:rPr lang="en-US" sz="2000" dirty="0" smtClean="0">
                <a:latin typeface="Arial Narrow" pitchFamily="34" charset="0"/>
              </a:rPr>
              <a:t>Courenq</a:t>
            </a:r>
          </a:p>
          <a:p>
            <a:pPr eaLnBrk="1" hangingPunct="1">
              <a:lnSpc>
                <a:spcPct val="90000"/>
              </a:lnSpc>
            </a:pPr>
            <a:r>
              <a:rPr lang="en-US" sz="2000" dirty="0" smtClean="0">
                <a:latin typeface="Arial Narrow" pitchFamily="34" charset="0"/>
              </a:rPr>
              <a:t>9GGabriel </a:t>
            </a:r>
            <a:r>
              <a:rPr lang="en-US" sz="2000" dirty="0">
                <a:latin typeface="Arial Narrow" pitchFamily="34" charset="0"/>
              </a:rPr>
              <a:t>Henao </a:t>
            </a:r>
            <a:r>
              <a:rPr lang="en-US" sz="2000" dirty="0" smtClean="0">
                <a:latin typeface="Arial Narrow" pitchFamily="34" charset="0"/>
              </a:rPr>
              <a:t>Garcia</a:t>
            </a:r>
            <a:endParaRPr lang="en-US" sz="2000" dirty="0">
              <a:latin typeface="Arial Narrow" pitchFamily="34" charset="0"/>
            </a:endParaRPr>
          </a:p>
          <a:p>
            <a:pPr eaLnBrk="1" hangingPunct="1">
              <a:lnSpc>
                <a:spcPct val="90000"/>
              </a:lnSpc>
            </a:pPr>
            <a:r>
              <a:rPr lang="en-US" sz="2000" dirty="0" smtClean="0">
                <a:latin typeface="Arial Narrow" pitchFamily="34" charset="0"/>
              </a:rPr>
              <a:t>9H </a:t>
            </a:r>
            <a:r>
              <a:rPr lang="en-US" sz="2000" dirty="0">
                <a:latin typeface="Arial Narrow" pitchFamily="34" charset="0"/>
              </a:rPr>
              <a:t>Lindsey </a:t>
            </a:r>
            <a:r>
              <a:rPr lang="en-US" sz="2000" dirty="0" smtClean="0">
                <a:latin typeface="Arial Narrow" pitchFamily="34" charset="0"/>
              </a:rPr>
              <a:t>Hutton</a:t>
            </a:r>
          </a:p>
          <a:p>
            <a:pPr eaLnBrk="1" hangingPunct="1">
              <a:lnSpc>
                <a:spcPct val="90000"/>
              </a:lnSpc>
            </a:pPr>
            <a:r>
              <a:rPr lang="en-US" sz="2000" dirty="0" smtClean="0">
                <a:latin typeface="Arial Narrow" pitchFamily="34" charset="0"/>
              </a:rPr>
              <a:t>9M Seema Miah</a:t>
            </a:r>
          </a:p>
          <a:p>
            <a:pPr eaLnBrk="1" hangingPunct="1">
              <a:lnSpc>
                <a:spcPct val="90000"/>
              </a:lnSpc>
            </a:pPr>
            <a:r>
              <a:rPr lang="en-US" sz="2000" dirty="0">
                <a:latin typeface="Arial Narrow" pitchFamily="34" charset="0"/>
              </a:rPr>
              <a:t>8PJennifer </a:t>
            </a:r>
            <a:r>
              <a:rPr lang="en-US" sz="2000" dirty="0" smtClean="0">
                <a:latin typeface="Arial Narrow" pitchFamily="34" charset="0"/>
              </a:rPr>
              <a:t>Peppard / David Brettell</a:t>
            </a:r>
          </a:p>
          <a:p>
            <a:pPr eaLnBrk="1" hangingPunct="1">
              <a:lnSpc>
                <a:spcPct val="90000"/>
              </a:lnSpc>
            </a:pPr>
            <a:r>
              <a:rPr lang="en-US" sz="2000" dirty="0" smtClean="0">
                <a:latin typeface="Arial Narrow" pitchFamily="34" charset="0"/>
              </a:rPr>
              <a:t>9S Samuel Stuart</a:t>
            </a:r>
          </a:p>
          <a:p>
            <a:pPr eaLnBrk="1" hangingPunct="1">
              <a:lnSpc>
                <a:spcPct val="90000"/>
              </a:lnSpc>
            </a:pPr>
            <a:r>
              <a:rPr lang="en-US" sz="2000" dirty="0" smtClean="0">
                <a:latin typeface="Arial Narrow" pitchFamily="34" charset="0"/>
              </a:rPr>
              <a:t>9V </a:t>
            </a:r>
            <a:r>
              <a:rPr lang="en-US" sz="2000" dirty="0">
                <a:latin typeface="Arial Narrow" pitchFamily="34" charset="0"/>
              </a:rPr>
              <a:t>Vikki </a:t>
            </a:r>
            <a:r>
              <a:rPr lang="en-US" sz="2000" dirty="0" smtClean="0">
                <a:latin typeface="Arial Narrow" pitchFamily="34" charset="0"/>
              </a:rPr>
              <a:t>Collins</a:t>
            </a:r>
          </a:p>
          <a:p>
            <a:pPr eaLnBrk="1" hangingPunct="1">
              <a:lnSpc>
                <a:spcPct val="90000"/>
              </a:lnSpc>
            </a:pPr>
            <a:r>
              <a:rPr lang="en-US" sz="2000" dirty="0" smtClean="0">
                <a:latin typeface="Arial Narrow" pitchFamily="34" charset="0"/>
              </a:rPr>
              <a:t>9W William McAllister</a:t>
            </a:r>
            <a:endParaRPr lang="en-US" sz="2000" dirty="0">
              <a:latin typeface="Arial Narrow" pitchFamily="34" charset="0"/>
            </a:endParaRPr>
          </a:p>
          <a:p>
            <a:pPr eaLnBrk="1" hangingPunct="1">
              <a:lnSpc>
                <a:spcPct val="90000"/>
              </a:lnSpc>
            </a:pPr>
            <a:endParaRPr lang="en-US" sz="2400" dirty="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a:latin typeface="Arial Narrow" pitchFamily="34" charset="0"/>
            </a:endParaRPr>
          </a:p>
          <a:p>
            <a:pPr eaLnBrk="1" hangingPunct="1">
              <a:lnSpc>
                <a:spcPct val="90000"/>
              </a:lnSpc>
              <a:buFont typeface="Wingdings" pitchFamily="2" charset="2"/>
              <a:buNone/>
            </a:pPr>
            <a:endParaRPr lang="en-US" sz="2400" dirty="0" smtClean="0">
              <a:latin typeface="Arial Narrow" pitchFamily="34" charset="0"/>
            </a:endParaRPr>
          </a:p>
          <a:p>
            <a:pPr eaLnBrk="1" hangingPunct="1">
              <a:lnSpc>
                <a:spcPct val="80000"/>
              </a:lnSpc>
            </a:pPr>
            <a:endParaRPr lang="en-US" sz="1800" dirty="0" smtClean="0">
              <a:latin typeface="Arial Narrow" pitchFamily="34" charset="0"/>
            </a:endParaRPr>
          </a:p>
          <a:p>
            <a:pPr eaLnBrk="1" hangingPunct="1">
              <a:lnSpc>
                <a:spcPct val="80000"/>
              </a:lnSpc>
              <a:buFont typeface="Wingdings" pitchFamily="2" charset="2"/>
              <a:buNone/>
            </a:pPr>
            <a:endParaRPr lang="en-US" sz="1600" dirty="0" smtClean="0">
              <a:latin typeface="Arial Narrow" pitchFamily="34" charset="0"/>
            </a:endParaRPr>
          </a:p>
        </p:txBody>
      </p:sp>
    </p:spTree>
    <p:extLst>
      <p:ext uri="{BB962C8B-B14F-4D97-AF65-F5344CB8AC3E}">
        <p14:creationId xmlns:p14="http://schemas.microsoft.com/office/powerpoint/2010/main" val="2556681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88913"/>
            <a:ext cx="7772400" cy="1143000"/>
          </a:xfrm>
        </p:spPr>
        <p:txBody>
          <a:bodyPr/>
          <a:lstStyle/>
          <a:p>
            <a:pPr eaLnBrk="1" hangingPunct="1"/>
            <a:r>
              <a:rPr lang="en-US" dirty="0" smtClean="0">
                <a:latin typeface="Arial Narrow" pitchFamily="34" charset="0"/>
              </a:rPr>
              <a:t>Tutors KS4 and Senior Studies</a:t>
            </a:r>
            <a:br>
              <a:rPr lang="en-US" dirty="0" smtClean="0">
                <a:latin typeface="Arial Narrow" pitchFamily="34" charset="0"/>
              </a:rPr>
            </a:br>
            <a:r>
              <a:rPr lang="en-US" dirty="0">
                <a:latin typeface="Arial Narrow" pitchFamily="34" charset="0"/>
              </a:rPr>
              <a:t>(</a:t>
            </a:r>
            <a:r>
              <a:rPr lang="en-US" dirty="0" smtClean="0">
                <a:latin typeface="Arial Narrow" pitchFamily="34" charset="0"/>
              </a:rPr>
              <a:t>Year 10 and Year 12)</a:t>
            </a:r>
          </a:p>
        </p:txBody>
      </p:sp>
      <p:sp>
        <p:nvSpPr>
          <p:cNvPr id="27651" name="Rectangle 3"/>
          <p:cNvSpPr>
            <a:spLocks noGrp="1" noChangeArrowheads="1"/>
          </p:cNvSpPr>
          <p:nvPr>
            <p:ph type="body" sz="half" idx="1"/>
          </p:nvPr>
        </p:nvSpPr>
        <p:spPr>
          <a:xfrm>
            <a:off x="457200" y="1844824"/>
            <a:ext cx="3827463" cy="4281340"/>
          </a:xfrm>
        </p:spPr>
        <p:txBody>
          <a:bodyPr/>
          <a:lstStyle/>
          <a:p>
            <a:pPr eaLnBrk="1" hangingPunct="1">
              <a:lnSpc>
                <a:spcPct val="90000"/>
              </a:lnSpc>
            </a:pPr>
            <a:r>
              <a:rPr lang="en-US" sz="2400" dirty="0" smtClean="0">
                <a:latin typeface="Arial Narrow" pitchFamily="34" charset="0"/>
              </a:rPr>
              <a:t>10B Kirsten Bennett</a:t>
            </a:r>
          </a:p>
          <a:p>
            <a:pPr eaLnBrk="1" hangingPunct="1">
              <a:lnSpc>
                <a:spcPct val="90000"/>
              </a:lnSpc>
            </a:pPr>
            <a:r>
              <a:rPr lang="en-US" sz="2400" dirty="0" smtClean="0">
                <a:latin typeface="Arial Narrow" pitchFamily="34" charset="0"/>
              </a:rPr>
              <a:t>10C Chloe Heather</a:t>
            </a:r>
          </a:p>
          <a:p>
            <a:pPr eaLnBrk="1" hangingPunct="1">
              <a:lnSpc>
                <a:spcPct val="90000"/>
              </a:lnSpc>
            </a:pPr>
            <a:r>
              <a:rPr lang="en-US" sz="2400" dirty="0" smtClean="0">
                <a:latin typeface="Arial Narrow" pitchFamily="34" charset="0"/>
              </a:rPr>
              <a:t>10G Gail Cornish</a:t>
            </a:r>
          </a:p>
          <a:p>
            <a:pPr eaLnBrk="1" hangingPunct="1">
              <a:lnSpc>
                <a:spcPct val="90000"/>
              </a:lnSpc>
            </a:pPr>
            <a:r>
              <a:rPr lang="en-US" sz="2400" dirty="0" smtClean="0">
                <a:latin typeface="Arial Narrow" pitchFamily="34" charset="0"/>
              </a:rPr>
              <a:t>10J Jim Thombs</a:t>
            </a:r>
          </a:p>
          <a:p>
            <a:pPr eaLnBrk="1" hangingPunct="1">
              <a:lnSpc>
                <a:spcPct val="90000"/>
              </a:lnSpc>
            </a:pPr>
            <a:r>
              <a:rPr lang="en-US" sz="2400" dirty="0" smtClean="0">
                <a:latin typeface="Arial Narrow" pitchFamily="34" charset="0"/>
              </a:rPr>
              <a:t>10K Katherine Hickman</a:t>
            </a:r>
          </a:p>
          <a:p>
            <a:pPr eaLnBrk="1" hangingPunct="1">
              <a:lnSpc>
                <a:spcPct val="90000"/>
              </a:lnSpc>
            </a:pPr>
            <a:r>
              <a:rPr lang="en-US" sz="2400" dirty="0" smtClean="0">
                <a:latin typeface="Arial Narrow" pitchFamily="34" charset="0"/>
              </a:rPr>
              <a:t>10L Richard Lindley</a:t>
            </a:r>
          </a:p>
          <a:p>
            <a:pPr eaLnBrk="1" hangingPunct="1">
              <a:lnSpc>
                <a:spcPct val="90000"/>
              </a:lnSpc>
            </a:pPr>
            <a:r>
              <a:rPr lang="en-US" sz="2400" dirty="0" smtClean="0">
                <a:latin typeface="Arial Narrow" pitchFamily="34" charset="0"/>
              </a:rPr>
              <a:t>10P Sarah Puttock</a:t>
            </a:r>
          </a:p>
          <a:p>
            <a:pPr eaLnBrk="1" hangingPunct="1">
              <a:lnSpc>
                <a:spcPct val="90000"/>
              </a:lnSpc>
            </a:pPr>
            <a:r>
              <a:rPr lang="en-US" sz="2400" dirty="0" smtClean="0">
                <a:latin typeface="Arial Narrow" pitchFamily="34" charset="0"/>
              </a:rPr>
              <a:t>10T Anna Thain</a:t>
            </a: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a:latin typeface="Arial Narrow" pitchFamily="34" charset="0"/>
            </a:endParaRPr>
          </a:p>
          <a:p>
            <a:pPr marL="0" indent="0" eaLnBrk="1" hangingPunct="1">
              <a:lnSpc>
                <a:spcPct val="90000"/>
              </a:lnSpc>
              <a:buNone/>
            </a:pPr>
            <a:endParaRPr lang="en-US" sz="2400" dirty="0">
              <a:latin typeface="Arial Narrow" pitchFamily="34" charset="0"/>
            </a:endParaRPr>
          </a:p>
          <a:p>
            <a:pPr eaLnBrk="1" hangingPunct="1">
              <a:lnSpc>
                <a:spcPct val="90000"/>
              </a:lnSpc>
            </a:pPr>
            <a:endParaRPr lang="en-US" sz="2400" dirty="0">
              <a:latin typeface="Arial Narrow" pitchFamily="34" charset="0"/>
            </a:endParaRPr>
          </a:p>
          <a:p>
            <a:pPr eaLnBrk="1" hangingPunct="1">
              <a:lnSpc>
                <a:spcPct val="90000"/>
              </a:lnSpc>
            </a:pPr>
            <a:endParaRPr lang="en-US" sz="2400" dirty="0">
              <a:latin typeface="Arial Narrow" pitchFamily="34" charset="0"/>
            </a:endParaRPr>
          </a:p>
          <a:p>
            <a:pPr marL="0" indent="0" eaLnBrk="1" hangingPunct="1">
              <a:lnSpc>
                <a:spcPct val="90000"/>
              </a:lnSpc>
              <a:buNone/>
            </a:pPr>
            <a:endParaRPr lang="en-US" sz="2400" dirty="0" smtClean="0">
              <a:latin typeface="Arial Narrow" pitchFamily="34" charset="0"/>
            </a:endParaRPr>
          </a:p>
          <a:p>
            <a:pPr eaLnBrk="1" hangingPunct="1">
              <a:lnSpc>
                <a:spcPct val="90000"/>
              </a:lnSpc>
              <a:buFont typeface="Wingdings" pitchFamily="2" charset="2"/>
              <a:buNone/>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p:txBody>
      </p:sp>
      <p:sp>
        <p:nvSpPr>
          <p:cNvPr id="27652" name="Rectangle 4"/>
          <p:cNvSpPr>
            <a:spLocks noGrp="1" noChangeArrowheads="1"/>
          </p:cNvSpPr>
          <p:nvPr>
            <p:ph type="body" sz="half" idx="2"/>
          </p:nvPr>
        </p:nvSpPr>
        <p:spPr>
          <a:xfrm>
            <a:off x="4500563" y="1484784"/>
            <a:ext cx="4038600" cy="4824535"/>
          </a:xfrm>
        </p:spPr>
        <p:txBody>
          <a:bodyPr/>
          <a:lstStyle/>
          <a:p>
            <a:pPr marL="0" indent="0" eaLnBrk="1" hangingPunct="1">
              <a:lnSpc>
                <a:spcPct val="90000"/>
              </a:lnSpc>
              <a:buNone/>
            </a:pPr>
            <a:endParaRPr lang="en-US" sz="2400" dirty="0" smtClean="0">
              <a:latin typeface="Arial Narrow" pitchFamily="34" charset="0"/>
            </a:endParaRPr>
          </a:p>
          <a:p>
            <a:pPr eaLnBrk="1" hangingPunct="1">
              <a:lnSpc>
                <a:spcPct val="90000"/>
              </a:lnSpc>
            </a:pPr>
            <a:r>
              <a:rPr lang="en-US" sz="2400" dirty="0" smtClean="0">
                <a:latin typeface="Arial Narrow" pitchFamily="34" charset="0"/>
              </a:rPr>
              <a:t>12A Adrian Palmer</a:t>
            </a:r>
          </a:p>
          <a:p>
            <a:pPr eaLnBrk="1" hangingPunct="1">
              <a:lnSpc>
                <a:spcPct val="90000"/>
              </a:lnSpc>
            </a:pPr>
            <a:r>
              <a:rPr lang="en-US" sz="2400" dirty="0" smtClean="0">
                <a:latin typeface="Arial Narrow" pitchFamily="34" charset="0"/>
              </a:rPr>
              <a:t>12B Mike Brooks</a:t>
            </a:r>
          </a:p>
          <a:p>
            <a:pPr eaLnBrk="1" hangingPunct="1">
              <a:lnSpc>
                <a:spcPct val="90000"/>
              </a:lnSpc>
            </a:pPr>
            <a:r>
              <a:rPr lang="en-US" sz="2400" dirty="0" smtClean="0">
                <a:latin typeface="Arial Narrow" pitchFamily="34" charset="0"/>
              </a:rPr>
              <a:t>12C Adam Chidell</a:t>
            </a:r>
          </a:p>
          <a:p>
            <a:pPr eaLnBrk="1" hangingPunct="1">
              <a:lnSpc>
                <a:spcPct val="90000"/>
              </a:lnSpc>
            </a:pPr>
            <a:r>
              <a:rPr lang="en-US" sz="2400" dirty="0" smtClean="0">
                <a:latin typeface="Arial Narrow" pitchFamily="34" charset="0"/>
              </a:rPr>
              <a:t>12D Nita Dewse</a:t>
            </a:r>
          </a:p>
          <a:p>
            <a:pPr eaLnBrk="1" hangingPunct="1">
              <a:lnSpc>
                <a:spcPct val="90000"/>
              </a:lnSpc>
            </a:pPr>
            <a:r>
              <a:rPr lang="en-US" sz="2400" dirty="0" smtClean="0">
                <a:latin typeface="Arial Narrow" pitchFamily="34" charset="0"/>
              </a:rPr>
              <a:t>12I Sally Madden / Clive Bryan</a:t>
            </a:r>
          </a:p>
          <a:p>
            <a:pPr eaLnBrk="1" hangingPunct="1">
              <a:lnSpc>
                <a:spcPct val="90000"/>
              </a:lnSpc>
            </a:pPr>
            <a:r>
              <a:rPr lang="en-US" sz="2400" dirty="0" smtClean="0">
                <a:latin typeface="Arial Narrow" pitchFamily="34" charset="0"/>
              </a:rPr>
              <a:t>12M Kathy McDonnell</a:t>
            </a:r>
          </a:p>
          <a:p>
            <a:pPr eaLnBrk="1" hangingPunct="1">
              <a:lnSpc>
                <a:spcPct val="90000"/>
              </a:lnSpc>
            </a:pPr>
            <a:r>
              <a:rPr lang="en-US" sz="2400" dirty="0" smtClean="0">
                <a:latin typeface="Arial Narrow" pitchFamily="34" charset="0"/>
              </a:rPr>
              <a:t>12O Barry Oakes</a:t>
            </a:r>
          </a:p>
          <a:p>
            <a:pPr eaLnBrk="1" hangingPunct="1">
              <a:lnSpc>
                <a:spcPct val="90000"/>
              </a:lnSpc>
            </a:pPr>
            <a:r>
              <a:rPr lang="en-US" sz="2400" dirty="0" smtClean="0">
                <a:latin typeface="Arial Narrow" pitchFamily="34" charset="0"/>
              </a:rPr>
              <a:t>12V Helen Vincent</a:t>
            </a:r>
          </a:p>
          <a:p>
            <a:pPr eaLnBrk="1" hangingPunct="1">
              <a:lnSpc>
                <a:spcPct val="90000"/>
              </a:lnSpc>
            </a:pPr>
            <a:endParaRPr lang="en-US" sz="2400" dirty="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a:latin typeface="Arial Narrow" pitchFamily="34" charset="0"/>
            </a:endParaRPr>
          </a:p>
          <a:p>
            <a:pPr eaLnBrk="1" hangingPunct="1">
              <a:lnSpc>
                <a:spcPct val="90000"/>
              </a:lnSpc>
              <a:buFont typeface="Wingdings" pitchFamily="2" charset="2"/>
              <a:buNone/>
            </a:pPr>
            <a:endParaRPr lang="en-US" sz="2400" dirty="0" smtClean="0">
              <a:latin typeface="Arial Narrow" pitchFamily="34" charset="0"/>
            </a:endParaRPr>
          </a:p>
          <a:p>
            <a:pPr eaLnBrk="1" hangingPunct="1">
              <a:lnSpc>
                <a:spcPct val="80000"/>
              </a:lnSpc>
            </a:pPr>
            <a:endParaRPr lang="en-US" sz="1800" dirty="0" smtClean="0">
              <a:latin typeface="Arial Narrow" pitchFamily="34" charset="0"/>
            </a:endParaRPr>
          </a:p>
          <a:p>
            <a:pPr eaLnBrk="1" hangingPunct="1">
              <a:lnSpc>
                <a:spcPct val="80000"/>
              </a:lnSpc>
              <a:buFont typeface="Wingdings" pitchFamily="2" charset="2"/>
              <a:buNone/>
            </a:pPr>
            <a:endParaRPr lang="en-US" sz="1600" dirty="0" smtClean="0">
              <a:latin typeface="Arial Narrow" pitchFamily="34" charset="0"/>
            </a:endParaRPr>
          </a:p>
        </p:txBody>
      </p:sp>
    </p:spTree>
    <p:extLst>
      <p:ext uri="{BB962C8B-B14F-4D97-AF65-F5344CB8AC3E}">
        <p14:creationId xmlns:p14="http://schemas.microsoft.com/office/powerpoint/2010/main" val="3662335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latin typeface="Arial Narrow" pitchFamily="34" charset="0"/>
              </a:rPr>
              <a:t>Our Values</a:t>
            </a:r>
          </a:p>
        </p:txBody>
      </p:sp>
      <p:sp>
        <p:nvSpPr>
          <p:cNvPr id="29699" name="Rectangle 3"/>
          <p:cNvSpPr>
            <a:spLocks noGrp="1" noChangeArrowheads="1"/>
          </p:cNvSpPr>
          <p:nvPr>
            <p:ph type="body" idx="1"/>
          </p:nvPr>
        </p:nvSpPr>
        <p:spPr>
          <a:xfrm>
            <a:off x="685800" y="2204864"/>
            <a:ext cx="7772400" cy="3891136"/>
          </a:xfrm>
        </p:spPr>
        <p:txBody>
          <a:bodyPr/>
          <a:lstStyle/>
          <a:p>
            <a:pPr eaLnBrk="1" hangingPunct="1"/>
            <a:r>
              <a:rPr lang="en-US" dirty="0" smtClean="0">
                <a:latin typeface="Arial Narrow" pitchFamily="34" charset="0"/>
              </a:rPr>
              <a:t>Respect</a:t>
            </a:r>
          </a:p>
          <a:p>
            <a:pPr eaLnBrk="1" hangingPunct="1"/>
            <a:r>
              <a:rPr lang="en-US" dirty="0" smtClean="0">
                <a:latin typeface="Arial Narrow" pitchFamily="34" charset="0"/>
              </a:rPr>
              <a:t>Tolerance</a:t>
            </a:r>
          </a:p>
          <a:p>
            <a:pPr eaLnBrk="1" hangingPunct="1"/>
            <a:r>
              <a:rPr lang="en-US" dirty="0" smtClean="0">
                <a:latin typeface="Arial Narrow" pitchFamily="34" charset="0"/>
              </a:rPr>
              <a:t>Trust</a:t>
            </a:r>
          </a:p>
          <a:p>
            <a:pPr eaLnBrk="1" hangingPunct="1"/>
            <a:r>
              <a:rPr lang="en-US" dirty="0" smtClean="0">
                <a:latin typeface="Arial Narrow" pitchFamily="34" charset="0"/>
              </a:rPr>
              <a:t>Equality</a:t>
            </a:r>
          </a:p>
          <a:p>
            <a:pPr eaLnBrk="1" hangingPunct="1"/>
            <a:r>
              <a:rPr lang="en-US" dirty="0" smtClean="0">
                <a:latin typeface="Arial Narrow" pitchFamily="34" charset="0"/>
              </a:rPr>
              <a:t>Co-operation</a:t>
            </a:r>
          </a:p>
          <a:p>
            <a:pPr eaLnBrk="1" hangingPunct="1"/>
            <a:r>
              <a:rPr lang="en-US" dirty="0" smtClean="0">
                <a:latin typeface="Arial Narrow" pitchFamily="34" charset="0"/>
              </a:rPr>
              <a:t>Protection of the Environment</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628800"/>
            <a:ext cx="4738688"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811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solidFill>
                  <a:srgbClr val="002060"/>
                </a:solidFill>
                <a:latin typeface="Arial Narrow" panose="020B0606020202030204" pitchFamily="34" charset="0"/>
              </a:rPr>
              <a:t>IB Learner Profile</a:t>
            </a:r>
          </a:p>
        </p:txBody>
      </p:sp>
      <p:sp>
        <p:nvSpPr>
          <p:cNvPr id="17411" name="Rectangle 3"/>
          <p:cNvSpPr>
            <a:spLocks noGrp="1" noChangeArrowheads="1"/>
          </p:cNvSpPr>
          <p:nvPr>
            <p:ph type="body" idx="1"/>
          </p:nvPr>
        </p:nvSpPr>
        <p:spPr>
          <a:xfrm>
            <a:off x="685800" y="1714500"/>
            <a:ext cx="7772400" cy="4381500"/>
          </a:xfrm>
        </p:spPr>
        <p:txBody>
          <a:bodyPr/>
          <a:lstStyle/>
          <a:p>
            <a:pPr eaLnBrk="1" hangingPunct="1">
              <a:lnSpc>
                <a:spcPct val="90000"/>
              </a:lnSpc>
              <a:buFont typeface="Wingdings" panose="05000000000000000000" pitchFamily="2" charset="2"/>
              <a:buNone/>
            </a:pPr>
            <a:r>
              <a:rPr lang="en-US" dirty="0" smtClean="0">
                <a:solidFill>
                  <a:srgbClr val="002060"/>
                </a:solidFill>
                <a:latin typeface="Arial Narrow" panose="020B0606020202030204" pitchFamily="34" charset="0"/>
              </a:rPr>
              <a:t>IB Learners strive to be:</a:t>
            </a:r>
          </a:p>
          <a:p>
            <a:pPr eaLnBrk="1" hangingPunct="1">
              <a:lnSpc>
                <a:spcPct val="90000"/>
              </a:lnSpc>
              <a:buFont typeface="Wingdings" panose="05000000000000000000" pitchFamily="2" charset="2"/>
              <a:buNone/>
            </a:pPr>
            <a:endParaRPr lang="en-US" dirty="0" smtClean="0">
              <a:solidFill>
                <a:srgbClr val="002060"/>
              </a:solidFill>
              <a:latin typeface="Arial Narrow" panose="020B0606020202030204" pitchFamily="34" charset="0"/>
            </a:endParaRPr>
          </a:p>
          <a:p>
            <a:pPr eaLnBrk="1" hangingPunct="1">
              <a:lnSpc>
                <a:spcPct val="90000"/>
              </a:lnSpc>
            </a:pPr>
            <a:r>
              <a:rPr lang="en-US" dirty="0" smtClean="0">
                <a:solidFill>
                  <a:srgbClr val="002060"/>
                </a:solidFill>
                <a:latin typeface="Arial Narrow" panose="020B0606020202030204" pitchFamily="34" charset="0"/>
              </a:rPr>
              <a:t>Inquirers			Open –Minded</a:t>
            </a:r>
          </a:p>
          <a:p>
            <a:pPr eaLnBrk="1" hangingPunct="1">
              <a:lnSpc>
                <a:spcPct val="90000"/>
              </a:lnSpc>
            </a:pPr>
            <a:r>
              <a:rPr lang="en-US" dirty="0" smtClean="0">
                <a:solidFill>
                  <a:srgbClr val="002060"/>
                </a:solidFill>
                <a:latin typeface="Arial Narrow" panose="020B0606020202030204" pitchFamily="34" charset="0"/>
              </a:rPr>
              <a:t>Knowledgeable		Caring</a:t>
            </a:r>
          </a:p>
          <a:p>
            <a:pPr eaLnBrk="1" hangingPunct="1">
              <a:lnSpc>
                <a:spcPct val="90000"/>
              </a:lnSpc>
            </a:pPr>
            <a:r>
              <a:rPr lang="en-US" dirty="0" smtClean="0">
                <a:solidFill>
                  <a:srgbClr val="002060"/>
                </a:solidFill>
                <a:latin typeface="Arial Narrow" panose="020B0606020202030204" pitchFamily="34" charset="0"/>
              </a:rPr>
              <a:t>Thinkers			Risk-takers</a:t>
            </a:r>
          </a:p>
          <a:p>
            <a:pPr eaLnBrk="1" hangingPunct="1">
              <a:lnSpc>
                <a:spcPct val="90000"/>
              </a:lnSpc>
            </a:pPr>
            <a:r>
              <a:rPr lang="en-US" dirty="0" smtClean="0">
                <a:solidFill>
                  <a:srgbClr val="002060"/>
                </a:solidFill>
                <a:latin typeface="Arial Narrow" panose="020B0606020202030204" pitchFamily="34" charset="0"/>
              </a:rPr>
              <a:t>Communicators		Balanced</a:t>
            </a:r>
          </a:p>
          <a:p>
            <a:pPr eaLnBrk="1" hangingPunct="1">
              <a:lnSpc>
                <a:spcPct val="90000"/>
              </a:lnSpc>
            </a:pPr>
            <a:r>
              <a:rPr lang="en-US" dirty="0" smtClean="0">
                <a:solidFill>
                  <a:srgbClr val="002060"/>
                </a:solidFill>
                <a:latin typeface="Arial Narrow" panose="020B0606020202030204" pitchFamily="34" charset="0"/>
              </a:rPr>
              <a:t>Principled			Reflective</a:t>
            </a:r>
          </a:p>
        </p:txBody>
      </p:sp>
    </p:spTree>
    <p:extLst>
      <p:ext uri="{BB962C8B-B14F-4D97-AF65-F5344CB8AC3E}">
        <p14:creationId xmlns:p14="http://schemas.microsoft.com/office/powerpoint/2010/main" val="769728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latin typeface="Arial Narrow" pitchFamily="34" charset="0"/>
              </a:rPr>
              <a:t>Tutorial Programme</a:t>
            </a:r>
          </a:p>
        </p:txBody>
      </p:sp>
      <p:sp>
        <p:nvSpPr>
          <p:cNvPr id="30723" name="Rectangle 3"/>
          <p:cNvSpPr>
            <a:spLocks noGrp="1" noChangeArrowheads="1"/>
          </p:cNvSpPr>
          <p:nvPr>
            <p:ph type="body" idx="1"/>
          </p:nvPr>
        </p:nvSpPr>
        <p:spPr>
          <a:xfrm>
            <a:off x="685800" y="1628800"/>
            <a:ext cx="7772400" cy="4467200"/>
          </a:xfrm>
        </p:spPr>
        <p:txBody>
          <a:bodyPr/>
          <a:lstStyle/>
          <a:p>
            <a:pPr eaLnBrk="1" hangingPunct="1"/>
            <a:r>
              <a:rPr lang="en-US" dirty="0" smtClean="0">
                <a:latin typeface="Arial Narrow" pitchFamily="34" charset="0"/>
              </a:rPr>
              <a:t>Citizenship and Community</a:t>
            </a:r>
          </a:p>
          <a:p>
            <a:pPr eaLnBrk="1" hangingPunct="1"/>
            <a:r>
              <a:rPr lang="en-US" dirty="0" smtClean="0">
                <a:latin typeface="Arial Narrow" pitchFamily="34" charset="0"/>
              </a:rPr>
              <a:t>Health Education</a:t>
            </a:r>
          </a:p>
          <a:p>
            <a:pPr eaLnBrk="1" hangingPunct="1"/>
            <a:r>
              <a:rPr lang="en-US" dirty="0" smtClean="0">
                <a:latin typeface="Arial Narrow" pitchFamily="34" charset="0"/>
              </a:rPr>
              <a:t>Study Skills and Target Setting</a:t>
            </a:r>
          </a:p>
          <a:p>
            <a:pPr eaLnBrk="1" hangingPunct="1"/>
            <a:r>
              <a:rPr lang="en-US" dirty="0" smtClean="0">
                <a:latin typeface="Arial Narrow" pitchFamily="34" charset="0"/>
              </a:rPr>
              <a:t>Relationships and Self</a:t>
            </a:r>
          </a:p>
          <a:p>
            <a:pPr eaLnBrk="1" hangingPunct="1"/>
            <a:r>
              <a:rPr lang="en-US" dirty="0" smtClean="0">
                <a:latin typeface="Arial Narrow" pitchFamily="34" charset="0"/>
              </a:rPr>
              <a:t>Careers</a:t>
            </a:r>
          </a:p>
          <a:p>
            <a:pPr eaLnBrk="1" hangingPunct="1"/>
            <a:r>
              <a:rPr lang="en-US" dirty="0" smtClean="0">
                <a:latin typeface="Arial Narrow" pitchFamily="34" charset="0"/>
              </a:rPr>
              <a:t>Residential Visits</a:t>
            </a:r>
          </a:p>
          <a:p>
            <a:pPr eaLnBrk="1" hangingPunct="1"/>
            <a:endParaRPr lang="en-US" dirty="0" smtClean="0">
              <a:latin typeface="Arial Narrow" pitchFamily="34" charset="0"/>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429000"/>
            <a:ext cx="4211355" cy="315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766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33375"/>
            <a:ext cx="7772400" cy="1143000"/>
          </a:xfrm>
        </p:spPr>
        <p:txBody>
          <a:bodyPr/>
          <a:lstStyle/>
          <a:p>
            <a:pPr eaLnBrk="1" hangingPunct="1"/>
            <a:r>
              <a:rPr lang="en-US" dirty="0" smtClean="0"/>
              <a:t>Tutorial Friday 29</a:t>
            </a:r>
            <a:r>
              <a:rPr lang="en-US" baseline="30000" dirty="0" smtClean="0"/>
              <a:t>th</a:t>
            </a:r>
            <a:r>
              <a:rPr lang="en-US" dirty="0" smtClean="0"/>
              <a:t> August</a:t>
            </a:r>
          </a:p>
        </p:txBody>
      </p:sp>
      <p:sp>
        <p:nvSpPr>
          <p:cNvPr id="31747" name="Rectangle 3"/>
          <p:cNvSpPr>
            <a:spLocks noGrp="1" noChangeArrowheads="1"/>
          </p:cNvSpPr>
          <p:nvPr>
            <p:ph type="body" idx="1"/>
          </p:nvPr>
        </p:nvSpPr>
        <p:spPr>
          <a:xfrm>
            <a:off x="457200" y="1268413"/>
            <a:ext cx="8229600" cy="4857750"/>
          </a:xfrm>
        </p:spPr>
        <p:txBody>
          <a:bodyPr/>
          <a:lstStyle/>
          <a:p>
            <a:pPr eaLnBrk="1" hangingPunct="1"/>
            <a:r>
              <a:rPr lang="en-US" dirty="0" smtClean="0">
                <a:latin typeface="Arial Narrow" pitchFamily="34" charset="0"/>
              </a:rPr>
              <a:t>Year 7 Settling in</a:t>
            </a:r>
          </a:p>
          <a:p>
            <a:pPr eaLnBrk="1" hangingPunct="1"/>
            <a:r>
              <a:rPr lang="en-US" dirty="0" smtClean="0">
                <a:latin typeface="Arial Narrow" pitchFamily="34" charset="0"/>
              </a:rPr>
              <a:t>Year 8 Tutor group charter</a:t>
            </a:r>
            <a:endParaRPr lang="en-US" dirty="0">
              <a:latin typeface="Arial Narrow" pitchFamily="34" charset="0"/>
            </a:endParaRPr>
          </a:p>
          <a:p>
            <a:pPr eaLnBrk="1" hangingPunct="1"/>
            <a:r>
              <a:rPr lang="en-US" dirty="0" smtClean="0">
                <a:latin typeface="Arial Narrow" pitchFamily="34" charset="0"/>
              </a:rPr>
              <a:t>Year 9 Student portfolios</a:t>
            </a:r>
          </a:p>
          <a:p>
            <a:pPr eaLnBrk="1" hangingPunct="1"/>
            <a:r>
              <a:rPr lang="en-US" dirty="0" smtClean="0">
                <a:latin typeface="Arial Narrow" pitchFamily="34" charset="0"/>
              </a:rPr>
              <a:t>Year 10 Living in Bangkok</a:t>
            </a:r>
          </a:p>
          <a:p>
            <a:pPr eaLnBrk="1" hangingPunct="1"/>
            <a:r>
              <a:rPr lang="en-US" dirty="0" smtClean="0">
                <a:latin typeface="Arial Narrow" pitchFamily="34" charset="0"/>
              </a:rPr>
              <a:t>Year 11 First Aid / </a:t>
            </a:r>
            <a:r>
              <a:rPr lang="en-US" dirty="0" err="1" smtClean="0">
                <a:latin typeface="Arial Narrow" pitchFamily="34" charset="0"/>
              </a:rPr>
              <a:t>self-defence</a:t>
            </a:r>
            <a:r>
              <a:rPr lang="en-US" dirty="0" smtClean="0">
                <a:latin typeface="Arial Narrow" pitchFamily="34" charset="0"/>
              </a:rPr>
              <a:t> / stress management / work reviews</a:t>
            </a:r>
          </a:p>
          <a:p>
            <a:pPr eaLnBrk="1" hangingPunct="1"/>
            <a:r>
              <a:rPr lang="en-US" dirty="0" smtClean="0">
                <a:latin typeface="Arial Narrow" pitchFamily="34" charset="0"/>
              </a:rPr>
              <a:t>Year 12 Introduction to CAS / CAT clubs</a:t>
            </a:r>
          </a:p>
          <a:p>
            <a:pPr eaLnBrk="1" hangingPunct="1"/>
            <a:r>
              <a:rPr lang="en-US" dirty="0" smtClean="0">
                <a:latin typeface="Arial Narrow" pitchFamily="34" charset="0"/>
              </a:rPr>
              <a:t>Year 13 Personal statements / university references</a:t>
            </a:r>
          </a:p>
        </p:txBody>
      </p:sp>
    </p:spTree>
    <p:extLst>
      <p:ext uri="{BB962C8B-B14F-4D97-AF65-F5344CB8AC3E}">
        <p14:creationId xmlns:p14="http://schemas.microsoft.com/office/powerpoint/2010/main" val="156478164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16632"/>
            <a:ext cx="7772400" cy="1635968"/>
          </a:xfrm>
        </p:spPr>
        <p:txBody>
          <a:bodyPr/>
          <a:lstStyle/>
          <a:p>
            <a:pPr eaLnBrk="1" hangingPunct="1"/>
            <a:r>
              <a:rPr lang="en-US" dirty="0" smtClean="0">
                <a:latin typeface="Arial Narrow" pitchFamily="34" charset="0"/>
              </a:rPr>
              <a:t>Dates for the Diary</a:t>
            </a:r>
          </a:p>
        </p:txBody>
      </p:sp>
      <p:sp>
        <p:nvSpPr>
          <p:cNvPr id="32771" name="Rectangle 3"/>
          <p:cNvSpPr>
            <a:spLocks noGrp="1" noChangeArrowheads="1"/>
          </p:cNvSpPr>
          <p:nvPr>
            <p:ph type="body" idx="1"/>
          </p:nvPr>
        </p:nvSpPr>
        <p:spPr>
          <a:xfrm>
            <a:off x="718014" y="1268760"/>
            <a:ext cx="8174465" cy="4824536"/>
          </a:xfrm>
        </p:spPr>
        <p:txBody>
          <a:bodyPr/>
          <a:lstStyle/>
          <a:p>
            <a:pPr eaLnBrk="1" hangingPunct="1">
              <a:lnSpc>
                <a:spcPct val="90000"/>
              </a:lnSpc>
            </a:pPr>
            <a:r>
              <a:rPr lang="en-US" sz="2400" dirty="0" smtClean="0">
                <a:latin typeface="Arial Narrow" pitchFamily="34" charset="0"/>
              </a:rPr>
              <a:t>Friday 5</a:t>
            </a:r>
            <a:r>
              <a:rPr lang="en-US" sz="2400" baseline="30000" dirty="0" smtClean="0">
                <a:latin typeface="Arial Narrow" pitchFamily="34" charset="0"/>
              </a:rPr>
              <a:t>th</a:t>
            </a:r>
            <a:r>
              <a:rPr lang="en-US" sz="2400" dirty="0" smtClean="0">
                <a:latin typeface="Arial Narrow" pitchFamily="34" charset="0"/>
              </a:rPr>
              <a:t> September Y7 coffee morning 8am</a:t>
            </a:r>
          </a:p>
          <a:p>
            <a:pPr eaLnBrk="1" hangingPunct="1">
              <a:lnSpc>
                <a:spcPct val="90000"/>
              </a:lnSpc>
            </a:pPr>
            <a:r>
              <a:rPr lang="en-US" sz="2400" dirty="0" smtClean="0">
                <a:latin typeface="Arial Narrow" pitchFamily="34" charset="0"/>
              </a:rPr>
              <a:t>Friday 12</a:t>
            </a:r>
            <a:r>
              <a:rPr lang="en-US" sz="2400" baseline="30000" dirty="0" smtClean="0">
                <a:latin typeface="Arial Narrow" pitchFamily="34" charset="0"/>
              </a:rPr>
              <a:t>th</a:t>
            </a:r>
            <a:r>
              <a:rPr lang="en-US" sz="2400" dirty="0" smtClean="0">
                <a:latin typeface="Arial Narrow" pitchFamily="34" charset="0"/>
              </a:rPr>
              <a:t> September Y13 coffee morning 8am</a:t>
            </a:r>
          </a:p>
          <a:p>
            <a:pPr eaLnBrk="1" hangingPunct="1">
              <a:lnSpc>
                <a:spcPct val="90000"/>
              </a:lnSpc>
            </a:pPr>
            <a:r>
              <a:rPr lang="en-US" sz="2400" dirty="0" smtClean="0">
                <a:latin typeface="Arial Narrow" pitchFamily="34" charset="0"/>
              </a:rPr>
              <a:t>Friday 26</a:t>
            </a:r>
            <a:r>
              <a:rPr lang="en-US" sz="2400" baseline="30000" dirty="0" smtClean="0">
                <a:latin typeface="Arial Narrow" pitchFamily="34" charset="0"/>
              </a:rPr>
              <a:t>th</a:t>
            </a:r>
            <a:r>
              <a:rPr lang="en-US" sz="2400" dirty="0" smtClean="0">
                <a:latin typeface="Arial Narrow" pitchFamily="34" charset="0"/>
              </a:rPr>
              <a:t> September Y9 coffee morning 8am</a:t>
            </a:r>
          </a:p>
          <a:p>
            <a:pPr eaLnBrk="1" hangingPunct="1">
              <a:lnSpc>
                <a:spcPct val="90000"/>
              </a:lnSpc>
            </a:pPr>
            <a:r>
              <a:rPr lang="en-US" sz="2400" dirty="0" smtClean="0">
                <a:latin typeface="Arial Narrow" pitchFamily="34" charset="0"/>
              </a:rPr>
              <a:t>Friday 3</a:t>
            </a:r>
            <a:r>
              <a:rPr lang="en-US" sz="2400" baseline="30000" dirty="0" smtClean="0">
                <a:latin typeface="Arial Narrow" pitchFamily="34" charset="0"/>
              </a:rPr>
              <a:t>rd</a:t>
            </a:r>
            <a:r>
              <a:rPr lang="en-US" sz="2400" dirty="0" smtClean="0">
                <a:latin typeface="Arial Narrow" pitchFamily="34" charset="0"/>
              </a:rPr>
              <a:t> October Y11 coffee morning 8am</a:t>
            </a:r>
          </a:p>
          <a:p>
            <a:pPr eaLnBrk="1" hangingPunct="1">
              <a:lnSpc>
                <a:spcPct val="90000"/>
              </a:lnSpc>
            </a:pPr>
            <a:r>
              <a:rPr lang="en-US" sz="2400" dirty="0" smtClean="0">
                <a:latin typeface="Arial Narrow" pitchFamily="34" charset="0"/>
              </a:rPr>
              <a:t>Friday 10</a:t>
            </a:r>
            <a:r>
              <a:rPr lang="en-US" sz="2400" baseline="30000" dirty="0" smtClean="0">
                <a:latin typeface="Arial Narrow" pitchFamily="34" charset="0"/>
              </a:rPr>
              <a:t>th</a:t>
            </a:r>
            <a:r>
              <a:rPr lang="en-US" sz="2400" dirty="0" smtClean="0">
                <a:latin typeface="Arial Narrow" pitchFamily="34" charset="0"/>
              </a:rPr>
              <a:t> October Y10 coffee morning 8am</a:t>
            </a:r>
          </a:p>
          <a:p>
            <a:pPr eaLnBrk="1" hangingPunct="1">
              <a:lnSpc>
                <a:spcPct val="90000"/>
              </a:lnSpc>
            </a:pPr>
            <a:r>
              <a:rPr lang="en-US" sz="2400" dirty="0" smtClean="0">
                <a:latin typeface="Arial Narrow" pitchFamily="34" charset="0"/>
              </a:rPr>
              <a:t>Friday 31</a:t>
            </a:r>
            <a:r>
              <a:rPr lang="en-US" sz="2400" baseline="30000" dirty="0" smtClean="0">
                <a:latin typeface="Arial Narrow" pitchFamily="34" charset="0"/>
              </a:rPr>
              <a:t>st</a:t>
            </a:r>
            <a:r>
              <a:rPr lang="en-US" sz="2400" dirty="0" smtClean="0">
                <a:latin typeface="Arial Narrow" pitchFamily="34" charset="0"/>
              </a:rPr>
              <a:t> October Y8 coffee morning 8am</a:t>
            </a:r>
          </a:p>
          <a:p>
            <a:pPr eaLnBrk="1" hangingPunct="1">
              <a:lnSpc>
                <a:spcPct val="90000"/>
              </a:lnSpc>
            </a:pPr>
            <a:r>
              <a:rPr lang="en-US" sz="2400" dirty="0" smtClean="0">
                <a:latin typeface="Arial Narrow" pitchFamily="34" charset="0"/>
              </a:rPr>
              <a:t>Friday </a:t>
            </a:r>
            <a:r>
              <a:rPr lang="en-US" sz="2400" dirty="0" smtClean="0">
                <a:latin typeface="Arial Narrow" pitchFamily="34" charset="0"/>
              </a:rPr>
              <a:t>14</a:t>
            </a:r>
            <a:r>
              <a:rPr lang="en-US" sz="2400" baseline="30000" dirty="0" smtClean="0">
                <a:latin typeface="Arial Narrow" pitchFamily="34" charset="0"/>
              </a:rPr>
              <a:t>th</a:t>
            </a:r>
            <a:r>
              <a:rPr lang="en-US" sz="2400" dirty="0" smtClean="0">
                <a:latin typeface="Arial Narrow" pitchFamily="34" charset="0"/>
              </a:rPr>
              <a:t> </a:t>
            </a:r>
            <a:r>
              <a:rPr lang="en-US" sz="2400" dirty="0" smtClean="0">
                <a:latin typeface="Arial Narrow" pitchFamily="34" charset="0"/>
              </a:rPr>
              <a:t>November </a:t>
            </a:r>
            <a:r>
              <a:rPr lang="en-US" sz="2400" dirty="0" smtClean="0">
                <a:latin typeface="Arial Narrow" pitchFamily="34" charset="0"/>
              </a:rPr>
              <a:t>Y12 </a:t>
            </a:r>
            <a:r>
              <a:rPr lang="en-US" sz="2400" dirty="0">
                <a:latin typeface="Arial Narrow" pitchFamily="34" charset="0"/>
              </a:rPr>
              <a:t>coffee morning </a:t>
            </a:r>
            <a:r>
              <a:rPr lang="en-US" sz="2400" dirty="0" smtClean="0">
                <a:latin typeface="Arial Narrow" pitchFamily="34" charset="0"/>
              </a:rPr>
              <a:t>8am</a:t>
            </a:r>
          </a:p>
          <a:p>
            <a:pPr eaLnBrk="1" hangingPunct="1">
              <a:lnSpc>
                <a:spcPct val="90000"/>
              </a:lnSpc>
            </a:pPr>
            <a:endParaRPr lang="en-US" sz="2400" dirty="0" smtClean="0">
              <a:latin typeface="Arial Narrow" pitchFamily="34" charset="0"/>
            </a:endParaRPr>
          </a:p>
          <a:p>
            <a:pPr eaLnBrk="1" hangingPunct="1">
              <a:lnSpc>
                <a:spcPct val="90000"/>
              </a:lnSpc>
            </a:pPr>
            <a:r>
              <a:rPr lang="en-US" sz="2400" dirty="0" smtClean="0">
                <a:solidFill>
                  <a:schemeClr val="tx1"/>
                </a:solidFill>
                <a:latin typeface="Arial Narrow" pitchFamily="34" charset="0"/>
              </a:rPr>
              <a:t>Wednesday 5</a:t>
            </a:r>
            <a:r>
              <a:rPr lang="en-US" sz="2400" baseline="30000" dirty="0" smtClean="0">
                <a:solidFill>
                  <a:schemeClr val="tx1"/>
                </a:solidFill>
                <a:latin typeface="Arial Narrow" pitchFamily="34" charset="0"/>
              </a:rPr>
              <a:t>th</a:t>
            </a:r>
            <a:r>
              <a:rPr lang="en-US" sz="2400" dirty="0" smtClean="0">
                <a:solidFill>
                  <a:schemeClr val="tx1"/>
                </a:solidFill>
                <a:latin typeface="Arial Narrow" pitchFamily="34" charset="0"/>
              </a:rPr>
              <a:t> November Learning Support coffee morning 8am</a:t>
            </a:r>
          </a:p>
          <a:p>
            <a:pPr eaLnBrk="1" hangingPunct="1">
              <a:lnSpc>
                <a:spcPct val="90000"/>
              </a:lnSpc>
            </a:pPr>
            <a:r>
              <a:rPr lang="en-US" sz="2400" dirty="0" smtClean="0">
                <a:solidFill>
                  <a:schemeClr val="tx1"/>
                </a:solidFill>
                <a:latin typeface="Arial Narrow" pitchFamily="34" charset="0"/>
              </a:rPr>
              <a:t>Thursday 27</a:t>
            </a:r>
            <a:r>
              <a:rPr lang="en-US" sz="2400" baseline="30000" dirty="0" smtClean="0">
                <a:solidFill>
                  <a:schemeClr val="tx1"/>
                </a:solidFill>
                <a:latin typeface="Arial Narrow" pitchFamily="34" charset="0"/>
              </a:rPr>
              <a:t>th</a:t>
            </a:r>
            <a:r>
              <a:rPr lang="en-US" sz="2400" dirty="0" smtClean="0">
                <a:solidFill>
                  <a:schemeClr val="tx1"/>
                </a:solidFill>
                <a:latin typeface="Arial Narrow" pitchFamily="34" charset="0"/>
              </a:rPr>
              <a:t> November G&amp;T coffee morning 8am</a:t>
            </a:r>
          </a:p>
          <a:p>
            <a:pPr marL="0" indent="0" eaLnBrk="1" hangingPunct="1">
              <a:lnSpc>
                <a:spcPct val="90000"/>
              </a:lnSpc>
              <a:buNone/>
            </a:pPr>
            <a:endParaRPr lang="en-US" sz="2400" dirty="0" smtClean="0">
              <a:latin typeface="Arial Narrow" pitchFamily="34" charset="0"/>
            </a:endParaRPr>
          </a:p>
          <a:p>
            <a:pPr eaLnBrk="1" hangingPunct="1">
              <a:lnSpc>
                <a:spcPct val="90000"/>
              </a:lnSpc>
            </a:pPr>
            <a:r>
              <a:rPr lang="en-US" sz="2400" dirty="0" smtClean="0">
                <a:latin typeface="Arial Narrow" pitchFamily="34" charset="0"/>
              </a:rPr>
              <a:t>Wednesday 1</a:t>
            </a:r>
            <a:r>
              <a:rPr lang="en-US" sz="2400" baseline="30000" dirty="0" smtClean="0">
                <a:latin typeface="Arial Narrow" pitchFamily="34" charset="0"/>
              </a:rPr>
              <a:t>st</a:t>
            </a:r>
            <a:r>
              <a:rPr lang="en-US" sz="2400" dirty="0" smtClean="0">
                <a:latin typeface="Arial Narrow" pitchFamily="34" charset="0"/>
              </a:rPr>
              <a:t> October FCD meeting with parents 6pm</a:t>
            </a:r>
          </a:p>
          <a:p>
            <a:pPr eaLnBrk="1" hangingPunct="1">
              <a:lnSpc>
                <a:spcPct val="90000"/>
              </a:lnSpc>
              <a:buFont typeface="Wingdings" pitchFamily="2" charset="2"/>
              <a:buNone/>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pPr>
            <a:endParaRPr lang="en-US" sz="2400" dirty="0" smtClean="0">
              <a:latin typeface="Arial Narrow" pitchFamily="34" charset="0"/>
            </a:endParaRPr>
          </a:p>
          <a:p>
            <a:pPr eaLnBrk="1" hangingPunct="1">
              <a:lnSpc>
                <a:spcPct val="90000"/>
              </a:lnSpc>
              <a:buFont typeface="Wingdings" pitchFamily="2" charset="2"/>
              <a:buNone/>
            </a:pPr>
            <a:endParaRPr lang="en-US" sz="2400" dirty="0" smtClean="0"/>
          </a:p>
        </p:txBody>
      </p:sp>
    </p:spTree>
    <p:extLst>
      <p:ext uri="{BB962C8B-B14F-4D97-AF65-F5344CB8AC3E}">
        <p14:creationId xmlns:p14="http://schemas.microsoft.com/office/powerpoint/2010/main" val="946337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a:r>
              <a:rPr lang="en-GB" u="sng" dirty="0" smtClean="0">
                <a:solidFill>
                  <a:srgbClr val="FF0000"/>
                </a:solidFill>
              </a:rPr>
              <a:t>Food Services</a:t>
            </a:r>
          </a:p>
        </p:txBody>
      </p:sp>
      <p:sp>
        <p:nvSpPr>
          <p:cNvPr id="5" name="Content Placeholder 2"/>
          <p:cNvSpPr txBox="1">
            <a:spLocks/>
          </p:cNvSpPr>
          <p:nvPr/>
        </p:nvSpPr>
        <p:spPr bwMode="auto">
          <a:xfrm>
            <a:off x="1547664" y="1916832"/>
            <a:ext cx="5715000" cy="3086100"/>
          </a:xfrm>
          <a:prstGeom prst="rect">
            <a:avLst/>
          </a:prstGeom>
          <a:noFill/>
          <a:ln w="9525">
            <a:noFill/>
            <a:miter lim="800000"/>
            <a:headEnd/>
            <a:tailEnd/>
          </a:ln>
        </p:spPr>
        <p:txBody>
          <a:bodyPr/>
          <a:lstStyle/>
          <a:p>
            <a:pPr marL="257175" indent="-257175">
              <a:spcBef>
                <a:spcPct val="20000"/>
              </a:spcBef>
              <a:buFontTx/>
              <a:buChar char="•"/>
              <a:defRPr/>
            </a:pPr>
            <a:r>
              <a:rPr lang="en-GB" sz="2800" kern="0" dirty="0" err="1">
                <a:solidFill>
                  <a:srgbClr val="006BD6"/>
                </a:solidFill>
              </a:rPr>
              <a:t>Khun</a:t>
            </a:r>
            <a:r>
              <a:rPr lang="en-GB" sz="2800" kern="0" dirty="0">
                <a:solidFill>
                  <a:srgbClr val="006BD6"/>
                </a:solidFill>
              </a:rPr>
              <a:t> Wichit Aree-oe</a:t>
            </a:r>
          </a:p>
          <a:p>
            <a:pPr marL="257175" indent="-257175">
              <a:spcBef>
                <a:spcPct val="20000"/>
              </a:spcBef>
              <a:buFontTx/>
              <a:buChar char="•"/>
              <a:defRPr/>
            </a:pPr>
            <a:r>
              <a:rPr lang="en-GB" sz="2800" kern="0" dirty="0">
                <a:solidFill>
                  <a:srgbClr val="006BD6"/>
                </a:solidFill>
              </a:rPr>
              <a:t>Guidebook to BPS Food Services</a:t>
            </a:r>
          </a:p>
          <a:p>
            <a:pPr marL="257175" indent="-257175">
              <a:spcBef>
                <a:spcPct val="20000"/>
              </a:spcBef>
              <a:buFontTx/>
              <a:buChar char="•"/>
              <a:defRPr/>
            </a:pPr>
            <a:r>
              <a:rPr lang="en-GB" sz="2800" kern="0" dirty="0">
                <a:solidFill>
                  <a:srgbClr val="006BD6"/>
                </a:solidFill>
              </a:rPr>
              <a:t>Patana Card</a:t>
            </a:r>
          </a:p>
          <a:p>
            <a:pPr marL="257175" indent="-257175">
              <a:spcBef>
                <a:spcPct val="20000"/>
              </a:spcBef>
              <a:buFontTx/>
              <a:buChar char="•"/>
              <a:defRPr/>
            </a:pPr>
            <a:r>
              <a:rPr lang="en-GB" sz="2800" kern="0" dirty="0">
                <a:solidFill>
                  <a:srgbClr val="006BD6"/>
                </a:solidFill>
              </a:rPr>
              <a:t>Secondary Canteen</a:t>
            </a:r>
          </a:p>
          <a:p>
            <a:pPr marL="257175" indent="-257175">
              <a:spcBef>
                <a:spcPct val="20000"/>
              </a:spcBef>
              <a:buFontTx/>
              <a:buChar char="•"/>
              <a:defRPr/>
            </a:pPr>
            <a:r>
              <a:rPr lang="en-GB" sz="2800" kern="0" dirty="0">
                <a:solidFill>
                  <a:srgbClr val="006BD6"/>
                </a:solidFill>
              </a:rPr>
              <a:t>Snack Bar, </a:t>
            </a:r>
            <a:r>
              <a:rPr lang="en-GB" sz="2800" kern="0" dirty="0" err="1">
                <a:solidFill>
                  <a:srgbClr val="006BD6"/>
                </a:solidFill>
              </a:rPr>
              <a:t>Smoothie</a:t>
            </a:r>
            <a:r>
              <a:rPr lang="en-GB" sz="2800" kern="0" dirty="0">
                <a:solidFill>
                  <a:srgbClr val="006BD6"/>
                </a:solidFill>
              </a:rPr>
              <a:t> &amp; Noodle Bar</a:t>
            </a:r>
          </a:p>
          <a:p>
            <a:pPr marL="257175" indent="-257175">
              <a:spcBef>
                <a:spcPct val="20000"/>
              </a:spcBef>
              <a:buFontTx/>
              <a:buChar char="•"/>
              <a:defRPr/>
            </a:pPr>
            <a:r>
              <a:rPr lang="en-GB" sz="2800" kern="0" dirty="0">
                <a:solidFill>
                  <a:srgbClr val="006BD6"/>
                </a:solidFill>
              </a:rPr>
              <a:t>Catering</a:t>
            </a:r>
            <a:endParaRPr lang="en-GB" sz="2800" kern="0" dirty="0">
              <a:solidFill>
                <a:srgbClr val="001831"/>
              </a:solidFill>
            </a:endParaRPr>
          </a:p>
          <a:p>
            <a:pPr marL="257175" indent="-257175">
              <a:spcBef>
                <a:spcPct val="20000"/>
              </a:spcBef>
              <a:buFontTx/>
              <a:buChar char="•"/>
              <a:defRPr/>
            </a:pPr>
            <a:endParaRPr lang="en-GB" kern="0" dirty="0">
              <a:solidFill>
                <a:srgbClr val="001831"/>
              </a:solidFill>
            </a:endParaRPr>
          </a:p>
        </p:txBody>
      </p:sp>
      <p:pic>
        <p:nvPicPr>
          <p:cNvPr id="4100" name="Picture 5" descr="C:\Users\geah\AppData\Local\Microsoft\Windows\Temporary Internet Files\Content.IE5\3RQ6IZVT\MC9000577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7440" y="2708597"/>
            <a:ext cx="1670447" cy="150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391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GB" u="sng" dirty="0" smtClean="0">
                <a:solidFill>
                  <a:srgbClr val="FF0000"/>
                </a:solidFill>
              </a:rPr>
              <a:t>Security</a:t>
            </a:r>
          </a:p>
        </p:txBody>
      </p:sp>
      <p:sp>
        <p:nvSpPr>
          <p:cNvPr id="5123" name="Content Placeholder 2"/>
          <p:cNvSpPr>
            <a:spLocks noGrp="1"/>
          </p:cNvSpPr>
          <p:nvPr>
            <p:ph idx="1"/>
          </p:nvPr>
        </p:nvSpPr>
        <p:spPr>
          <a:xfrm>
            <a:off x="1657350" y="2343150"/>
            <a:ext cx="5829300" cy="2514600"/>
          </a:xfrm>
        </p:spPr>
        <p:txBody>
          <a:bodyPr/>
          <a:lstStyle/>
          <a:p>
            <a:r>
              <a:rPr lang="en-GB" dirty="0" smtClean="0">
                <a:solidFill>
                  <a:srgbClr val="006BD6"/>
                </a:solidFill>
              </a:rPr>
              <a:t>Patana cards</a:t>
            </a:r>
          </a:p>
          <a:p>
            <a:r>
              <a:rPr lang="en-GB" dirty="0" smtClean="0">
                <a:solidFill>
                  <a:srgbClr val="006BD6"/>
                </a:solidFill>
              </a:rPr>
              <a:t>Valuables</a:t>
            </a:r>
          </a:p>
          <a:p>
            <a:r>
              <a:rPr lang="en-GB" dirty="0" smtClean="0">
                <a:solidFill>
                  <a:srgbClr val="006BD6"/>
                </a:solidFill>
              </a:rPr>
              <a:t>Lost Property</a:t>
            </a:r>
          </a:p>
          <a:p>
            <a:pPr>
              <a:buFontTx/>
              <a:buNone/>
            </a:pPr>
            <a:endParaRPr lang="en-GB" dirty="0" smtClean="0"/>
          </a:p>
          <a:p>
            <a:pPr>
              <a:buFontTx/>
              <a:buNone/>
            </a:pPr>
            <a:endParaRPr lang="en-GB" dirty="0" smtClean="0"/>
          </a:p>
        </p:txBody>
      </p:sp>
      <p:sp>
        <p:nvSpPr>
          <p:cNvPr id="5124" name="Lock"/>
          <p:cNvSpPr>
            <a:spLocks noEditPoints="1" noChangeArrowheads="1"/>
          </p:cNvSpPr>
          <p:nvPr/>
        </p:nvSpPr>
        <p:spPr bwMode="auto">
          <a:xfrm>
            <a:off x="5715001" y="2914650"/>
            <a:ext cx="1103710" cy="15144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744 w 21600"/>
              <a:gd name="T13" fmla="*/ 9904 h 21600"/>
              <a:gd name="T14" fmla="*/ 21134 w 21600"/>
              <a:gd name="T15" fmla="*/ 15335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GB" sz="1800"/>
          </a:p>
        </p:txBody>
      </p:sp>
    </p:spTree>
    <p:extLst>
      <p:ext uri="{BB962C8B-B14F-4D97-AF65-F5344CB8AC3E}">
        <p14:creationId xmlns:p14="http://schemas.microsoft.com/office/powerpoint/2010/main" val="2131074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188640"/>
            <a:ext cx="7772400" cy="1563960"/>
          </a:xfrm>
        </p:spPr>
        <p:txBody>
          <a:bodyPr/>
          <a:lstStyle/>
          <a:p>
            <a:pPr algn="ctr"/>
            <a:r>
              <a:rPr lang="en-GB" sz="2400" u="sng" dirty="0">
                <a:solidFill>
                  <a:srgbClr val="FF0000"/>
                </a:solidFill>
              </a:rPr>
              <a:t>Health &amp; Safety, Medical Service, School Shop &amp; Communication</a:t>
            </a:r>
          </a:p>
        </p:txBody>
      </p:sp>
      <p:sp>
        <p:nvSpPr>
          <p:cNvPr id="6147" name="Content Placeholder 2"/>
          <p:cNvSpPr>
            <a:spLocks noGrp="1"/>
          </p:cNvSpPr>
          <p:nvPr>
            <p:ph idx="1"/>
          </p:nvPr>
        </p:nvSpPr>
        <p:spPr>
          <a:xfrm>
            <a:off x="1543050" y="1292814"/>
            <a:ext cx="6915150" cy="4320480"/>
          </a:xfrm>
        </p:spPr>
        <p:txBody>
          <a:bodyPr>
            <a:noAutofit/>
          </a:bodyPr>
          <a:lstStyle/>
          <a:p>
            <a:endParaRPr lang="en-GB" sz="2400" dirty="0"/>
          </a:p>
          <a:p>
            <a:r>
              <a:rPr lang="en-GB" sz="2400" dirty="0">
                <a:solidFill>
                  <a:srgbClr val="006BD6"/>
                </a:solidFill>
              </a:rPr>
              <a:t>Health &amp; </a:t>
            </a:r>
            <a:r>
              <a:rPr lang="en-GB" sz="2400" dirty="0" smtClean="0">
                <a:solidFill>
                  <a:srgbClr val="006BD6"/>
                </a:solidFill>
              </a:rPr>
              <a:t>Safety / Emergency Procedures</a:t>
            </a:r>
            <a:endParaRPr lang="en-GB" sz="2400" dirty="0">
              <a:solidFill>
                <a:srgbClr val="006BD6"/>
              </a:solidFill>
            </a:endParaRPr>
          </a:p>
          <a:p>
            <a:r>
              <a:rPr lang="en-GB" sz="2400" dirty="0">
                <a:solidFill>
                  <a:srgbClr val="006BD6"/>
                </a:solidFill>
              </a:rPr>
              <a:t>Medical Service - Update medical details via parents gateway.</a:t>
            </a:r>
          </a:p>
          <a:p>
            <a:r>
              <a:rPr lang="en-GB" sz="2400" dirty="0">
                <a:solidFill>
                  <a:srgbClr val="006BD6"/>
                </a:solidFill>
              </a:rPr>
              <a:t>School Shop – open 7.30 – 4.00pm during term time.</a:t>
            </a:r>
          </a:p>
          <a:p>
            <a:r>
              <a:rPr lang="en-GB" sz="2400" dirty="0">
                <a:solidFill>
                  <a:srgbClr val="006BD6"/>
                </a:solidFill>
              </a:rPr>
              <a:t>Insurance</a:t>
            </a:r>
          </a:p>
          <a:p>
            <a:r>
              <a:rPr lang="en-GB" sz="2400" dirty="0" smtClean="0">
                <a:solidFill>
                  <a:srgbClr val="006BD6"/>
                </a:solidFill>
              </a:rPr>
              <a:t>Communication</a:t>
            </a:r>
          </a:p>
          <a:p>
            <a:endParaRPr lang="en-GB" sz="2400" dirty="0" smtClean="0">
              <a:solidFill>
                <a:srgbClr val="006BD6"/>
              </a:solidFill>
            </a:endParaRPr>
          </a:p>
          <a:p>
            <a:r>
              <a:rPr lang="en-GB" sz="2400" dirty="0" smtClean="0">
                <a:solidFill>
                  <a:srgbClr val="006BD6"/>
                </a:solidFill>
              </a:rPr>
              <a:t>Up coming event:</a:t>
            </a:r>
          </a:p>
          <a:p>
            <a:pPr lvl="1"/>
            <a:r>
              <a:rPr lang="en-GB" sz="2400" dirty="0" smtClean="0">
                <a:solidFill>
                  <a:srgbClr val="006BD6"/>
                </a:solidFill>
              </a:rPr>
              <a:t>Patana Fun Run – Sunday 28</a:t>
            </a:r>
            <a:r>
              <a:rPr lang="en-GB" sz="2400" baseline="30000" dirty="0" smtClean="0">
                <a:solidFill>
                  <a:srgbClr val="006BD6"/>
                </a:solidFill>
              </a:rPr>
              <a:t>th</a:t>
            </a:r>
            <a:r>
              <a:rPr lang="en-GB" sz="2400" dirty="0" smtClean="0">
                <a:solidFill>
                  <a:srgbClr val="006BD6"/>
                </a:solidFill>
              </a:rPr>
              <a:t> September</a:t>
            </a:r>
          </a:p>
          <a:p>
            <a:pPr marL="0" indent="0">
              <a:buNone/>
            </a:pPr>
            <a:endParaRPr lang="en-GB" sz="2400" dirty="0"/>
          </a:p>
        </p:txBody>
      </p:sp>
      <p:pic>
        <p:nvPicPr>
          <p:cNvPr id="6148" name="Picture 4" descr="C:\Users\geah\AppData\Local\Microsoft\Windows\Temporary Internet Files\Content.IE5\27G0DJ13\MC9002341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3717032"/>
            <a:ext cx="1368549" cy="127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171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14313"/>
            <a:ext cx="7772400" cy="1143000"/>
          </a:xfrm>
        </p:spPr>
        <p:txBody>
          <a:bodyPr/>
          <a:lstStyle/>
          <a:p>
            <a:pPr eaLnBrk="1" hangingPunct="1"/>
            <a:r>
              <a:rPr lang="en-US" b="1" dirty="0" smtClean="0">
                <a:solidFill>
                  <a:srgbClr val="002060"/>
                </a:solidFill>
                <a:latin typeface="Calibri" panose="020F0502020204030204" pitchFamily="34" charset="0"/>
              </a:rPr>
              <a:t>Curriculum and Assessment</a:t>
            </a:r>
          </a:p>
        </p:txBody>
      </p:sp>
      <p:sp>
        <p:nvSpPr>
          <p:cNvPr id="4099" name="Rectangle 3"/>
          <p:cNvSpPr>
            <a:spLocks noGrp="1" noChangeArrowheads="1"/>
          </p:cNvSpPr>
          <p:nvPr>
            <p:ph type="body" idx="1"/>
          </p:nvPr>
        </p:nvSpPr>
        <p:spPr>
          <a:xfrm>
            <a:off x="685800" y="1556792"/>
            <a:ext cx="7772400" cy="4114800"/>
          </a:xfrm>
        </p:spPr>
        <p:txBody>
          <a:bodyPr/>
          <a:lstStyle/>
          <a:p>
            <a:pPr eaLnBrk="1" hangingPunct="1"/>
            <a:r>
              <a:rPr lang="en-US" dirty="0" smtClean="0">
                <a:latin typeface="Calibri" pitchFamily="34" charset="0"/>
              </a:rPr>
              <a:t>School day</a:t>
            </a:r>
          </a:p>
          <a:p>
            <a:pPr eaLnBrk="1" hangingPunct="1"/>
            <a:r>
              <a:rPr lang="en-US" dirty="0" smtClean="0">
                <a:latin typeface="Calibri" pitchFamily="34" charset="0"/>
              </a:rPr>
              <a:t>Curriculum</a:t>
            </a:r>
          </a:p>
          <a:p>
            <a:pPr eaLnBrk="1" hangingPunct="1"/>
            <a:r>
              <a:rPr lang="en-US" dirty="0" smtClean="0">
                <a:latin typeface="Calibri" pitchFamily="34" charset="0"/>
              </a:rPr>
              <a:t>Timetables</a:t>
            </a:r>
          </a:p>
          <a:p>
            <a:pPr eaLnBrk="1" hangingPunct="1"/>
            <a:r>
              <a:rPr lang="en-US" dirty="0" smtClean="0">
                <a:latin typeface="Calibri" pitchFamily="34" charset="0"/>
              </a:rPr>
              <a:t>Home Learning</a:t>
            </a:r>
          </a:p>
          <a:p>
            <a:pPr eaLnBrk="1" hangingPunct="1"/>
            <a:r>
              <a:rPr lang="en-US" dirty="0" smtClean="0">
                <a:latin typeface="Calibri" pitchFamily="34" charset="0"/>
              </a:rPr>
              <a:t>Communication &amp; reporting</a:t>
            </a:r>
          </a:p>
        </p:txBody>
      </p:sp>
    </p:spTree>
    <p:extLst>
      <p:ext uri="{BB962C8B-B14F-4D97-AF65-F5344CB8AC3E}">
        <p14:creationId xmlns:p14="http://schemas.microsoft.com/office/powerpoint/2010/main" val="389383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14313"/>
            <a:ext cx="8229600" cy="1143000"/>
          </a:xfrm>
        </p:spPr>
        <p:txBody>
          <a:bodyPr/>
          <a:lstStyle/>
          <a:p>
            <a:pPr eaLnBrk="1" hangingPunct="1"/>
            <a:r>
              <a:rPr lang="en-US" b="1" dirty="0" smtClean="0">
                <a:solidFill>
                  <a:srgbClr val="002060"/>
                </a:solidFill>
                <a:latin typeface="Cambria" pitchFamily="18" charset="0"/>
              </a:rPr>
              <a:t>School Day</a:t>
            </a:r>
          </a:p>
        </p:txBody>
      </p:sp>
      <p:graphicFrame>
        <p:nvGraphicFramePr>
          <p:cNvPr id="6341" name="Group 197"/>
          <p:cNvGraphicFramePr>
            <a:graphicFrameLocks noGrp="1"/>
          </p:cNvGraphicFramePr>
          <p:nvPr>
            <p:ph idx="1"/>
            <p:extLst>
              <p:ext uri="{D42A27DB-BD31-4B8C-83A1-F6EECF244321}">
                <p14:modId xmlns:p14="http://schemas.microsoft.com/office/powerpoint/2010/main" val="1969672124"/>
              </p:ext>
            </p:extLst>
          </p:nvPr>
        </p:nvGraphicFramePr>
        <p:xfrm>
          <a:off x="755577" y="1357314"/>
          <a:ext cx="7560840" cy="4203700"/>
        </p:xfrm>
        <a:graphic>
          <a:graphicData uri="http://schemas.openxmlformats.org/drawingml/2006/table">
            <a:tbl>
              <a:tblPr/>
              <a:tblGrid>
                <a:gridCol w="2018904"/>
                <a:gridCol w="1385484"/>
                <a:gridCol w="1039113"/>
                <a:gridCol w="1524032"/>
                <a:gridCol w="1593307"/>
              </a:tblGrid>
              <a:tr h="5998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Arrive by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Period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10:55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4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am Reg.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7:40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Period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98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Period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7:55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Lunch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12:15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014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Period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8:35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Period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5998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Break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9:15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Period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1:50 – 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98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Period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9:35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endParaRPr lang="en-GB"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4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Period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ECAs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rPr>
                        <a:t>2:45 -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extLst>
      <p:ext uri="{BB962C8B-B14F-4D97-AF65-F5344CB8AC3E}">
        <p14:creationId xmlns:p14="http://schemas.microsoft.com/office/powerpoint/2010/main" val="923356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42875"/>
            <a:ext cx="7772400" cy="1143000"/>
          </a:xfrm>
        </p:spPr>
        <p:txBody>
          <a:bodyPr/>
          <a:lstStyle/>
          <a:p>
            <a:pPr eaLnBrk="1" hangingPunct="1"/>
            <a:r>
              <a:rPr lang="en-US" b="1" smtClean="0">
                <a:solidFill>
                  <a:srgbClr val="002060"/>
                </a:solidFill>
                <a:latin typeface="Cambria" pitchFamily="18" charset="0"/>
              </a:rPr>
              <a:t>Curriculum</a:t>
            </a:r>
          </a:p>
        </p:txBody>
      </p:sp>
      <p:sp>
        <p:nvSpPr>
          <p:cNvPr id="6147" name="Rectangle 3"/>
          <p:cNvSpPr>
            <a:spLocks noGrp="1" noChangeArrowheads="1"/>
          </p:cNvSpPr>
          <p:nvPr>
            <p:ph type="body" idx="1"/>
          </p:nvPr>
        </p:nvSpPr>
        <p:spPr>
          <a:xfrm>
            <a:off x="685800" y="1143000"/>
            <a:ext cx="7772400" cy="4929188"/>
          </a:xfrm>
        </p:spPr>
        <p:txBody>
          <a:bodyPr/>
          <a:lstStyle/>
          <a:p>
            <a:pPr eaLnBrk="1" hangingPunct="1">
              <a:lnSpc>
                <a:spcPct val="90000"/>
              </a:lnSpc>
            </a:pPr>
            <a:r>
              <a:rPr lang="en-US" dirty="0" smtClean="0">
                <a:latin typeface="Calibri" pitchFamily="34" charset="0"/>
              </a:rPr>
              <a:t>Primary – National Curriculum for England</a:t>
            </a:r>
          </a:p>
          <a:p>
            <a:pPr eaLnBrk="1" hangingPunct="1">
              <a:lnSpc>
                <a:spcPct val="90000"/>
              </a:lnSpc>
            </a:pPr>
            <a:r>
              <a:rPr lang="en-US" dirty="0" smtClean="0">
                <a:latin typeface="Calibri" pitchFamily="34" charset="0"/>
              </a:rPr>
              <a:t>KS3 – based on National Curriculum</a:t>
            </a:r>
          </a:p>
          <a:p>
            <a:pPr eaLnBrk="1" hangingPunct="1">
              <a:lnSpc>
                <a:spcPct val="90000"/>
              </a:lnSpc>
            </a:pPr>
            <a:r>
              <a:rPr lang="en-US" dirty="0" smtClean="0">
                <a:latin typeface="Calibri" pitchFamily="34" charset="0"/>
              </a:rPr>
              <a:t>KS4</a:t>
            </a:r>
          </a:p>
          <a:p>
            <a:pPr lvl="1" eaLnBrk="1" hangingPunct="1">
              <a:lnSpc>
                <a:spcPct val="90000"/>
              </a:lnSpc>
            </a:pPr>
            <a:r>
              <a:rPr lang="en-US" dirty="0" smtClean="0">
                <a:latin typeface="Calibri" pitchFamily="34" charset="0"/>
              </a:rPr>
              <a:t>IGCSE (CIE, Cambridge International Examinations &amp; </a:t>
            </a:r>
            <a:r>
              <a:rPr lang="en-US" dirty="0" err="1" smtClean="0">
                <a:latin typeface="Calibri" pitchFamily="34" charset="0"/>
              </a:rPr>
              <a:t>Edexcel</a:t>
            </a:r>
            <a:r>
              <a:rPr lang="en-US" dirty="0" smtClean="0">
                <a:latin typeface="Calibri" pitchFamily="34" charset="0"/>
              </a:rPr>
              <a:t>)</a:t>
            </a:r>
          </a:p>
          <a:p>
            <a:pPr lvl="1" eaLnBrk="1" hangingPunct="1">
              <a:lnSpc>
                <a:spcPct val="90000"/>
              </a:lnSpc>
            </a:pPr>
            <a:r>
              <a:rPr lang="en-US" dirty="0" smtClean="0">
                <a:latin typeface="Calibri" pitchFamily="34" charset="0"/>
              </a:rPr>
              <a:t>GCSE (</a:t>
            </a:r>
            <a:r>
              <a:rPr lang="en-US" dirty="0" err="1" smtClean="0">
                <a:latin typeface="Calibri" pitchFamily="34" charset="0"/>
              </a:rPr>
              <a:t>Edexcel</a:t>
            </a:r>
            <a:r>
              <a:rPr lang="en-US" dirty="0" smtClean="0">
                <a:latin typeface="Calibri" pitchFamily="34" charset="0"/>
              </a:rPr>
              <a:t>)</a:t>
            </a:r>
          </a:p>
          <a:p>
            <a:pPr eaLnBrk="1" hangingPunct="1">
              <a:lnSpc>
                <a:spcPct val="90000"/>
              </a:lnSpc>
            </a:pPr>
            <a:r>
              <a:rPr lang="en-US" dirty="0" smtClean="0">
                <a:latin typeface="Calibri" pitchFamily="34" charset="0"/>
              </a:rPr>
              <a:t>Senior Studies</a:t>
            </a:r>
          </a:p>
          <a:p>
            <a:pPr lvl="1" eaLnBrk="1" hangingPunct="1">
              <a:lnSpc>
                <a:spcPct val="90000"/>
              </a:lnSpc>
            </a:pPr>
            <a:r>
              <a:rPr lang="en-US" dirty="0" smtClean="0">
                <a:latin typeface="Calibri" pitchFamily="34" charset="0"/>
              </a:rPr>
              <a:t>IB Diploma</a:t>
            </a:r>
          </a:p>
          <a:p>
            <a:pPr lvl="1" eaLnBrk="1" hangingPunct="1">
              <a:lnSpc>
                <a:spcPct val="90000"/>
              </a:lnSpc>
            </a:pPr>
            <a:r>
              <a:rPr lang="en-US" dirty="0" smtClean="0">
                <a:latin typeface="Calibri" pitchFamily="34" charset="0"/>
              </a:rPr>
              <a:t>IB ‘Certificate Plus’</a:t>
            </a:r>
          </a:p>
          <a:p>
            <a:pPr lvl="1" eaLnBrk="1" hangingPunct="1">
              <a:lnSpc>
                <a:spcPct val="90000"/>
              </a:lnSpc>
            </a:pPr>
            <a:r>
              <a:rPr lang="en-US" dirty="0" smtClean="0">
                <a:latin typeface="Calibri" pitchFamily="34" charset="0"/>
              </a:rPr>
              <a:t>Patana Diploma</a:t>
            </a:r>
          </a:p>
        </p:txBody>
      </p:sp>
    </p:spTree>
    <p:extLst>
      <p:ext uri="{BB962C8B-B14F-4D97-AF65-F5344CB8AC3E}">
        <p14:creationId xmlns:p14="http://schemas.microsoft.com/office/powerpoint/2010/main" val="1976123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Futura Std Heavy"/>
        <a:ea typeface="ＭＳ Ｐゴシック"/>
        <a:cs typeface=""/>
      </a:majorFont>
      <a:minorFont>
        <a:latin typeface="Adobe Garamon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Futura Std Heavy"/>
      <a:ea typeface="ＭＳ Ｐゴシック"/>
      <a:cs typeface=""/>
    </a:majorFont>
    <a:minorFont>
      <a:latin typeface="Adobe Garamon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Futura Std Heavy"/>
      <a:ea typeface="ＭＳ Ｐゴシック"/>
      <a:cs typeface=""/>
    </a:majorFont>
    <a:minorFont>
      <a:latin typeface="Adobe Garamon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3135</TotalTime>
  <Words>1831</Words>
  <Application>Microsoft Office PowerPoint</Application>
  <PresentationFormat>On-screen Show (4:3)</PresentationFormat>
  <Paragraphs>403</Paragraphs>
  <Slides>36</Slides>
  <Notes>24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36</vt:i4>
      </vt:variant>
    </vt:vector>
  </HeadingPairs>
  <TitlesOfParts>
    <vt:vector size="50" baseType="lpstr">
      <vt:lpstr>ＭＳ Ｐゴシック</vt:lpstr>
      <vt:lpstr>ＭＳ Ｐゴシック</vt:lpstr>
      <vt:lpstr>Adobe Garamond Pro</vt:lpstr>
      <vt:lpstr>Arial</vt:lpstr>
      <vt:lpstr>Arial Narrow</vt:lpstr>
      <vt:lpstr>Calibri</vt:lpstr>
      <vt:lpstr>Cambria</vt:lpstr>
      <vt:lpstr>Cordia New</vt:lpstr>
      <vt:lpstr>Futura Std Book</vt:lpstr>
      <vt:lpstr>Futura Std Heavy</vt:lpstr>
      <vt:lpstr>Futura Std Light</vt:lpstr>
      <vt:lpstr>Wingdings</vt:lpstr>
      <vt:lpstr>Blank Presentation</vt:lpstr>
      <vt:lpstr>Office Theme</vt:lpstr>
      <vt:lpstr>Secondary School Welcome to new parents 29th August 2014 </vt:lpstr>
      <vt:lpstr>Transport, Food Services, Security, School Shop, Administration, Medical Services and Emergency Procedures.</vt:lpstr>
      <vt:lpstr>Transport</vt:lpstr>
      <vt:lpstr>Food Services</vt:lpstr>
      <vt:lpstr>Security</vt:lpstr>
      <vt:lpstr>Health &amp; Safety, Medical Service, School Shop &amp; Communication</vt:lpstr>
      <vt:lpstr>Curriculum and Assessment</vt:lpstr>
      <vt:lpstr>School Day</vt:lpstr>
      <vt:lpstr>Curriculum</vt:lpstr>
      <vt:lpstr>Key Stage 3: Year 7</vt:lpstr>
      <vt:lpstr>Key Stage 4 (Years 10 &amp; 11)</vt:lpstr>
      <vt:lpstr>Senior Studies (Years 12 &amp;13)</vt:lpstr>
      <vt:lpstr>Home Learning</vt:lpstr>
      <vt:lpstr>Assessment</vt:lpstr>
      <vt:lpstr>Communication</vt:lpstr>
      <vt:lpstr>PowerPoint Presentation</vt:lpstr>
      <vt:lpstr>Communication</vt:lpstr>
      <vt:lpstr>Bangkok Patana School’s  Parent Teacher Group (PTG)</vt:lpstr>
      <vt:lpstr>PTG Aims</vt:lpstr>
      <vt:lpstr>PTG Committee 2014/15</vt:lpstr>
      <vt:lpstr>PTG Sub-Committees (approximately 40 additional representatives)</vt:lpstr>
      <vt:lpstr>PTG Governance</vt:lpstr>
      <vt:lpstr>What does the PTG do?</vt:lpstr>
      <vt:lpstr>PTG Activities</vt:lpstr>
      <vt:lpstr>PTG’s Communication</vt:lpstr>
      <vt:lpstr>Why volunteer for the PTG?</vt:lpstr>
      <vt:lpstr>Get Involved in the PTG</vt:lpstr>
      <vt:lpstr>Contact the PTG</vt:lpstr>
      <vt:lpstr>Pastoral System</vt:lpstr>
      <vt:lpstr>Tutors Key Stage 3 (Years 7-9)</vt:lpstr>
      <vt:lpstr>Tutors KS4 and Senior Studies (Year 10 and Year 12)</vt:lpstr>
      <vt:lpstr>Our Values</vt:lpstr>
      <vt:lpstr>IB Learner Profile</vt:lpstr>
      <vt:lpstr>Tutorial Programme</vt:lpstr>
      <vt:lpstr>Tutorial Friday 29th August</vt:lpstr>
      <vt:lpstr>Dates for the Diary</vt:lpstr>
    </vt:vector>
  </TitlesOfParts>
  <Company>Erawan interactive Co.,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Andrew Roberts</dc:creator>
  <cp:lastModifiedBy>Helen Thew</cp:lastModifiedBy>
  <cp:revision>221</cp:revision>
  <cp:lastPrinted>2008-02-15T01:38:48Z</cp:lastPrinted>
  <dcterms:created xsi:type="dcterms:W3CDTF">2008-02-15T00:39:40Z</dcterms:created>
  <dcterms:modified xsi:type="dcterms:W3CDTF">2014-09-28T13:12:09Z</dcterms:modified>
</cp:coreProperties>
</file>