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3"/>
    <p:sldMasterId id="2147483654" r:id="rId4"/>
    <p:sldMasterId id="2147483655" r:id="rId5"/>
    <p:sldMasterId id="2147483656" r:id="rId6"/>
    <p:sldMasterId id="214748365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Blank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 Slide">
  <p:cSld name="Contents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68312" y="457200"/>
            <a:ext cx="8207375" cy="5940425"/>
          </a:xfrm>
          <a:prstGeom prst="roundRect">
            <a:avLst>
              <a:gd fmla="val 0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/>
          <p:nvPr/>
        </p:nvSpPr>
        <p:spPr>
          <a:xfrm>
            <a:off x="479425" y="728662"/>
            <a:ext cx="8196262" cy="1787525"/>
          </a:xfrm>
          <a:prstGeom prst="roundRect">
            <a:avLst>
              <a:gd fmla="val 0" name="adj"/>
            </a:avLst>
          </a:prstGeom>
          <a:solidFill>
            <a:srgbClr val="FFF9E7">
              <a:alpha val="94509"/>
            </a:srgb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" name="Google Shape;22;p9"/>
          <p:cNvSpPr/>
          <p:nvPr/>
        </p:nvSpPr>
        <p:spPr>
          <a:xfrm>
            <a:off x="479425" y="2806700"/>
            <a:ext cx="8196262" cy="3324225"/>
          </a:xfrm>
          <a:prstGeom prst="roundRect">
            <a:avLst>
              <a:gd fmla="val 0" name="adj"/>
            </a:avLst>
          </a:prstGeom>
          <a:solidFill>
            <a:srgbClr val="FFF9E7">
              <a:alpha val="94509"/>
            </a:srgb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/>
        </p:nvSpPr>
        <p:spPr>
          <a:xfrm>
            <a:off x="473075" y="690562"/>
            <a:ext cx="8196262" cy="1816100"/>
          </a:xfrm>
          <a:prstGeom prst="rect">
            <a:avLst/>
          </a:prstGeom>
          <a:solidFill>
            <a:srgbClr val="00AAE5">
              <a:alpha val="89803"/>
            </a:srgbClr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698500" y="796925"/>
            <a:ext cx="7761287" cy="16033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Entrepreneur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/>
        </p:nvSpPr>
        <p:spPr>
          <a:xfrm>
            <a:off x="1512887" y="2278062"/>
            <a:ext cx="6446837" cy="92392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 of setting out on your own and starting a business instead of working for someone else in their business.</a:t>
            </a:r>
            <a:endParaRPr/>
          </a:p>
        </p:txBody>
      </p:sp>
      <p:sp>
        <p:nvSpPr>
          <p:cNvPr id="35" name="Google Shape;35;p12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Entrepreneurship</a:t>
            </a:r>
            <a:endParaRPr/>
          </a:p>
        </p:txBody>
      </p:sp>
      <p:sp>
        <p:nvSpPr>
          <p:cNvPr id="36" name="Google Shape;36;p12"/>
          <p:cNvSpPr txBox="1"/>
          <p:nvPr/>
        </p:nvSpPr>
        <p:spPr>
          <a:xfrm>
            <a:off x="1898650" y="1477962"/>
            <a:ext cx="5346700" cy="461962"/>
          </a:xfrm>
          <a:prstGeom prst="rect">
            <a:avLst/>
          </a:prstGeom>
          <a:solidFill>
            <a:srgbClr val="00AA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this word mean to you?</a:t>
            </a:r>
            <a:endParaRPr/>
          </a:p>
        </p:txBody>
      </p:sp>
      <p:pic>
        <p:nvPicPr>
          <p:cNvPr id="37" name="Google Shape;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700" y="2192337"/>
            <a:ext cx="1592262" cy="26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2"/>
          <p:cNvSpPr txBox="1"/>
          <p:nvPr/>
        </p:nvSpPr>
        <p:spPr>
          <a:xfrm>
            <a:off x="2366962" y="3379787"/>
            <a:ext cx="387667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Characteristics of an entrepreneur:</a:t>
            </a:r>
            <a:endParaRPr/>
          </a:p>
        </p:txBody>
      </p:sp>
      <p:sp>
        <p:nvSpPr>
          <p:cNvPr id="39" name="Google Shape;39;p12"/>
          <p:cNvSpPr txBox="1"/>
          <p:nvPr/>
        </p:nvSpPr>
        <p:spPr>
          <a:xfrm>
            <a:off x="2366962" y="3763962"/>
            <a:ext cx="4572000" cy="154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interested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skilful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(financially) invest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risk-taker </a:t>
            </a:r>
            <a:endParaRPr/>
          </a:p>
        </p:txBody>
      </p:sp>
      <p:pic>
        <p:nvPicPr>
          <p:cNvPr id="40" name="Google Shape;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662" y="3756025"/>
            <a:ext cx="2165350" cy="240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The Mind of an Entrepreneur</a:t>
            </a:r>
            <a:endParaRPr/>
          </a:p>
        </p:txBody>
      </p:sp>
      <p:sp>
        <p:nvSpPr>
          <p:cNvPr id="46" name="Google Shape;46;p13"/>
          <p:cNvSpPr txBox="1"/>
          <p:nvPr/>
        </p:nvSpPr>
        <p:spPr>
          <a:xfrm>
            <a:off x="1703387" y="1398587"/>
            <a:ext cx="5984875" cy="461962"/>
          </a:xfrm>
          <a:prstGeom prst="rect">
            <a:avLst/>
          </a:prstGeom>
          <a:solidFill>
            <a:srgbClr val="00AA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mind of an entrepreneur like?</a:t>
            </a:r>
            <a:endParaRPr/>
          </a:p>
        </p:txBody>
      </p:sp>
      <p:sp>
        <p:nvSpPr>
          <p:cNvPr id="47" name="Google Shape;47;p13"/>
          <p:cNvSpPr txBox="1"/>
          <p:nvPr/>
        </p:nvSpPr>
        <p:spPr>
          <a:xfrm>
            <a:off x="684212" y="2133600"/>
            <a:ext cx="46672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Entrepreneurs are independent thinkers who believe they have the ability to succeed.</a:t>
            </a:r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675" y="2617787"/>
            <a:ext cx="3605212" cy="299561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/>
          <p:nvPr/>
        </p:nvSpPr>
        <p:spPr>
          <a:xfrm>
            <a:off x="684212" y="3052762"/>
            <a:ext cx="38782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How do they start a business?</a:t>
            </a:r>
            <a:endParaRPr/>
          </a:p>
        </p:txBody>
      </p:sp>
      <p:sp>
        <p:nvSpPr>
          <p:cNvPr id="50" name="Google Shape;50;p13"/>
          <p:cNvSpPr txBox="1"/>
          <p:nvPr/>
        </p:nvSpPr>
        <p:spPr>
          <a:xfrm>
            <a:off x="684212" y="3471862"/>
            <a:ext cx="4081462" cy="221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target audience.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specific problem that audience is experiencing.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 product that will help.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the product will help to solve the problem.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Famous Entrepreneurs</a:t>
            </a:r>
            <a:endParaRPr/>
          </a:p>
        </p:txBody>
      </p:sp>
      <p:sp>
        <p:nvSpPr>
          <p:cNvPr id="56" name="Google Shape;56;p14"/>
          <p:cNvSpPr txBox="1"/>
          <p:nvPr/>
        </p:nvSpPr>
        <p:spPr>
          <a:xfrm>
            <a:off x="2794000" y="1316037"/>
            <a:ext cx="3556000" cy="461962"/>
          </a:xfrm>
          <a:prstGeom prst="rect">
            <a:avLst/>
          </a:prstGeom>
          <a:solidFill>
            <a:srgbClr val="00AA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are these people?</a:t>
            </a:r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29789" r="0" t="0"/>
          <a:stretch/>
        </p:blipFill>
        <p:spPr>
          <a:xfrm>
            <a:off x="6535737" y="1958975"/>
            <a:ext cx="1924050" cy="3994150"/>
          </a:xfrm>
          <a:prstGeom prst="rect">
            <a:avLst/>
          </a:prstGeom>
          <a:noFill/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b="0" l="5479" r="4068" t="0"/>
          <a:stretch/>
        </p:blipFill>
        <p:spPr>
          <a:xfrm>
            <a:off x="3711575" y="1958975"/>
            <a:ext cx="2590800" cy="3994150"/>
          </a:xfrm>
          <a:prstGeom prst="rect">
            <a:avLst/>
          </a:prstGeom>
          <a:noFill/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b="0" l="0" r="7150" t="0"/>
          <a:stretch/>
        </p:blipFill>
        <p:spPr>
          <a:xfrm>
            <a:off x="684212" y="1958975"/>
            <a:ext cx="2794000" cy="3994150"/>
          </a:xfrm>
          <a:prstGeom prst="rect">
            <a:avLst/>
          </a:prstGeom>
          <a:noFill/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0" name="Google Shape;60;p14"/>
          <p:cNvSpPr txBox="1"/>
          <p:nvPr/>
        </p:nvSpPr>
        <p:spPr>
          <a:xfrm>
            <a:off x="3208337" y="6226175"/>
            <a:ext cx="359727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 courtesy of aphrodite-in-nyc, Presidência do México, Matthew Yohe, via Wikimedia Commons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079500" y="5689600"/>
            <a:ext cx="2003425" cy="40005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Oprah Winfrey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873500" y="5689600"/>
            <a:ext cx="2266950" cy="40005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Mark Zuckerberg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6783387" y="5689600"/>
            <a:ext cx="1428750" cy="40005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Steve Jobs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792537" y="4525962"/>
            <a:ext cx="2265362" cy="123031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Jamal Edwards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SB.TV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2012 worth £6,000,000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3128962" y="2198687"/>
            <a:ext cx="2432050" cy="1231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Catherine Cook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myYearBook.com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2011 worth $100,000,000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Young Entrepreneurs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520950" y="1316037"/>
            <a:ext cx="4102100" cy="461962"/>
          </a:xfrm>
          <a:prstGeom prst="rect">
            <a:avLst/>
          </a:prstGeom>
          <a:solidFill>
            <a:srgbClr val="00AA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know these people?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992437" y="6218237"/>
            <a:ext cx="3159125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 courtesy of Thos Ballantyne, U.S. Embassy London, via Wikimedia Commons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31120" l="56887" r="18533" t="9297"/>
          <a:stretch/>
        </p:blipFill>
        <p:spPr>
          <a:xfrm>
            <a:off x="814387" y="1995487"/>
            <a:ext cx="2455862" cy="39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12852" l="64128" r="7481" t="8836"/>
          <a:stretch/>
        </p:blipFill>
        <p:spPr>
          <a:xfrm>
            <a:off x="6057900" y="1995487"/>
            <a:ext cx="2255837" cy="40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603250" y="3562350"/>
            <a:ext cx="7945437" cy="250031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Intrepreneurs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84212" y="1316037"/>
            <a:ext cx="55324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intrepreneur uses their skill, passion and innovation to manage or create something useful for someone else’s business.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684212" y="2247900"/>
            <a:ext cx="77755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84212" y="2289175"/>
            <a:ext cx="55324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 in a critical way and having the same driving force to provide solutions are very valuable to employers (and your school!).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2887662" y="3668712"/>
            <a:ext cx="55895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Could you be an intrepreneur at school? 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2887662" y="4121150"/>
            <a:ext cx="55483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could you do at school that would be acting like an intrepeneur?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4150" y="895350"/>
            <a:ext cx="1736725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887" y="3709987"/>
            <a:ext cx="2063750" cy="222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903537" y="4811712"/>
            <a:ext cx="5532437" cy="115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prefect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after-school helper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a club or revision group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Business Challenge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1509712" y="1400175"/>
            <a:ext cx="6124575" cy="708025"/>
          </a:xfrm>
          <a:prstGeom prst="rect">
            <a:avLst/>
          </a:prstGeom>
          <a:solidFill>
            <a:srgbClr val="00AA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 a financial educational tool (e.g. app, video, board game etc.) to help young people.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92137" y="2319337"/>
            <a:ext cx="3878262" cy="3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Why is your product important?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92137" y="2741612"/>
            <a:ext cx="4081462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don’t save enough!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average people save 5%.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aged less than 35 save -2%.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savings rate required to maintain living standards post-retirement is 15%.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4673600" y="2322512"/>
            <a:ext cx="4092575" cy="38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What your product needs to solve?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673600" y="2741612"/>
            <a:ext cx="40798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“Giving young people a tool to help them feel in control of their money”</a:t>
            </a:r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4516437" y="2409825"/>
            <a:ext cx="0" cy="2782887"/>
          </a:xfrm>
          <a:prstGeom prst="straightConnector1">
            <a:avLst/>
          </a:prstGeom>
          <a:noFill/>
          <a:ln cap="flat" cmpd="sng" w="28575">
            <a:solidFill>
              <a:srgbClr val="00AAE5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700" y="3589337"/>
            <a:ext cx="2901950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0000">
            <a:off x="965200" y="4837112"/>
            <a:ext cx="2679700" cy="140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Business Challenge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167062" y="3238500"/>
            <a:ext cx="38782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Who is your target audience?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3167062" y="3898900"/>
            <a:ext cx="5292725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What are the specific problems that your target audience are experiencing?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3167062" y="4851400"/>
            <a:ext cx="38782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What is your proposed solution?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167062" y="5511800"/>
            <a:ext cx="4633912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1900"/>
              <a:buFont typeface="Arial"/>
              <a:buNone/>
            </a:pPr>
            <a:r>
              <a:rPr b="0" i="0" lang="en-US" sz="19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How will your product solve the problem?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684212" y="2297112"/>
            <a:ext cx="777557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entrepreneurs, you will have to think carefully about the next questions to be sure you are making the best product and doing the right thing.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862" y="3051175"/>
            <a:ext cx="2132012" cy="31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860675" y="1292225"/>
            <a:ext cx="3422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 into groups of 4-6 people.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684212" y="1744662"/>
            <a:ext cx="7670800" cy="369887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task is to present a business idea pitch at the end of the session.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E5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AAE5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95312" y="1425575"/>
            <a:ext cx="795337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Entrepreneurs come from all walks of life – you all have the opportunity.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be an intrepreneur in the workplace or at school.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684212" y="2763837"/>
            <a:ext cx="7775575" cy="246856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AA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52000" lIns="396000" spcFirstLastPara="1" rIns="91425" wrap="square" tIns="288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your goals.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your research.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your knowledge.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your network and give back.</a:t>
            </a:r>
            <a:endParaRPr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5780087" y="2400300"/>
            <a:ext cx="2232025" cy="3692525"/>
            <a:chOff x="815307" y="2379551"/>
            <a:chExt cx="2242218" cy="3800305"/>
          </a:xfrm>
        </p:grpSpPr>
        <p:pic>
          <p:nvPicPr>
            <p:cNvPr id="123" name="Google Shape;12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5307" y="2379551"/>
              <a:ext cx="2242218" cy="380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9"/>
            <p:cNvPicPr preferRelativeResize="0"/>
            <p:nvPr/>
          </p:nvPicPr>
          <p:blipFill rotWithShape="1">
            <a:blip r:embed="rId4">
              <a:alphaModFix/>
            </a:blip>
            <a:srcRect b="91372" l="54864" r="38232" t="5995"/>
            <a:stretch/>
          </p:blipFill>
          <p:spPr>
            <a:xfrm rot="-240000">
              <a:off x="2021683" y="2557465"/>
              <a:ext cx="154780" cy="1000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Office Theme">
  <a:themeElements>
    <a:clrScheme name="Twinkl">
      <a:dk1>
        <a:srgbClr val="1C1C1C"/>
      </a:dk1>
      <a:lt1>
        <a:srgbClr val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