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BFA5-0E74-4658-9440-72151C10080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EE-5113-4436-9C5A-F2D3DB09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2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BFA5-0E74-4658-9440-72151C10080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EE-5113-4436-9C5A-F2D3DB09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92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BFA5-0E74-4658-9440-72151C10080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EE-5113-4436-9C5A-F2D3DB09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58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BFA5-0E74-4658-9440-72151C10080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EE-5113-4436-9C5A-F2D3DB09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8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BFA5-0E74-4658-9440-72151C10080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EE-5113-4436-9C5A-F2D3DB09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6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BFA5-0E74-4658-9440-72151C10080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EE-5113-4436-9C5A-F2D3DB09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2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BFA5-0E74-4658-9440-72151C10080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EE-5113-4436-9C5A-F2D3DB09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9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BFA5-0E74-4658-9440-72151C10080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EE-5113-4436-9C5A-F2D3DB09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29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BFA5-0E74-4658-9440-72151C10080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EE-5113-4436-9C5A-F2D3DB09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0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BFA5-0E74-4658-9440-72151C10080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EE-5113-4436-9C5A-F2D3DB09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0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BFA5-0E74-4658-9440-72151C10080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EE-5113-4436-9C5A-F2D3DB09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EBFA5-0E74-4658-9440-72151C10080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C00EE-5113-4436-9C5A-F2D3DB09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93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9381" y="483592"/>
            <a:ext cx="10249592" cy="980901"/>
          </a:xfrm>
        </p:spPr>
        <p:txBody>
          <a:bodyPr>
            <a:normAutofit/>
          </a:bodyPr>
          <a:lstStyle/>
          <a:p>
            <a:r>
              <a:rPr lang="en-GB" b="1" dirty="0" smtClean="0"/>
              <a:t>Cooking on a </a:t>
            </a:r>
            <a:r>
              <a:rPr lang="en-GB" b="1" dirty="0" err="1" smtClean="0"/>
              <a:t>Trangia</a:t>
            </a:r>
            <a:r>
              <a:rPr lang="en-GB" b="1" dirty="0" smtClean="0"/>
              <a:t>: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343" y="1833417"/>
            <a:ext cx="6432666" cy="3713403"/>
          </a:xfrm>
        </p:spPr>
        <p:txBody>
          <a:bodyPr>
            <a:normAutofit/>
          </a:bodyPr>
          <a:lstStyle/>
          <a:p>
            <a:r>
              <a:rPr lang="en-GB" sz="3500" b="1" u="sng" dirty="0" smtClean="0"/>
              <a:t>Success Criteria:</a:t>
            </a:r>
          </a:p>
          <a:p>
            <a:r>
              <a:rPr lang="en-GB" sz="3500" dirty="0" smtClean="0"/>
              <a:t>I can</a:t>
            </a:r>
            <a:r>
              <a:rPr lang="en-GB" sz="3500" dirty="0" smtClean="0"/>
              <a:t>:</a:t>
            </a:r>
          </a:p>
          <a:p>
            <a:r>
              <a:rPr lang="en-GB" sz="3500" dirty="0" smtClean="0"/>
              <a:t>-Identify the different parts of a </a:t>
            </a:r>
            <a:r>
              <a:rPr lang="en-GB" sz="3500" dirty="0" err="1" smtClean="0"/>
              <a:t>trangia</a:t>
            </a:r>
            <a:r>
              <a:rPr lang="en-GB" sz="3500" dirty="0" smtClean="0"/>
              <a:t>.</a:t>
            </a:r>
            <a:endParaRPr lang="en-GB" sz="35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3500" dirty="0" smtClean="0"/>
              <a:t>-Put together a </a:t>
            </a:r>
            <a:r>
              <a:rPr lang="en-GB" sz="3500" dirty="0" err="1" smtClean="0"/>
              <a:t>trangia</a:t>
            </a:r>
            <a:r>
              <a:rPr lang="en-GB" sz="3500" dirty="0" smtClean="0"/>
              <a:t> safely.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3500" dirty="0" smtClean="0"/>
              <a:t>-Cook on a </a:t>
            </a:r>
            <a:r>
              <a:rPr lang="en-GB" sz="3500" dirty="0" err="1" smtClean="0"/>
              <a:t>trangia</a:t>
            </a:r>
            <a:r>
              <a:rPr lang="en-GB" sz="3500" dirty="0" smtClean="0"/>
              <a:t> safely.</a:t>
            </a:r>
            <a:endParaRPr lang="en-GB" sz="3500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426" y="399134"/>
            <a:ext cx="3375569" cy="1031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889" y="2056146"/>
            <a:ext cx="2562274" cy="354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933994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6600" dirty="0" err="1"/>
              <a:t>T</a:t>
            </a:r>
            <a:r>
              <a:rPr lang="en-GB" sz="6600" dirty="0" err="1" smtClean="0"/>
              <a:t>rangia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23"/>
          <a:stretch/>
        </p:blipFill>
        <p:spPr>
          <a:xfrm>
            <a:off x="0" y="685800"/>
            <a:ext cx="8258093" cy="50200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39" y="1619794"/>
            <a:ext cx="3200401" cy="4086062"/>
          </a:xfrm>
        </p:spPr>
        <p:txBody>
          <a:bodyPr/>
          <a:lstStyle/>
          <a:p>
            <a:pPr marL="342900" indent="-342900">
              <a:buAutoNum type="alphaUcParenR"/>
            </a:pPr>
            <a:r>
              <a:rPr lang="en-GB" sz="2000" dirty="0" smtClean="0"/>
              <a:t>1 Litre Saucepan</a:t>
            </a:r>
          </a:p>
          <a:p>
            <a:pPr marL="342900" indent="-342900">
              <a:buAutoNum type="alphaUcParenR"/>
            </a:pPr>
            <a:r>
              <a:rPr lang="en-GB" sz="2000" dirty="0" smtClean="0"/>
              <a:t>1 Litre Saucepan </a:t>
            </a:r>
            <a:endParaRPr lang="en-GB" sz="2000" dirty="0"/>
          </a:p>
          <a:p>
            <a:pPr marL="342900" indent="-342900">
              <a:buAutoNum type="alphaUcParenR"/>
            </a:pPr>
            <a:r>
              <a:rPr lang="en-GB" sz="2000" dirty="0" smtClean="0"/>
              <a:t>Strap</a:t>
            </a:r>
          </a:p>
          <a:p>
            <a:pPr marL="342900" indent="-342900">
              <a:buAutoNum type="alphaUcParenR"/>
            </a:pPr>
            <a:r>
              <a:rPr lang="en-GB" sz="2000" dirty="0" smtClean="0"/>
              <a:t>18cm Frying Pan</a:t>
            </a:r>
          </a:p>
          <a:p>
            <a:pPr marL="342900" indent="-342900">
              <a:buAutoNum type="alphaUcParenR"/>
            </a:pPr>
            <a:r>
              <a:rPr lang="en-GB" sz="2000" dirty="0" smtClean="0"/>
              <a:t>Pan Handle (</a:t>
            </a:r>
            <a:r>
              <a:rPr lang="en-GB" sz="2000" dirty="0" err="1" smtClean="0"/>
              <a:t>spondonical</a:t>
            </a:r>
            <a:r>
              <a:rPr lang="en-GB" sz="2000" dirty="0" smtClean="0"/>
              <a:t>)</a:t>
            </a:r>
          </a:p>
          <a:p>
            <a:pPr marL="342900" indent="-342900">
              <a:buAutoNum type="alphaUcParenR"/>
            </a:pPr>
            <a:r>
              <a:rPr lang="en-GB" sz="2000" dirty="0" smtClean="0"/>
              <a:t>Upper Windshield</a:t>
            </a:r>
          </a:p>
          <a:p>
            <a:pPr marL="342900" indent="-342900">
              <a:buAutoNum type="alphaUcParenR"/>
            </a:pPr>
            <a:r>
              <a:rPr lang="en-GB" sz="2000" dirty="0" smtClean="0"/>
              <a:t>Lower Windshield</a:t>
            </a:r>
          </a:p>
          <a:p>
            <a:pPr marL="342900" indent="-342900">
              <a:buAutoNum type="alphaUcParenR"/>
            </a:pPr>
            <a:r>
              <a:rPr lang="en-GB" sz="2000" dirty="0" smtClean="0"/>
              <a:t>Spirit burner</a:t>
            </a:r>
          </a:p>
          <a:p>
            <a:endParaRPr lang="en-GB" dirty="0" smtClean="0"/>
          </a:p>
          <a:p>
            <a:pPr marL="342900" indent="-342900">
              <a:buAutoNum type="alphaUcParenR"/>
            </a:pPr>
            <a:endParaRPr lang="en-GB" dirty="0" smtClean="0"/>
          </a:p>
          <a:p>
            <a:pPr marL="342900" indent="-342900">
              <a:buAutoNum type="alphaUcParenR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462321" y="623974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Top Secret" panose="02000500000000000000" pitchFamily="2" charset="0"/>
              </a:rPr>
              <a:t>G</a:t>
            </a:r>
            <a:endParaRPr lang="en-GB" sz="4000" dirty="0">
              <a:solidFill>
                <a:schemeClr val="bg1"/>
              </a:solidFill>
              <a:latin typeface="Top Secre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09" r="511"/>
          <a:stretch/>
        </p:blipFill>
        <p:spPr>
          <a:xfrm>
            <a:off x="1992335" y="383728"/>
            <a:ext cx="3372104" cy="25302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305" y="3046412"/>
            <a:ext cx="6467062" cy="3811588"/>
          </a:xfrm>
        </p:spPr>
        <p:txBody>
          <a:bodyPr>
            <a:normAutofit/>
          </a:bodyPr>
          <a:lstStyle/>
          <a:p>
            <a:r>
              <a:rPr lang="en-GB" sz="2800" dirty="0"/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 firm level </a:t>
            </a:r>
            <a:r>
              <a:rPr lang="en-GB" dirty="0"/>
              <a:t>surface at ground level where the stove will </a:t>
            </a:r>
            <a:r>
              <a:rPr lang="en-GB" dirty="0" smtClean="0"/>
              <a:t>not be: </a:t>
            </a:r>
            <a:r>
              <a:rPr lang="en-GB" dirty="0"/>
              <a:t>knocked </a:t>
            </a:r>
            <a:r>
              <a:rPr lang="en-GB" dirty="0" smtClean="0"/>
              <a:t>over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least two metres </a:t>
            </a:r>
            <a:r>
              <a:rPr lang="en-GB" dirty="0"/>
              <a:t>away from flammable items/tents.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Consider </a:t>
            </a:r>
            <a:r>
              <a:rPr lang="en-GB" dirty="0"/>
              <a:t>the weather conditions and wind direction.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Make </a:t>
            </a:r>
            <a:r>
              <a:rPr lang="en-GB" dirty="0"/>
              <a:t>it clear to other people </a:t>
            </a:r>
            <a:r>
              <a:rPr lang="en-GB" dirty="0" smtClean="0"/>
              <a:t>when your </a:t>
            </a:r>
            <a:r>
              <a:rPr lang="en-GB" dirty="0"/>
              <a:t>stoves are lit/hot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Have everything </a:t>
            </a:r>
            <a:r>
              <a:rPr lang="en-GB" dirty="0"/>
              <a:t>needed together before starting </a:t>
            </a:r>
            <a:r>
              <a:rPr lang="en-GB" dirty="0" smtClean="0"/>
              <a:t>lighting your stove.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Have somewhere safe nearby to put hot pans.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337" y="2675484"/>
            <a:ext cx="4530634" cy="339797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59595" y="543088"/>
            <a:ext cx="5143831" cy="1737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/>
              <a:t>Safe Cooking 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1470872" y="626969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Top Secret" panose="02000500000000000000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0195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 txBox="1">
            <a:spLocks/>
          </p:cNvSpPr>
          <p:nvPr/>
        </p:nvSpPr>
        <p:spPr>
          <a:xfrm>
            <a:off x="297872" y="685800"/>
            <a:ext cx="7565968" cy="5756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Have water or a wet tea towel nearby, ready to use as a fire blanket.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Always be careful to check if there is a flame or not, especially in bright sunlight.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Never leave a lit stove unattended or unwatched.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Only ever quarter fill the burner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Only light when ready to cook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Never step over a trangia (lit or not)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</a:rPr>
              <a:t>NEVER refill a lit or hot burner, ALWAYS wait until the burner has cooled down sufficiently enough to be able to hold the burner in your hand before refuelling.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</a:rPr>
              <a:t>NEVER use inside a tent, </a:t>
            </a:r>
            <a:r>
              <a:rPr lang="en-GB" sz="1600" dirty="0" smtClean="0">
                <a:solidFill>
                  <a:srgbClr val="7030A0"/>
                </a:solidFill>
              </a:rPr>
              <a:t>be </a:t>
            </a:r>
            <a:r>
              <a:rPr lang="en-GB" sz="1600" dirty="0">
                <a:solidFill>
                  <a:srgbClr val="7030A0"/>
                </a:solidFill>
              </a:rPr>
              <a:t>certain the stove is a safe distance away from any tent fabrics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</a:rPr>
              <a:t>NEVER leave an </a:t>
            </a:r>
            <a:r>
              <a:rPr lang="en-GB" sz="1600" dirty="0" smtClean="0">
                <a:solidFill>
                  <a:srgbClr val="7030A0"/>
                </a:solidFill>
              </a:rPr>
              <a:t>empty </a:t>
            </a:r>
            <a:r>
              <a:rPr lang="en-GB" sz="1600" dirty="0">
                <a:solidFill>
                  <a:srgbClr val="7030A0"/>
                </a:solidFill>
              </a:rPr>
              <a:t>pan on a lit </a:t>
            </a:r>
            <a:r>
              <a:rPr lang="en-GB" sz="1600" dirty="0" smtClean="0">
                <a:solidFill>
                  <a:srgbClr val="7030A0"/>
                </a:solidFill>
              </a:rPr>
              <a:t>stove they can burn </a:t>
            </a:r>
            <a:endParaRPr lang="en-GB" sz="16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Always </a:t>
            </a:r>
            <a:r>
              <a:rPr lang="en-GB" sz="1600" dirty="0">
                <a:solidFill>
                  <a:srgbClr val="7030A0"/>
                </a:solidFill>
              </a:rPr>
              <a:t>use the simmering ring (in the closed position) to extinguish the flame, NEVER use the screw top lid as the rubber seal will be damaged.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</a:rPr>
              <a:t>Finally, no ball games, or pets running around whilst you're cooking (for obvious reasons</a:t>
            </a:r>
            <a:r>
              <a:rPr lang="en-GB" sz="1600" dirty="0" smtClean="0">
                <a:solidFill>
                  <a:srgbClr val="7030A0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1467235" y="6242309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Top Secret" panose="02000500000000000000" pitchFamily="2" charset="0"/>
              </a:rPr>
              <a:t>G</a:t>
            </a:r>
            <a:endParaRPr lang="en-GB" sz="4800" dirty="0">
              <a:solidFill>
                <a:schemeClr val="bg1"/>
              </a:solidFill>
              <a:latin typeface="Top Secret" panose="020005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15007" y="685800"/>
            <a:ext cx="3200400" cy="1737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/>
              <a:t>Safe Cooking 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455" y="2655954"/>
            <a:ext cx="3517952" cy="10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022" y="811009"/>
            <a:ext cx="7263916" cy="960783"/>
          </a:xfrm>
        </p:spPr>
        <p:txBody>
          <a:bodyPr>
            <a:noAutofit/>
          </a:bodyPr>
          <a:lstStyle/>
          <a:p>
            <a:r>
              <a:rPr lang="en-GB" sz="11500" dirty="0" smtClean="0"/>
              <a:t>Top T</a:t>
            </a:r>
            <a:r>
              <a:rPr lang="en-GB" sz="11500" dirty="0" smtClean="0"/>
              <a:t>ips</a:t>
            </a:r>
            <a:endParaRPr lang="en-GB" sz="11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39" y="1842052"/>
            <a:ext cx="11560535" cy="430033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Only use the water you NEED,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don’t over fill your pot. Only half fill your pot.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Use Coconut oil to cook with. it has a higher flash point so isn’t going to burn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Keep </a:t>
            </a:r>
            <a:r>
              <a:rPr lang="en-GB" sz="2400" dirty="0" smtClean="0"/>
              <a:t>frying things moving. So they don’t stick.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If anything sticks, put water on it and gently heat the water.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Wash 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Use only the fuel you need. You don’t have a endless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Keep an eye on your food, it can go from cooked to burnt very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Keep it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Clean your </a:t>
            </a:r>
            <a:r>
              <a:rPr lang="en-GB" sz="2400" dirty="0" err="1" smtClean="0"/>
              <a:t>trangia</a:t>
            </a:r>
            <a:r>
              <a:rPr lang="en-GB" sz="2400" dirty="0" smtClean="0"/>
              <a:t> VERY WELL!!!!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462472" y="6252323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Top Secret" panose="02000500000000000000" pitchFamily="2" charset="0"/>
              </a:rPr>
              <a:t>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300" y="555523"/>
            <a:ext cx="4818425" cy="14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410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Top Secret</vt:lpstr>
      <vt:lpstr>Office Theme</vt:lpstr>
      <vt:lpstr>Cooking on a Trangia:</vt:lpstr>
      <vt:lpstr> Trangia</vt:lpstr>
      <vt:lpstr>PowerPoint Presentation</vt:lpstr>
      <vt:lpstr>PowerPoint Presentation</vt:lpstr>
      <vt:lpstr>Top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 on a Trangia:</dc:title>
  <dc:creator>Lisa Steciuk</dc:creator>
  <cp:lastModifiedBy>Lisa Steciuk</cp:lastModifiedBy>
  <cp:revision>3</cp:revision>
  <dcterms:created xsi:type="dcterms:W3CDTF">2018-11-19T07:50:45Z</dcterms:created>
  <dcterms:modified xsi:type="dcterms:W3CDTF">2018-11-19T08:04:59Z</dcterms:modified>
</cp:coreProperties>
</file>