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1" r:id="rId20"/>
    <p:sldId id="260" r:id="rId21"/>
    <p:sldId id="262" r:id="rId22"/>
    <p:sldId id="263" r:id="rId23"/>
    <p:sldId id="267" r:id="rId24"/>
    <p:sldId id="264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2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9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0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4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C69B-0202-4EE4-9EA7-294F20EFC918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002F-338F-484A-B618-82480ADF0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8866"/>
          </a:xfrm>
        </p:spPr>
        <p:txBody>
          <a:bodyPr/>
          <a:lstStyle/>
          <a:p>
            <a:pPr algn="ctr"/>
            <a:r>
              <a:rPr lang="en-GB" dirty="0" smtClean="0"/>
              <a:t>Welcome to Term 3!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883" y="-1496657"/>
            <a:ext cx="4959927" cy="2360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877" y="-751898"/>
            <a:ext cx="3419757" cy="2234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9048" y="8932593"/>
            <a:ext cx="3418608" cy="2029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49" y="6858000"/>
            <a:ext cx="5551502" cy="3800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522" y="8588024"/>
            <a:ext cx="6123322" cy="3345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9601" y="4000255"/>
            <a:ext cx="5003280" cy="3454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35" y="2278728"/>
            <a:ext cx="6162863" cy="3443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-4423848"/>
            <a:ext cx="6252556" cy="3519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0" y="316836"/>
            <a:ext cx="12225680" cy="614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727" y="3830333"/>
            <a:ext cx="2446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Welcome to 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Term 3</a:t>
            </a:r>
            <a:endParaRPr lang="en-CA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756" y="348911"/>
            <a:ext cx="3043052" cy="297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1" y="316834"/>
            <a:ext cx="3039150" cy="3003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66" y="320164"/>
            <a:ext cx="3051125" cy="3000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78" y="316835"/>
            <a:ext cx="3056267" cy="3003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2" y="3390236"/>
            <a:ext cx="3046438" cy="29786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76" y="3390236"/>
            <a:ext cx="3040969" cy="297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53" y="3359887"/>
            <a:ext cx="3343070" cy="31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820" y="2847961"/>
            <a:ext cx="11877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Intention: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of Term 3 continues to be on supporting students’ </a:t>
            </a:r>
            <a:r>
              <a:rPr lang="en-GB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and learning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659" y="1628761"/>
            <a:ext cx="574203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3 in the past:</a:t>
            </a:r>
          </a:p>
          <a:p>
            <a:endParaRPr lang="en-GB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as throughout T1 and T2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in the Conference Centre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499" y="4032747"/>
            <a:ext cx="521601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3 this year:</a:t>
            </a:r>
          </a:p>
          <a:p>
            <a:endParaRPr lang="en-GB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as throughout T1 and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in classrooms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05741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Assessments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scheduled at key points throughout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term – including Term 3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</a:p>
          <a:p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(Key Assessments Calendar available online via Firefly.)</a:t>
            </a:r>
          </a:p>
          <a:p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Throughout each term, there are a number of other, “smaller” tests and assessments with specific focuses.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Throughout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each term,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assessments are used as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part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the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accumulated data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which is used to monitor student progress. 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0457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FOCUS: student progress/learning: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full range of assessments used by teachers tend to be formative and they help teachers (and students) understand what needs to be planned for in subsequent lessons.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always, the imperative is always to use assessments to </a:t>
            </a:r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timely, detailed feedback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students to support their ongoing learning as they strive to achieve their Target grades – and perhaps exceed them.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273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FOCUS: student progress/learning: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function of all assessments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help teachers and students understand where each student “is at” in terms of whatever is being assessed.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data is then used – mostly by the teacher – to determine what needs to happen next for each student in terms of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their learning and progress.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Term 3…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12733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FOCUS: student progress/learning: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to be aware  of their report grades: TARGET GRADES and their current Attainment Grades.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need to understand what they could/should be doing to continue to make progress – and then they need to be supported in doing so.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918" y="1975515"/>
            <a:ext cx="7976534" cy="3933672"/>
            <a:chOff x="1079385" y="2794531"/>
            <a:chExt cx="10196016" cy="36532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841" y="2837741"/>
              <a:ext cx="10107560" cy="361005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152106" y="4344010"/>
              <a:ext cx="589935" cy="131752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171769" y="4803519"/>
              <a:ext cx="589935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9385" y="4354579"/>
              <a:ext cx="3453323" cy="40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End of Year 7 Target Grade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45859" y="4557712"/>
              <a:ext cx="913324" cy="4837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612745" y="3591381"/>
              <a:ext cx="589935" cy="131752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602362" y="4033832"/>
              <a:ext cx="589935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503" y="3591381"/>
              <a:ext cx="3542223" cy="40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End of Year 8 Target Grade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071420" y="3788026"/>
              <a:ext cx="671030" cy="4572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583562" y="2794531"/>
              <a:ext cx="589935" cy="131752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583562" y="3236983"/>
              <a:ext cx="589935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32356" y="4090841"/>
              <a:ext cx="1791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End of Year 9 Target Grade</a:t>
              </a:r>
              <a:endParaRPr lang="en-GB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8855612" y="3593975"/>
              <a:ext cx="715015" cy="5755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414924" y="2022042"/>
            <a:ext cx="3786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sub-Levels per year equates to “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progress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TWO whole Levels of progress from the beginning of Y7 to the end of Y9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is typically consistent through Y8 and Y9, with slightly more progress made in Y7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1907147"/>
            <a:ext cx="6388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my child be?</a:t>
            </a:r>
            <a:endParaRPr lang="en-GB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83" y="2819626"/>
            <a:ext cx="10107560" cy="361005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11212" y="4411285"/>
            <a:ext cx="2359742" cy="159282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29096" y="3664626"/>
            <a:ext cx="2359742" cy="15928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451426" y="4645227"/>
            <a:ext cx="113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 of Y7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94143" y="4091706"/>
            <a:ext cx="113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 of Y8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841053" y="3598271"/>
            <a:ext cx="113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 of Y9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1689388" y="4936705"/>
            <a:ext cx="2359742" cy="15928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274" y="1542896"/>
            <a:ext cx="12021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3:</a:t>
            </a:r>
          </a:p>
          <a:p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enjoy their learning…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develop their full range of skills – academic, social, emotional…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aspire to “more”…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49" y="4752890"/>
            <a:ext cx="11287432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Our mission is to ensure that students of different nationalities grow to their full potential as independent learners in a caring British international community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754" y="5770120"/>
            <a:ext cx="1153892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vision is to know that every student leaving Bangkok </a:t>
            </a:r>
            <a:r>
              <a:rPr lang="en-GB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Patana</a:t>
            </a: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School has been given the opportunities and the support to fulfil their potential in all aspects of their school life.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Safeguarding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7"/>
            <a:ext cx="10515600" cy="475547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Since the visit from Tim </a:t>
            </a:r>
            <a:r>
              <a:rPr lang="en-GB" dirty="0" err="1" smtClean="0"/>
              <a:t>Gerrish</a:t>
            </a:r>
            <a:r>
              <a:rPr lang="en-GB" dirty="0" smtClean="0"/>
              <a:t> OBE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Formed a child protection focus group </a:t>
            </a:r>
          </a:p>
          <a:p>
            <a:pPr marL="0" indent="0">
              <a:buNone/>
            </a:pPr>
            <a:r>
              <a:rPr lang="en-GB" dirty="0" smtClean="0"/>
              <a:t>Working on updating the child protection policy </a:t>
            </a:r>
          </a:p>
          <a:p>
            <a:pPr marL="0" indent="0">
              <a:buNone/>
            </a:pPr>
            <a:r>
              <a:rPr lang="en-GB" dirty="0" smtClean="0"/>
              <a:t>Improving the recording and reporting of any safeguarding issues</a:t>
            </a:r>
          </a:p>
          <a:p>
            <a:pPr marL="0" indent="0">
              <a:buNone/>
            </a:pPr>
            <a:r>
              <a:rPr lang="en-GB" dirty="0" smtClean="0"/>
              <a:t>Developing the training of all staff </a:t>
            </a:r>
          </a:p>
          <a:p>
            <a:pPr marL="0" indent="0">
              <a:buNone/>
            </a:pPr>
            <a:r>
              <a:rPr lang="en-GB" dirty="0" smtClean="0"/>
              <a:t>Continually developing the communication with students, staff and parents e.g. emails when students are not marked present in the morning </a:t>
            </a:r>
          </a:p>
          <a:p>
            <a:pPr marL="0" indent="0">
              <a:buNone/>
            </a:pPr>
            <a:r>
              <a:rPr lang="en-GB" dirty="0" smtClean="0"/>
              <a:t>Adding to the tutorial program in secondary and the </a:t>
            </a:r>
            <a:r>
              <a:rPr lang="en-GB" dirty="0" err="1" smtClean="0"/>
              <a:t>PHSE</a:t>
            </a:r>
            <a:r>
              <a:rPr lang="en-GB" dirty="0" smtClean="0"/>
              <a:t> in primary </a:t>
            </a:r>
          </a:p>
          <a:p>
            <a:pPr marL="0" indent="0">
              <a:buNone/>
            </a:pPr>
            <a:r>
              <a:rPr lang="en-GB" dirty="0" smtClean="0"/>
              <a:t>Raising awareness in the </a:t>
            </a:r>
            <a:r>
              <a:rPr lang="en-GB" smtClean="0"/>
              <a:t>entire Patana community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7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316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Year 7 – Grad 22</a:t>
            </a:r>
            <a:br>
              <a:rPr lang="en-GB" b="1" u="sng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/>
              <a:t>What went well (www)?</a:t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>Even better if…(</a:t>
            </a:r>
            <a:r>
              <a:rPr lang="en-GB" sz="4900" dirty="0" err="1" smtClean="0"/>
              <a:t>ebi</a:t>
            </a:r>
            <a:r>
              <a:rPr lang="en-GB" sz="4900" dirty="0" smtClean="0"/>
              <a:t>)?</a:t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endParaRPr lang="en-GB" sz="4900" dirty="0"/>
          </a:p>
        </p:txBody>
      </p:sp>
    </p:spTree>
    <p:extLst>
      <p:ext uri="{BB962C8B-B14F-4D97-AF65-F5344CB8AC3E}">
        <p14:creationId xmlns:p14="http://schemas.microsoft.com/office/powerpoint/2010/main" val="2612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/>
              <a:t>Tutorial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 1 – Overcoming Challenges</a:t>
            </a:r>
          </a:p>
          <a:p>
            <a:endParaRPr lang="en-GB" dirty="0"/>
          </a:p>
          <a:p>
            <a:r>
              <a:rPr lang="en-GB" dirty="0" smtClean="0"/>
              <a:t>Term 2 – Making Connections</a:t>
            </a:r>
          </a:p>
          <a:p>
            <a:endParaRPr lang="en-GB" dirty="0"/>
          </a:p>
          <a:p>
            <a:r>
              <a:rPr lang="en-GB" dirty="0" smtClean="0"/>
              <a:t>Term 3 – Our Values/Careers - Healthy Happy Futures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863"/>
            <a:ext cx="10515600" cy="2669020"/>
          </a:xfrm>
        </p:spPr>
        <p:txBody>
          <a:bodyPr>
            <a:noAutofit/>
          </a:bodyPr>
          <a:lstStyle/>
          <a:p>
            <a:r>
              <a:rPr lang="en-GB" sz="6000" u="sng" dirty="0"/>
              <a:t>Ubuntu </a:t>
            </a:r>
            <a:r>
              <a:rPr lang="en-GB" sz="4000" dirty="0" smtClean="0">
                <a:latin typeface="+mn-lt"/>
              </a:rPr>
              <a:t>- </a:t>
            </a:r>
            <a:r>
              <a:rPr lang="en-GB" sz="4000" dirty="0">
                <a:latin typeface="+mn-lt"/>
              </a:rPr>
              <a:t>a quality that includes the essential human virtues; compassion and humanity</a:t>
            </a:r>
            <a:r>
              <a:rPr lang="en-GB" sz="4000" dirty="0" smtClean="0">
                <a:latin typeface="+mn-lt"/>
              </a:rPr>
              <a:t>.</a:t>
            </a:r>
            <a:r>
              <a:rPr lang="en-GB" sz="4000" dirty="0"/>
              <a:t> </a:t>
            </a:r>
            <a:r>
              <a:rPr lang="en-GB" sz="4000" dirty="0">
                <a:latin typeface="+mn-lt"/>
              </a:rPr>
              <a:t>T</a:t>
            </a:r>
            <a:r>
              <a:rPr lang="en-GB" sz="4000" dirty="0" smtClean="0">
                <a:latin typeface="+mn-lt"/>
              </a:rPr>
              <a:t>he </a:t>
            </a:r>
            <a:r>
              <a:rPr lang="en-GB" sz="4000" dirty="0">
                <a:latin typeface="+mn-lt"/>
              </a:rPr>
              <a:t>belief in a universal bond of sharing that connects all </a:t>
            </a:r>
            <a:r>
              <a:rPr lang="en-GB" sz="4000" dirty="0" smtClean="0">
                <a:latin typeface="+mn-lt"/>
              </a:rPr>
              <a:t>humanity.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3569710"/>
            <a:ext cx="10957560" cy="305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i="1" dirty="0" smtClean="0"/>
              <a:t>People are people through other people.</a:t>
            </a:r>
          </a:p>
          <a:p>
            <a:pPr marL="0" indent="0" algn="ctr">
              <a:buNone/>
            </a:pPr>
            <a:r>
              <a:rPr lang="en-GB" sz="4400" dirty="0"/>
              <a:t>	</a:t>
            </a:r>
            <a:r>
              <a:rPr lang="en-GB" sz="4400" dirty="0" smtClean="0"/>
              <a:t>						-Xhosa proverb.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137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/>
              <a:t>Careers’ Happy Healthy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smtClean="0"/>
              <a:t>Created by Claire Dale (KS3 Careers’ Counsellor and Head of Year 9)</a:t>
            </a:r>
          </a:p>
          <a:p>
            <a:r>
              <a:rPr lang="en-GB" dirty="0" smtClean="0"/>
              <a:t>Four lessons</a:t>
            </a:r>
          </a:p>
          <a:p>
            <a:r>
              <a:rPr lang="en-GB" dirty="0" smtClean="0"/>
              <a:t>Lesson 1 – Introduction</a:t>
            </a:r>
          </a:p>
          <a:p>
            <a:r>
              <a:rPr lang="en-GB" dirty="0" smtClean="0"/>
              <a:t>Lesson 2 – Discussion on survey feedback and Careers’ board game</a:t>
            </a:r>
          </a:p>
          <a:p>
            <a:r>
              <a:rPr lang="en-GB" dirty="0" smtClean="0"/>
              <a:t>Lessons 3 and 4 – Creating a 3 minute video for their peers that provides advice on a happy, healthy future.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/>
              <a:t>Internet and Social Media Safety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www.commonsensemedia.org</a:t>
            </a:r>
            <a:endParaRPr lang="en-GB" dirty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83" y="2339421"/>
            <a:ext cx="4471297" cy="36845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371601"/>
            <a:ext cx="5183188" cy="6579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dirty="0" smtClean="0"/>
              <a:t>http</a:t>
            </a:r>
            <a:r>
              <a:rPr lang="en-GB" dirty="0"/>
              <a:t>://community.patana.ac.th/digital-ecosystems/digital-citizenship/digital-citizenship-blog-1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2404715"/>
            <a:ext cx="5183188" cy="3619294"/>
          </a:xfrm>
        </p:spPr>
      </p:pic>
    </p:spTree>
    <p:extLst>
      <p:ext uri="{BB962C8B-B14F-4D97-AF65-F5344CB8AC3E}">
        <p14:creationId xmlns:p14="http://schemas.microsoft.com/office/powerpoint/2010/main" val="39298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u="sng" dirty="0"/>
              <a:t>Head of Year 8 for </a:t>
            </a:r>
            <a:r>
              <a:rPr lang="en-GB" sz="6000" u="sng" dirty="0" smtClean="0"/>
              <a:t>2016-2017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580" y="318198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Miss Yvonne Brown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127107"/>
            <a:ext cx="2483427" cy="30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Coffee, Cake and Chat</a:t>
            </a:r>
            <a:endParaRPr lang="en-GB" sz="5400" u="sng" dirty="0"/>
          </a:p>
        </p:txBody>
      </p:sp>
      <p:pic>
        <p:nvPicPr>
          <p:cNvPr id="1026" name="Picture 2" descr="http://www.bernwodebenefice.com/sites/default/files/sites/all/tmp_images/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825625"/>
            <a:ext cx="4907280" cy="47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b="1" u="sng" dirty="0"/>
              <a:t>Y6 to Y7 Transition – Advice to parents</a:t>
            </a:r>
          </a:p>
          <a:p>
            <a:pPr marL="0" indent="0">
              <a:buNone/>
            </a:pPr>
            <a:endParaRPr lang="en-GB" sz="4400" b="1" u="sng" dirty="0"/>
          </a:p>
          <a:p>
            <a:pPr marL="0" indent="0">
              <a:buNone/>
            </a:pPr>
            <a:r>
              <a:rPr lang="en-GB" sz="2900" b="1" dirty="0"/>
              <a:t>What information was particularly useful to you at the </a:t>
            </a:r>
            <a:endParaRPr lang="en-GB" sz="2900" b="1" dirty="0" smtClean="0"/>
          </a:p>
          <a:p>
            <a:pPr marL="0" indent="0">
              <a:buNone/>
            </a:pPr>
            <a:r>
              <a:rPr lang="en-GB" sz="2900" b="1" dirty="0" smtClean="0"/>
              <a:t>beginning </a:t>
            </a:r>
            <a:r>
              <a:rPr lang="en-GB" sz="2900" b="1" dirty="0"/>
              <a:t>of this year? What additional information </a:t>
            </a:r>
            <a:endParaRPr lang="en-GB" sz="2900" b="1" dirty="0" smtClean="0"/>
          </a:p>
          <a:p>
            <a:pPr marL="0" indent="0">
              <a:buNone/>
            </a:pPr>
            <a:r>
              <a:rPr lang="en-GB" sz="2900" b="1" dirty="0" smtClean="0"/>
              <a:t>would </a:t>
            </a:r>
            <a:r>
              <a:rPr lang="en-GB" sz="2900" b="1" dirty="0"/>
              <a:t>you have liked to have known? </a:t>
            </a:r>
          </a:p>
          <a:p>
            <a:pPr marL="0" indent="0">
              <a:buNone/>
            </a:pPr>
            <a:r>
              <a:rPr lang="en-GB" sz="2900" b="1" dirty="0"/>
              <a:t>Please write your suggestions/ideas/contributions </a:t>
            </a:r>
            <a:endParaRPr lang="en-GB" sz="2900" b="1" dirty="0" smtClean="0"/>
          </a:p>
          <a:p>
            <a:pPr marL="0" indent="0">
              <a:buNone/>
            </a:pPr>
            <a:r>
              <a:rPr lang="en-GB" sz="2900" b="1" dirty="0" smtClean="0"/>
              <a:t>on </a:t>
            </a:r>
            <a:r>
              <a:rPr lang="en-GB" sz="2900" b="1" dirty="0"/>
              <a:t>the coloured paper.</a:t>
            </a:r>
          </a:p>
          <a:p>
            <a:pPr marL="0" indent="0">
              <a:buNone/>
            </a:pPr>
            <a:endParaRPr lang="en-GB" sz="4400" dirty="0" smtClean="0"/>
          </a:p>
          <a:p>
            <a:pPr marL="0" indent="0" algn="ctr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92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9155"/>
            <a:ext cx="9144000" cy="1028700"/>
          </a:xfrm>
        </p:spPr>
        <p:txBody>
          <a:bodyPr/>
          <a:lstStyle/>
          <a:p>
            <a:pPr algn="l"/>
            <a:r>
              <a:rPr lang="en-GB" u="sng" dirty="0" smtClean="0"/>
              <a:t>Agenda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273"/>
            <a:ext cx="9144000" cy="374072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Key dates and events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Assessment </a:t>
            </a:r>
            <a:r>
              <a:rPr lang="en-GB" sz="3200" dirty="0"/>
              <a:t>– Mr Tony </a:t>
            </a:r>
            <a:r>
              <a:rPr lang="en-GB" sz="3200" dirty="0" smtClean="0"/>
              <a:t>Berghuis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Child Safeguarding – Miss Lena Perriam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Tutorial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Head of Year 8 for </a:t>
            </a:r>
            <a:r>
              <a:rPr lang="en-GB" sz="3200" dirty="0" smtClean="0"/>
              <a:t>2016/17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Coffee and chat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7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arn.canterbury.ac.nz/pluginfile.php/495173/mod_page/intro/calendar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96" y="774159"/>
            <a:ext cx="5195888" cy="60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/>
              <a:t>KS3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4145"/>
            <a:ext cx="5181600" cy="4351338"/>
          </a:xfrm>
        </p:spPr>
        <p:txBody>
          <a:bodyPr>
            <a:noAutofit/>
          </a:bodyPr>
          <a:lstStyle/>
          <a:p>
            <a:r>
              <a:rPr lang="en-GB" sz="1800" dirty="0"/>
              <a:t>28</a:t>
            </a:r>
            <a:r>
              <a:rPr lang="en-GB" sz="1800" baseline="30000" dirty="0"/>
              <a:t>th</a:t>
            </a:r>
            <a:r>
              <a:rPr lang="en-GB" sz="1800" dirty="0"/>
              <a:t> April  - Y7 Parent Student </a:t>
            </a:r>
            <a:r>
              <a:rPr lang="en-GB" sz="1800" dirty="0" smtClean="0"/>
              <a:t>Conference</a:t>
            </a:r>
          </a:p>
          <a:p>
            <a:endParaRPr lang="en-GB" sz="1800" dirty="0"/>
          </a:p>
          <a:p>
            <a:r>
              <a:rPr lang="en-GB" sz="1800" dirty="0"/>
              <a:t>2</a:t>
            </a:r>
            <a:r>
              <a:rPr lang="en-GB" sz="1800" baseline="30000" dirty="0"/>
              <a:t>nd</a:t>
            </a:r>
            <a:r>
              <a:rPr lang="en-GB" sz="1800" dirty="0"/>
              <a:t>  May - Inset (No school for students</a:t>
            </a:r>
            <a:r>
              <a:rPr lang="en-GB" sz="1800" dirty="0" smtClean="0"/>
              <a:t>)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5th May - Coronation Day (Public Holiday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r>
              <a:rPr lang="en-GB" sz="1800" dirty="0"/>
              <a:t>11th May - PTG </a:t>
            </a:r>
            <a:r>
              <a:rPr lang="en-GB" sz="1800" dirty="0" smtClean="0"/>
              <a:t>AGM</a:t>
            </a:r>
          </a:p>
          <a:p>
            <a:endParaRPr lang="en-GB" sz="1800" dirty="0"/>
          </a:p>
          <a:p>
            <a:r>
              <a:rPr lang="en-GB" sz="1800" dirty="0"/>
              <a:t>12</a:t>
            </a:r>
            <a:r>
              <a:rPr lang="en-GB" sz="1800" baseline="30000" dirty="0"/>
              <a:t>th</a:t>
            </a:r>
            <a:r>
              <a:rPr lang="en-GB" sz="1800" dirty="0"/>
              <a:t> May - Y7 Coffee </a:t>
            </a:r>
            <a:r>
              <a:rPr lang="en-GB" sz="1800" dirty="0" smtClean="0"/>
              <a:t>Morning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20th May - </a:t>
            </a:r>
            <a:r>
              <a:rPr lang="en-GB" sz="1800" dirty="0" err="1"/>
              <a:t>Visakha</a:t>
            </a:r>
            <a:r>
              <a:rPr lang="en-GB" sz="1800" dirty="0"/>
              <a:t> </a:t>
            </a:r>
            <a:r>
              <a:rPr lang="en-GB" sz="1800" dirty="0" err="1"/>
              <a:t>Bucha</a:t>
            </a:r>
            <a:r>
              <a:rPr lang="en-GB" sz="1800" dirty="0"/>
              <a:t> Day (Public Holiday)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/>
            </a:r>
            <a:br>
              <a:rPr lang="en-GB" sz="1800" b="1" dirty="0"/>
            </a:br>
            <a:endParaRPr lang="en-GB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14145"/>
            <a:ext cx="5181600" cy="4489610"/>
          </a:xfrm>
        </p:spPr>
        <p:txBody>
          <a:bodyPr>
            <a:normAutofit/>
          </a:bodyPr>
          <a:lstStyle/>
          <a:p>
            <a:r>
              <a:rPr lang="en-GB" sz="1800" dirty="0"/>
              <a:t>3rd  June - Parents' </a:t>
            </a:r>
            <a:r>
              <a:rPr lang="en-GB" sz="1800" dirty="0" smtClean="0"/>
              <a:t>AGM</a:t>
            </a:r>
          </a:p>
          <a:p>
            <a:endParaRPr lang="en-GB" sz="1800" dirty="0"/>
          </a:p>
          <a:p>
            <a:r>
              <a:rPr lang="en-GB" sz="1800" dirty="0"/>
              <a:t>7</a:t>
            </a:r>
            <a:r>
              <a:rPr lang="en-GB" sz="1800" baseline="30000" dirty="0"/>
              <a:t>th</a:t>
            </a:r>
            <a:r>
              <a:rPr lang="en-GB" sz="1800" dirty="0"/>
              <a:t>  June - Patana United (KS3 Music Event</a:t>
            </a:r>
            <a:r>
              <a:rPr lang="en-GB" sz="1800" dirty="0" smtClean="0"/>
              <a:t>)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14</a:t>
            </a:r>
            <a:r>
              <a:rPr lang="en-GB" sz="1800" baseline="30000" dirty="0"/>
              <a:t>th</a:t>
            </a:r>
            <a:r>
              <a:rPr lang="en-GB" sz="1800" dirty="0"/>
              <a:t> June - Dance </a:t>
            </a:r>
            <a:r>
              <a:rPr lang="en-GB" sz="1800" dirty="0" smtClean="0"/>
              <a:t>Extravaganza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16th June - Final STAR </a:t>
            </a:r>
            <a:r>
              <a:rPr lang="en-GB" sz="1800" dirty="0" smtClean="0"/>
              <a:t>reflections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24th June - Campus Assembly and House Music and Drama Competition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/>
              <a:t>24th June - Term 3 reports issued and final day of Term 3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78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33975" y="109924"/>
            <a:ext cx="29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56" y="1827208"/>
            <a:ext cx="11287432" cy="17543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Our </a:t>
            </a:r>
            <a:r>
              <a:rPr lang="en-GB" sz="3600" b="1" u="sng" dirty="0">
                <a:solidFill>
                  <a:srgbClr val="FFFF00"/>
                </a:solidFill>
              </a:rPr>
              <a:t>mission</a:t>
            </a:r>
            <a:r>
              <a:rPr lang="en-GB" sz="3600" dirty="0">
                <a:solidFill>
                  <a:srgbClr val="FFFF00"/>
                </a:solidFill>
              </a:rPr>
              <a:t> is to ensure that students of different nationalities grow to their full potential as independent learners in a caring British international community</a:t>
            </a:r>
            <a:r>
              <a:rPr lang="en-GB" sz="3600" dirty="0" smtClean="0">
                <a:solidFill>
                  <a:srgbClr val="FFFF00"/>
                </a:solidFill>
              </a:rPr>
              <a:t>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11" y="4242770"/>
            <a:ext cx="11538923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  <a:r>
              <a:rPr lang="en-GB" sz="36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vision</a:t>
            </a:r>
            <a:r>
              <a:rPr lang="en-GB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to know that every student leaving Bangkok </a:t>
            </a:r>
            <a:r>
              <a:rPr lang="en-GB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Patana</a:t>
            </a:r>
            <a:r>
              <a:rPr lang="en-GB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School has been given the opportunities and the support to fulfil their potential in all aspects of their school life.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0283"/>
            <a:ext cx="12192000" cy="777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768" y="2286000"/>
            <a:ext cx="470916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CEM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</a:rPr>
              <a:t>MidYIS</a:t>
            </a:r>
            <a:r>
              <a:rPr lang="en-GB" sz="3200" dirty="0" smtClean="0">
                <a:solidFill>
                  <a:schemeClr val="bg1"/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Student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Student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Student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Sub-levels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112" y="2286000"/>
            <a:ext cx="470916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KS3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Science and Maths in KS3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Setting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381" y="109924"/>
            <a:ext cx="39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November 26th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0283"/>
            <a:ext cx="12192000" cy="777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84" y="2130552"/>
            <a:ext cx="5129784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do KS3 Levels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do sub-Levels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Where should my child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How much progress should my child make?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if my child is not “achieving”?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if my child is “over-achieving”?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is “CEM”?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is “</a:t>
            </a:r>
            <a:r>
              <a:rPr lang="en-GB" sz="2400" dirty="0" err="1">
                <a:solidFill>
                  <a:schemeClr val="bg1"/>
                </a:solidFill>
              </a:rPr>
              <a:t>MidYIS</a:t>
            </a:r>
            <a:r>
              <a:rPr lang="en-GB" sz="2400" dirty="0">
                <a:solidFill>
                  <a:schemeClr val="bg1"/>
                </a:solidFill>
              </a:rPr>
              <a:t>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is a Target Grade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Is all work by students Levelled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3016" y="2139696"/>
            <a:ext cx="6199632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How </a:t>
            </a:r>
            <a:r>
              <a:rPr lang="en-GB" sz="2400" dirty="0">
                <a:solidFill>
                  <a:schemeClr val="bg1"/>
                </a:solidFill>
              </a:rPr>
              <a:t>are assessments used (to support student learning)?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When are assessments given to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How are students tracked?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Why is there sometimes a big difference in report grades between some subjects?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Do end of year report grades affect the following year’s classes (sets)?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do KS3 Levels tell me about how my child will do in KS4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381" y="109924"/>
            <a:ext cx="39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November 26th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381625" y="-355987"/>
            <a:ext cx="297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9689"/>
            <a:ext cx="12192000" cy="58655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381625" y="5174901"/>
            <a:ext cx="1360819" cy="14703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20806" y="5091327"/>
            <a:ext cx="1360819" cy="14703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626" y="2218695"/>
            <a:ext cx="1122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Annual 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EXAMS for English, Maths, 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Science </a:t>
            </a:r>
            <a:r>
              <a:rPr lang="en-GB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Year 9 only. 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381" y="109924"/>
            <a:ext cx="39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Term 3 Assessments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9639" y="3346806"/>
            <a:ext cx="9252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Experience with formal exams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Summative assessment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Covers whole year’s content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In part, helps to inform pathways in KS4 Maths and Science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271" y="751634"/>
            <a:ext cx="134112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1032</Words>
  <Application>Microsoft Office PowerPoint</Application>
  <PresentationFormat>Widescreen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Welcome to Term 3!</vt:lpstr>
      <vt:lpstr> Year 7 – Grad 22   What went well (www)?    Even better if…(ebi)?   </vt:lpstr>
      <vt:lpstr>Agenda</vt:lpstr>
      <vt:lpstr>KS3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Safeguarding </vt:lpstr>
      <vt:lpstr>Tutorial Themes</vt:lpstr>
      <vt:lpstr>Ubuntu - a quality that includes the essential human virtues; compassion and humanity. The belief in a universal bond of sharing that connects all humanity. </vt:lpstr>
      <vt:lpstr>Careers’ Happy Healthy Futures</vt:lpstr>
      <vt:lpstr>Internet and Social Media Safety</vt:lpstr>
      <vt:lpstr>Head of Year 8 for 2016-2017</vt:lpstr>
      <vt:lpstr>Coffee, Cake and Chat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Term 3!</dc:title>
  <dc:creator>Owen McDevitt</dc:creator>
  <cp:lastModifiedBy>Owen McDevitt</cp:lastModifiedBy>
  <cp:revision>42</cp:revision>
  <dcterms:created xsi:type="dcterms:W3CDTF">2015-05-12T04:29:30Z</dcterms:created>
  <dcterms:modified xsi:type="dcterms:W3CDTF">2016-05-12T02:40:32Z</dcterms:modified>
</cp:coreProperties>
</file>