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4" r:id="rId2"/>
    <p:sldId id="275" r:id="rId3"/>
    <p:sldId id="259" r:id="rId4"/>
    <p:sldId id="273" r:id="rId5"/>
    <p:sldId id="260" r:id="rId6"/>
    <p:sldId id="261" r:id="rId7"/>
    <p:sldId id="262" r:id="rId8"/>
    <p:sldId id="263" r:id="rId9"/>
    <p:sldId id="264" r:id="rId10"/>
    <p:sldId id="265" r:id="rId11"/>
    <p:sldId id="266" r:id="rId12"/>
    <p:sldId id="268" r:id="rId13"/>
    <p:sldId id="269" r:id="rId14"/>
    <p:sldId id="267"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27CC6-6860-49C0-BD86-229CC184DD5D}" type="datetimeFigureOut">
              <a:rPr lang="en-GB" smtClean="0"/>
              <a:t>18/08/2021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49B16-358D-4E2A-B4E9-50AF72BFB121}" type="slidenum">
              <a:rPr lang="en-GB" smtClean="0"/>
              <a:t>‹#›</a:t>
            </a:fld>
            <a:endParaRPr lang="en-GB"/>
          </a:p>
        </p:txBody>
      </p:sp>
    </p:spTree>
    <p:extLst>
      <p:ext uri="{BB962C8B-B14F-4D97-AF65-F5344CB8AC3E}">
        <p14:creationId xmlns:p14="http://schemas.microsoft.com/office/powerpoint/2010/main" val="178219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2" descr="RIBBON_UNCROPPED_RGB"/>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7647709" cy="26074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3" descr="DOEA_INT_PROUD TO DELIVER_ENGLISH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0337" y="108668"/>
            <a:ext cx="3681663" cy="13896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47005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890363-F5C1-4A1F-82F3-FAE38227BA35}"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1C9077-DA78-48C2-A951-9083BB709BB0}" type="slidenum">
              <a:rPr lang="en-GB" smtClean="0"/>
              <a:t>‹#›</a:t>
            </a:fld>
            <a:endParaRPr lang="en-GB"/>
          </a:p>
        </p:txBody>
      </p:sp>
    </p:spTree>
    <p:extLst>
      <p:ext uri="{BB962C8B-B14F-4D97-AF65-F5344CB8AC3E}">
        <p14:creationId xmlns:p14="http://schemas.microsoft.com/office/powerpoint/2010/main" val="124229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890363-F5C1-4A1F-82F3-FAE38227BA35}"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1C9077-DA78-48C2-A951-9083BB709BB0}" type="slidenum">
              <a:rPr lang="en-GB" smtClean="0"/>
              <a:t>‹#›</a:t>
            </a:fld>
            <a:endParaRPr lang="en-GB"/>
          </a:p>
        </p:txBody>
      </p:sp>
    </p:spTree>
    <p:extLst>
      <p:ext uri="{BB962C8B-B14F-4D97-AF65-F5344CB8AC3E}">
        <p14:creationId xmlns:p14="http://schemas.microsoft.com/office/powerpoint/2010/main" val="59230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890363-F5C1-4A1F-82F3-FAE38227BA35}"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1C9077-DA78-48C2-A951-9083BB709BB0}" type="slidenum">
              <a:rPr lang="en-GB" smtClean="0"/>
              <a:t>‹#›</a:t>
            </a:fld>
            <a:endParaRPr lang="en-GB"/>
          </a:p>
        </p:txBody>
      </p:sp>
    </p:spTree>
    <p:extLst>
      <p:ext uri="{BB962C8B-B14F-4D97-AF65-F5344CB8AC3E}">
        <p14:creationId xmlns:p14="http://schemas.microsoft.com/office/powerpoint/2010/main" val="361760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890363-F5C1-4A1F-82F3-FAE38227BA35}" type="datetimeFigureOut">
              <a:rPr lang="en-GB" smtClean="0"/>
              <a:t>18/08/2021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1C9077-DA78-48C2-A951-9083BB709BB0}" type="slidenum">
              <a:rPr lang="en-GB" smtClean="0"/>
              <a:t>‹#›</a:t>
            </a:fld>
            <a:endParaRPr lang="en-GB"/>
          </a:p>
        </p:txBody>
      </p:sp>
    </p:spTree>
    <p:extLst>
      <p:ext uri="{BB962C8B-B14F-4D97-AF65-F5344CB8AC3E}">
        <p14:creationId xmlns:p14="http://schemas.microsoft.com/office/powerpoint/2010/main" val="141705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8890363-F5C1-4A1F-82F3-FAE38227BA35}" type="datetimeFigureOut">
              <a:rPr lang="en-GB" smtClean="0"/>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1C9077-DA78-48C2-A951-9083BB709BB0}" type="slidenum">
              <a:rPr lang="en-GB" smtClean="0"/>
              <a:t>‹#›</a:t>
            </a:fld>
            <a:endParaRPr lang="en-GB"/>
          </a:p>
        </p:txBody>
      </p:sp>
    </p:spTree>
    <p:extLst>
      <p:ext uri="{BB962C8B-B14F-4D97-AF65-F5344CB8AC3E}">
        <p14:creationId xmlns:p14="http://schemas.microsoft.com/office/powerpoint/2010/main" val="306800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8890363-F5C1-4A1F-82F3-FAE38227BA35}" type="datetimeFigureOut">
              <a:rPr lang="en-GB" smtClean="0"/>
              <a:t>18/08/2021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1C9077-DA78-48C2-A951-9083BB709BB0}" type="slidenum">
              <a:rPr lang="en-GB" smtClean="0"/>
              <a:t>‹#›</a:t>
            </a:fld>
            <a:endParaRPr lang="en-GB"/>
          </a:p>
        </p:txBody>
      </p:sp>
    </p:spTree>
    <p:extLst>
      <p:ext uri="{BB962C8B-B14F-4D97-AF65-F5344CB8AC3E}">
        <p14:creationId xmlns:p14="http://schemas.microsoft.com/office/powerpoint/2010/main" val="406331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8890363-F5C1-4A1F-82F3-FAE38227BA35}" type="datetimeFigureOut">
              <a:rPr lang="en-GB" smtClean="0"/>
              <a:t>18/08/2021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1C9077-DA78-48C2-A951-9083BB709BB0}" type="slidenum">
              <a:rPr lang="en-GB" smtClean="0"/>
              <a:t>‹#›</a:t>
            </a:fld>
            <a:endParaRPr lang="en-GB"/>
          </a:p>
        </p:txBody>
      </p:sp>
    </p:spTree>
    <p:extLst>
      <p:ext uri="{BB962C8B-B14F-4D97-AF65-F5344CB8AC3E}">
        <p14:creationId xmlns:p14="http://schemas.microsoft.com/office/powerpoint/2010/main" val="92638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90363-F5C1-4A1F-82F3-FAE38227BA35}" type="datetimeFigureOut">
              <a:rPr lang="en-GB" smtClean="0"/>
              <a:t>18/08/2021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1C9077-DA78-48C2-A951-9083BB709BB0}" type="slidenum">
              <a:rPr lang="en-GB" smtClean="0"/>
              <a:t>‹#›</a:t>
            </a:fld>
            <a:endParaRPr lang="en-GB"/>
          </a:p>
        </p:txBody>
      </p:sp>
    </p:spTree>
    <p:extLst>
      <p:ext uri="{BB962C8B-B14F-4D97-AF65-F5344CB8AC3E}">
        <p14:creationId xmlns:p14="http://schemas.microsoft.com/office/powerpoint/2010/main" val="144338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890363-F5C1-4A1F-82F3-FAE38227BA35}" type="datetimeFigureOut">
              <a:rPr lang="en-GB" smtClean="0"/>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1C9077-DA78-48C2-A951-9083BB709BB0}" type="slidenum">
              <a:rPr lang="en-GB" smtClean="0"/>
              <a:t>‹#›</a:t>
            </a:fld>
            <a:endParaRPr lang="en-GB"/>
          </a:p>
        </p:txBody>
      </p:sp>
    </p:spTree>
    <p:extLst>
      <p:ext uri="{BB962C8B-B14F-4D97-AF65-F5344CB8AC3E}">
        <p14:creationId xmlns:p14="http://schemas.microsoft.com/office/powerpoint/2010/main" val="1318899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890363-F5C1-4A1F-82F3-FAE38227BA35}" type="datetimeFigureOut">
              <a:rPr lang="en-GB" smtClean="0"/>
              <a:t>18/08/2021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1C9077-DA78-48C2-A951-9083BB709BB0}" type="slidenum">
              <a:rPr lang="en-GB" smtClean="0"/>
              <a:t>‹#›</a:t>
            </a:fld>
            <a:endParaRPr lang="en-GB"/>
          </a:p>
        </p:txBody>
      </p:sp>
    </p:spTree>
    <p:extLst>
      <p:ext uri="{BB962C8B-B14F-4D97-AF65-F5344CB8AC3E}">
        <p14:creationId xmlns:p14="http://schemas.microsoft.com/office/powerpoint/2010/main" val="25480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90363-F5C1-4A1F-82F3-FAE38227BA35}" type="datetimeFigureOut">
              <a:rPr lang="en-GB" smtClean="0"/>
              <a:t>18/08/2021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C9077-DA78-48C2-A951-9083BB709BB0}" type="slidenum">
              <a:rPr lang="en-GB" smtClean="0"/>
              <a:t>‹#›</a:t>
            </a:fld>
            <a:endParaRPr lang="en-GB"/>
          </a:p>
        </p:txBody>
      </p:sp>
    </p:spTree>
    <p:extLst>
      <p:ext uri="{BB962C8B-B14F-4D97-AF65-F5344CB8AC3E}">
        <p14:creationId xmlns:p14="http://schemas.microsoft.com/office/powerpoint/2010/main" val="275419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dX09zAStCG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5309" y="1644072"/>
            <a:ext cx="10621818" cy="4401205"/>
          </a:xfrm>
          <a:prstGeom prst="rect">
            <a:avLst/>
          </a:prstGeom>
          <a:noFill/>
        </p:spPr>
        <p:txBody>
          <a:bodyPr wrap="square" rtlCol="0">
            <a:spAutoFit/>
          </a:bodyPr>
          <a:lstStyle/>
          <a:p>
            <a:r>
              <a:rPr lang="en-GB" sz="2800" dirty="0" smtClean="0">
                <a:latin typeface="Calibri Light" panose="020F0302020204030204" pitchFamily="34" charset="0"/>
                <a:cs typeface="Calibri Light" panose="020F0302020204030204" pitchFamily="34" charset="0"/>
              </a:rPr>
              <a:t>Send three messages to a friend using MS Teams</a:t>
            </a:r>
          </a:p>
          <a:p>
            <a:endParaRPr lang="en-GB" sz="2800" dirty="0">
              <a:latin typeface="Calibri Light" panose="020F0302020204030204" pitchFamily="34" charset="0"/>
              <a:cs typeface="Calibri Light" panose="020F0302020204030204" pitchFamily="34" charset="0"/>
            </a:endParaRPr>
          </a:p>
          <a:p>
            <a:r>
              <a:rPr lang="en-GB" sz="2800" dirty="0" smtClean="0">
                <a:latin typeface="Calibri Light" panose="020F0302020204030204" pitchFamily="34" charset="0"/>
                <a:cs typeface="Calibri Light" panose="020F0302020204030204" pitchFamily="34" charset="0"/>
              </a:rPr>
              <a:t>In the first message write about a skill that you would like to be able to show your friends</a:t>
            </a:r>
          </a:p>
          <a:p>
            <a:r>
              <a:rPr lang="en-GB" sz="2800" dirty="0" smtClean="0">
                <a:latin typeface="Calibri Light" panose="020F0302020204030204" pitchFamily="34" charset="0"/>
                <a:cs typeface="Calibri Light" panose="020F0302020204030204" pitchFamily="34" charset="0"/>
              </a:rPr>
              <a:t> </a:t>
            </a:r>
          </a:p>
          <a:p>
            <a:r>
              <a:rPr lang="en-GB" sz="2800" dirty="0">
                <a:latin typeface="Calibri Light" panose="020F0302020204030204" pitchFamily="34" charset="0"/>
                <a:cs typeface="Calibri Light" panose="020F0302020204030204" pitchFamily="34" charset="0"/>
              </a:rPr>
              <a:t>In the </a:t>
            </a:r>
            <a:r>
              <a:rPr lang="en-GB" sz="2800" dirty="0" smtClean="0">
                <a:latin typeface="Calibri Light" panose="020F0302020204030204" pitchFamily="34" charset="0"/>
                <a:cs typeface="Calibri Light" panose="020F0302020204030204" pitchFamily="34" charset="0"/>
              </a:rPr>
              <a:t>second </a:t>
            </a:r>
            <a:r>
              <a:rPr lang="en-GB" sz="2800" dirty="0">
                <a:latin typeface="Calibri Light" panose="020F0302020204030204" pitchFamily="34" charset="0"/>
                <a:cs typeface="Calibri Light" panose="020F0302020204030204" pitchFamily="34" charset="0"/>
              </a:rPr>
              <a:t>message write about a </a:t>
            </a:r>
            <a:r>
              <a:rPr lang="en-GB" sz="2800" dirty="0" smtClean="0">
                <a:latin typeface="Calibri Light" panose="020F0302020204030204" pitchFamily="34" charset="0"/>
                <a:cs typeface="Calibri Light" panose="020F0302020204030204" pitchFamily="34" charset="0"/>
              </a:rPr>
              <a:t>sport that you would like to continue into your adult life</a:t>
            </a:r>
          </a:p>
          <a:p>
            <a:endParaRPr lang="en-GB" sz="2800" dirty="0">
              <a:latin typeface="Calibri Light" panose="020F0302020204030204" pitchFamily="34" charset="0"/>
              <a:cs typeface="Calibri Light" panose="020F0302020204030204" pitchFamily="34" charset="0"/>
            </a:endParaRPr>
          </a:p>
          <a:p>
            <a:r>
              <a:rPr lang="en-GB" sz="2800" dirty="0" smtClean="0">
                <a:latin typeface="Calibri Light" panose="020F0302020204030204" pitchFamily="34" charset="0"/>
                <a:cs typeface="Calibri Light" panose="020F0302020204030204" pitchFamily="34" charset="0"/>
              </a:rPr>
              <a:t>Imagine you are the CEO of a charity. In the third message explain what this charity does</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9816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709" y="1265382"/>
            <a:ext cx="11148291" cy="5262979"/>
          </a:xfrm>
          <a:prstGeom prst="rect">
            <a:avLst/>
          </a:prstGeom>
          <a:noFill/>
        </p:spPr>
        <p:txBody>
          <a:bodyPr wrap="square" rtlCol="0">
            <a:spAutoFit/>
          </a:bodyPr>
          <a:lstStyle/>
          <a:p>
            <a:r>
              <a:rPr lang="en-GB" sz="2400" dirty="0"/>
              <a:t>Voluntary </a:t>
            </a:r>
            <a:r>
              <a:rPr lang="en-GB" sz="2400" dirty="0" smtClean="0"/>
              <a:t>Service</a:t>
            </a:r>
          </a:p>
          <a:p>
            <a:endParaRPr lang="en-GB" sz="2400" dirty="0"/>
          </a:p>
          <a:p>
            <a:r>
              <a:rPr lang="en-GB" sz="2400" dirty="0"/>
              <a:t>For this section participants are required to give service (volunteer) over a set period of time. This enables them to</a:t>
            </a:r>
          </a:p>
          <a:p>
            <a:r>
              <a:rPr lang="en-GB" sz="2400" dirty="0"/>
              <a:t>experience the benefits that their Voluntary Service provides to others in their community.</a:t>
            </a:r>
          </a:p>
          <a:p>
            <a:endParaRPr lang="en-GB" sz="2400" dirty="0" smtClean="0"/>
          </a:p>
          <a:p>
            <a:r>
              <a:rPr lang="en-GB" sz="2400" dirty="0" smtClean="0"/>
              <a:t>Examples </a:t>
            </a:r>
            <a:r>
              <a:rPr lang="en-GB" sz="2400" dirty="0"/>
              <a:t>of Voluntary Service:</a:t>
            </a:r>
          </a:p>
          <a:p>
            <a:endParaRPr lang="en-GB" sz="2400" dirty="0"/>
          </a:p>
          <a:p>
            <a:r>
              <a:rPr lang="en-GB" sz="2400" dirty="0"/>
              <a:t>First aid</a:t>
            </a:r>
          </a:p>
          <a:p>
            <a:r>
              <a:rPr lang="en-GB" sz="2400" dirty="0"/>
              <a:t>Visiting and supporting people in need, such as the elderly, or those with disabilities</a:t>
            </a:r>
          </a:p>
          <a:p>
            <a:r>
              <a:rPr lang="en-GB" sz="2400" dirty="0"/>
              <a:t>Volunteering at a hospital or local care home</a:t>
            </a:r>
          </a:p>
          <a:p>
            <a:r>
              <a:rPr lang="en-GB" sz="2400" dirty="0"/>
              <a:t>Sports coaching</a:t>
            </a:r>
          </a:p>
          <a:p>
            <a:r>
              <a:rPr lang="en-GB" sz="2400" dirty="0"/>
              <a:t>Charity work</a:t>
            </a:r>
          </a:p>
        </p:txBody>
      </p:sp>
    </p:spTree>
    <p:extLst>
      <p:ext uri="{BB962C8B-B14F-4D97-AF65-F5344CB8AC3E}">
        <p14:creationId xmlns:p14="http://schemas.microsoft.com/office/powerpoint/2010/main" val="1900530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563417" y="1810464"/>
            <a:ext cx="11416145" cy="48320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333333"/>
                </a:solidFill>
                <a:effectLst/>
              </a:rPr>
              <a:t>Adventurous Journey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333333"/>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333333"/>
                </a:solidFill>
                <a:effectLst/>
              </a:rPr>
              <a:t>The Adventurous Journey section encourages a sense of adventure and discovery while undertaking a team journey. As part of a small team, participants plan, train for and undertake a journey with a purpose in an unfamiliar environment. The journey can be an exploration or an expedition but must be a challenge. The aim of this section is to provide participants with the opportunity to learn more about the wider environment, as well as to develop their self-confidence, teamwork and health. Participants are taken out of their comfort zone but kept within a safe and secure setting, achieved through suitable training and supervision.</a:t>
            </a:r>
            <a:r>
              <a:rPr kumimoji="0" lang="en-US" altLang="en-US" sz="2000" b="0" i="0" u="none" strike="noStrike" cap="none" normalizeH="0" baseline="0" dirty="0" smtClean="0">
                <a:ln>
                  <a:noFill/>
                </a:ln>
                <a:solidFill>
                  <a:schemeClr val="tx1"/>
                </a:solidFill>
                <a:effectLst/>
              </a:rPr>
              <a:t> </a:t>
            </a:r>
            <a:endParaRPr kumimoji="0" lang="en-US" altLang="en-US" sz="5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693130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6363" y="1727199"/>
            <a:ext cx="9439564" cy="3231654"/>
          </a:xfrm>
          <a:prstGeom prst="rect">
            <a:avLst/>
          </a:prstGeom>
          <a:solidFill>
            <a:schemeClr val="accent6">
              <a:lumMod val="20000"/>
              <a:lumOff val="80000"/>
            </a:schemeClr>
          </a:solidFill>
        </p:spPr>
        <p:txBody>
          <a:bodyPr wrap="square" rtlCol="0">
            <a:spAutoFit/>
          </a:bodyPr>
          <a:lstStyle/>
          <a:p>
            <a:r>
              <a:rPr lang="en-GB" sz="4000" dirty="0" smtClean="0"/>
              <a:t>Activity:</a:t>
            </a:r>
          </a:p>
          <a:p>
            <a:endParaRPr lang="en-GB" sz="4000" dirty="0" smtClean="0"/>
          </a:p>
          <a:p>
            <a:r>
              <a:rPr lang="en-GB" sz="4000" dirty="0" smtClean="0"/>
              <a:t>Using this teams chat </a:t>
            </a:r>
            <a:r>
              <a:rPr lang="en-GB" sz="4000" dirty="0" smtClean="0"/>
              <a:t>record </a:t>
            </a:r>
            <a:r>
              <a:rPr lang="en-GB" sz="4000" dirty="0" smtClean="0"/>
              <a:t>what you would like to do for your three sections</a:t>
            </a:r>
          </a:p>
          <a:p>
            <a:endParaRPr lang="en-GB" sz="4400" dirty="0"/>
          </a:p>
        </p:txBody>
      </p:sp>
    </p:spTree>
    <p:extLst>
      <p:ext uri="{BB962C8B-B14F-4D97-AF65-F5344CB8AC3E}">
        <p14:creationId xmlns:p14="http://schemas.microsoft.com/office/powerpoint/2010/main" val="1198924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2255" y="1381037"/>
            <a:ext cx="9217890" cy="523220"/>
          </a:xfrm>
          <a:prstGeom prst="rect">
            <a:avLst/>
          </a:prstGeom>
          <a:noFill/>
        </p:spPr>
        <p:txBody>
          <a:bodyPr wrap="square" rtlCol="0">
            <a:spAutoFit/>
          </a:bodyPr>
          <a:lstStyle/>
          <a:p>
            <a:r>
              <a:rPr lang="en-GB" sz="2800" dirty="0" smtClean="0"/>
              <a:t>Other important bits about completing your three sections </a:t>
            </a:r>
            <a:endParaRPr lang="en-GB" sz="2800" dirty="0"/>
          </a:p>
        </p:txBody>
      </p:sp>
      <p:sp>
        <p:nvSpPr>
          <p:cNvPr id="3" name="TextBox 2"/>
          <p:cNvSpPr txBox="1"/>
          <p:nvPr/>
        </p:nvSpPr>
        <p:spPr>
          <a:xfrm>
            <a:off x="1122218" y="2154666"/>
            <a:ext cx="11069782" cy="1631216"/>
          </a:xfrm>
          <a:prstGeom prst="rect">
            <a:avLst/>
          </a:prstGeom>
          <a:noFill/>
        </p:spPr>
        <p:txBody>
          <a:bodyPr wrap="square" rtlCol="0">
            <a:spAutoFit/>
          </a:bodyPr>
          <a:lstStyle/>
          <a:p>
            <a:r>
              <a:rPr lang="en-GB" sz="2000" dirty="0" smtClean="0"/>
              <a:t>Each section needs an assessor who:</a:t>
            </a:r>
          </a:p>
          <a:p>
            <a:pPr marL="285750" indent="-285750">
              <a:buFont typeface="Arial" panose="020B0604020202020204" pitchFamily="34" charset="0"/>
              <a:buChar char="•"/>
            </a:pPr>
            <a:r>
              <a:rPr lang="en-GB" sz="2000" dirty="0" smtClean="0"/>
              <a:t>Monitors your progress (they do not have to be present for every session)</a:t>
            </a:r>
          </a:p>
          <a:p>
            <a:pPr marL="285750" indent="-285750">
              <a:buFont typeface="Arial" panose="020B0604020202020204" pitchFamily="34" charset="0"/>
              <a:buChar char="•"/>
            </a:pPr>
            <a:r>
              <a:rPr lang="en-GB" sz="2000" dirty="0" smtClean="0"/>
              <a:t>Is not related to you </a:t>
            </a:r>
          </a:p>
          <a:p>
            <a:pPr marL="285750" indent="-285750">
              <a:buFont typeface="Arial" panose="020B0604020202020204" pitchFamily="34" charset="0"/>
              <a:buChar char="•"/>
            </a:pPr>
            <a:r>
              <a:rPr lang="en-GB" sz="2000" dirty="0" smtClean="0"/>
              <a:t>Is older than you and has an expertise greater than yours </a:t>
            </a:r>
          </a:p>
          <a:p>
            <a:pPr marL="285750" indent="-285750">
              <a:buFont typeface="Arial" panose="020B0604020202020204" pitchFamily="34" charset="0"/>
              <a:buChar char="•"/>
            </a:pPr>
            <a:r>
              <a:rPr lang="en-GB" sz="2000" dirty="0" smtClean="0"/>
              <a:t>Can be the same person for more than one activity</a:t>
            </a:r>
            <a:endParaRPr lang="en-GB" sz="2000" dirty="0"/>
          </a:p>
        </p:txBody>
      </p:sp>
      <p:sp>
        <p:nvSpPr>
          <p:cNvPr id="4" name="TextBox 3"/>
          <p:cNvSpPr txBox="1"/>
          <p:nvPr/>
        </p:nvSpPr>
        <p:spPr>
          <a:xfrm>
            <a:off x="1182254" y="3896442"/>
            <a:ext cx="11009745" cy="707886"/>
          </a:xfrm>
          <a:prstGeom prst="rect">
            <a:avLst/>
          </a:prstGeom>
          <a:noFill/>
        </p:spPr>
        <p:txBody>
          <a:bodyPr wrap="square" rtlCol="0">
            <a:spAutoFit/>
          </a:bodyPr>
          <a:lstStyle/>
          <a:p>
            <a:r>
              <a:rPr lang="en-GB" sz="2000" dirty="0" smtClean="0"/>
              <a:t>You can do </a:t>
            </a:r>
            <a:r>
              <a:rPr lang="en-GB" sz="2000" b="1" dirty="0" smtClean="0"/>
              <a:t>only</a:t>
            </a:r>
            <a:r>
              <a:rPr lang="en-GB" sz="2000" dirty="0" smtClean="0"/>
              <a:t> do one hour per week, two hours per two weeks or four hours per four weeks, per section. </a:t>
            </a:r>
            <a:endParaRPr lang="en-GB" sz="2000" dirty="0"/>
          </a:p>
        </p:txBody>
      </p:sp>
      <p:sp>
        <p:nvSpPr>
          <p:cNvPr id="5" name="TextBox 4"/>
          <p:cNvSpPr txBox="1"/>
          <p:nvPr/>
        </p:nvSpPr>
        <p:spPr>
          <a:xfrm>
            <a:off x="1182255" y="4811493"/>
            <a:ext cx="10806545" cy="400110"/>
          </a:xfrm>
          <a:prstGeom prst="rect">
            <a:avLst/>
          </a:prstGeom>
          <a:noFill/>
        </p:spPr>
        <p:txBody>
          <a:bodyPr wrap="square" rtlCol="0">
            <a:spAutoFit/>
          </a:bodyPr>
          <a:lstStyle/>
          <a:p>
            <a:r>
              <a:rPr lang="en-GB" sz="2000" dirty="0" smtClean="0"/>
              <a:t>Each section needs a SMART target. Targets which are not SMART will be rejected</a:t>
            </a:r>
            <a:endParaRPr lang="en-GB" sz="2000" dirty="0"/>
          </a:p>
        </p:txBody>
      </p:sp>
      <p:sp>
        <p:nvSpPr>
          <p:cNvPr id="6" name="TextBox 5"/>
          <p:cNvSpPr txBox="1"/>
          <p:nvPr/>
        </p:nvSpPr>
        <p:spPr>
          <a:xfrm>
            <a:off x="1182254" y="5726545"/>
            <a:ext cx="10917381" cy="707886"/>
          </a:xfrm>
          <a:prstGeom prst="rect">
            <a:avLst/>
          </a:prstGeom>
          <a:noFill/>
        </p:spPr>
        <p:txBody>
          <a:bodyPr wrap="square" rtlCol="0">
            <a:spAutoFit/>
          </a:bodyPr>
          <a:lstStyle/>
          <a:p>
            <a:r>
              <a:rPr lang="en-GB" sz="2000" dirty="0" smtClean="0"/>
              <a:t>Your three activities are not meant to be similar. I.E Learning a new (skill) for swimming whilst improving your swim fitness (Phys Rec)</a:t>
            </a:r>
            <a:r>
              <a:rPr lang="en-GB" sz="2000" dirty="0"/>
              <a:t> </a:t>
            </a:r>
            <a:r>
              <a:rPr lang="en-GB" sz="2000" dirty="0" smtClean="0"/>
              <a:t>and coaching swimming (Service) however…….</a:t>
            </a:r>
            <a:endParaRPr lang="en-GB" sz="2000" dirty="0"/>
          </a:p>
        </p:txBody>
      </p:sp>
    </p:spTree>
    <p:extLst>
      <p:ext uri="{BB962C8B-B14F-4D97-AF65-F5344CB8AC3E}">
        <p14:creationId xmlns:p14="http://schemas.microsoft.com/office/powerpoint/2010/main" val="1016107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3673" y="591127"/>
            <a:ext cx="9051636" cy="461665"/>
          </a:xfrm>
          <a:prstGeom prst="rect">
            <a:avLst/>
          </a:prstGeom>
          <a:noFill/>
        </p:spPr>
        <p:txBody>
          <a:bodyPr wrap="square" rtlCol="0">
            <a:spAutoFit/>
          </a:bodyPr>
          <a:lstStyle/>
          <a:p>
            <a:r>
              <a:rPr lang="en-GB" sz="2400" dirty="0" smtClean="0"/>
              <a:t>Frequently </a:t>
            </a:r>
            <a:r>
              <a:rPr lang="en-GB" sz="2400" dirty="0" smtClean="0"/>
              <a:t>Asked </a:t>
            </a:r>
            <a:r>
              <a:rPr lang="en-GB" sz="2400" dirty="0"/>
              <a:t>Q</a:t>
            </a:r>
            <a:r>
              <a:rPr lang="en-GB" sz="2400" dirty="0" smtClean="0"/>
              <a:t>uestions</a:t>
            </a:r>
            <a:r>
              <a:rPr lang="en-GB" sz="2400" dirty="0" smtClean="0"/>
              <a:t>:</a:t>
            </a:r>
            <a:endParaRPr lang="en-GB" sz="2400" dirty="0"/>
          </a:p>
        </p:txBody>
      </p:sp>
      <p:sp>
        <p:nvSpPr>
          <p:cNvPr id="3" name="TextBox 2"/>
          <p:cNvSpPr txBox="1"/>
          <p:nvPr/>
        </p:nvSpPr>
        <p:spPr>
          <a:xfrm>
            <a:off x="1339273" y="1209964"/>
            <a:ext cx="9633527" cy="5355312"/>
          </a:xfrm>
          <a:prstGeom prst="rect">
            <a:avLst/>
          </a:prstGeom>
          <a:noFill/>
        </p:spPr>
        <p:txBody>
          <a:bodyPr wrap="square" rtlCol="0">
            <a:spAutoFit/>
          </a:bodyPr>
          <a:lstStyle/>
          <a:p>
            <a:r>
              <a:rPr lang="en-GB" dirty="0" smtClean="0"/>
              <a:t>Q. Can I do more than one hour per week for my…..</a:t>
            </a:r>
          </a:p>
          <a:p>
            <a:r>
              <a:rPr lang="en-GB" dirty="0" smtClean="0"/>
              <a:t>A.  No. The activities are designed to demonstrate you can commitment to self-improvement over an extended period.</a:t>
            </a:r>
          </a:p>
          <a:p>
            <a:pPr marL="342900" indent="-342900">
              <a:buAutoNum type="alphaUcPeriod"/>
            </a:pPr>
            <a:endParaRPr lang="en-GB" dirty="0"/>
          </a:p>
          <a:p>
            <a:r>
              <a:rPr lang="en-GB" dirty="0" smtClean="0"/>
              <a:t>Q. Does my assessor need to speak English </a:t>
            </a:r>
          </a:p>
          <a:p>
            <a:r>
              <a:rPr lang="en-GB" dirty="0" smtClean="0"/>
              <a:t>A. No</a:t>
            </a:r>
          </a:p>
          <a:p>
            <a:pPr marL="342900" indent="-342900">
              <a:buAutoNum type="alphaUcPeriod"/>
            </a:pPr>
            <a:endParaRPr lang="en-GB" dirty="0"/>
          </a:p>
          <a:p>
            <a:r>
              <a:rPr lang="en-GB" dirty="0" smtClean="0"/>
              <a:t>Q. How often does my assessor need to see me do an activity</a:t>
            </a:r>
          </a:p>
          <a:p>
            <a:r>
              <a:rPr lang="en-GB" dirty="0" smtClean="0"/>
              <a:t>A. At least three times, once at the start of you completing your activity so they can see what level you are, once the middle and then once at the end. This way they can see your progression and commitment to your activity. </a:t>
            </a:r>
          </a:p>
          <a:p>
            <a:pPr marL="342900" indent="-342900">
              <a:buAutoNum type="alphaUcPeriod"/>
            </a:pPr>
            <a:endParaRPr lang="en-GB" dirty="0"/>
          </a:p>
          <a:p>
            <a:r>
              <a:rPr lang="en-GB" dirty="0" smtClean="0"/>
              <a:t>Q. How are my activities checked</a:t>
            </a:r>
          </a:p>
          <a:p>
            <a:r>
              <a:rPr lang="en-GB" dirty="0" smtClean="0"/>
              <a:t>A. When you complete your activity hours the website (ORB) that you use to log your activities will send your assessor an email which they write a short reflection on your commitment and progression. I will then randomly select Award participants and verify their activities.</a:t>
            </a:r>
          </a:p>
          <a:p>
            <a:pPr marL="342900" indent="-342900">
              <a:buAutoNum type="alphaUcPeriod"/>
            </a:pPr>
            <a:endParaRPr lang="en-GB" dirty="0"/>
          </a:p>
          <a:p>
            <a:r>
              <a:rPr lang="en-GB" dirty="0" smtClean="0"/>
              <a:t>Q. Can I change my major, activity or assessor</a:t>
            </a:r>
          </a:p>
          <a:p>
            <a:r>
              <a:rPr lang="en-GB" dirty="0" smtClean="0"/>
              <a:t>A. Yes, however you need to talk to me about it first</a:t>
            </a:r>
            <a:endParaRPr lang="en-GB" dirty="0"/>
          </a:p>
        </p:txBody>
      </p:sp>
    </p:spTree>
    <p:extLst>
      <p:ext uri="{BB962C8B-B14F-4D97-AF65-F5344CB8AC3E}">
        <p14:creationId xmlns:p14="http://schemas.microsoft.com/office/powerpoint/2010/main" val="3288284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7272" y="979055"/>
            <a:ext cx="6890327" cy="646331"/>
          </a:xfrm>
          <a:prstGeom prst="rect">
            <a:avLst/>
          </a:prstGeom>
          <a:noFill/>
        </p:spPr>
        <p:txBody>
          <a:bodyPr wrap="square" rtlCol="0">
            <a:spAutoFit/>
          </a:bodyPr>
          <a:lstStyle/>
          <a:p>
            <a:r>
              <a:rPr lang="en-GB" b="1" dirty="0" smtClean="0"/>
              <a:t>That’s two out of the five things you need to know about the DofE done, now moving on to how to get the most out of your DofE Award. </a:t>
            </a:r>
            <a:endParaRPr lang="en-GB" b="1" dirty="0"/>
          </a:p>
        </p:txBody>
      </p:sp>
      <p:sp>
        <p:nvSpPr>
          <p:cNvPr id="4" name="TextBox 3"/>
          <p:cNvSpPr txBox="1"/>
          <p:nvPr/>
        </p:nvSpPr>
        <p:spPr>
          <a:xfrm>
            <a:off x="591127" y="2161309"/>
            <a:ext cx="11111346" cy="4893647"/>
          </a:xfrm>
          <a:prstGeom prst="rect">
            <a:avLst/>
          </a:prstGeom>
          <a:noFill/>
        </p:spPr>
        <p:txBody>
          <a:bodyPr wrap="square" rtlCol="0">
            <a:spAutoFit/>
          </a:bodyPr>
          <a:lstStyle/>
          <a:p>
            <a:r>
              <a:rPr lang="en-GB" sz="2400" dirty="0" smtClean="0"/>
              <a:t>Thinking back to the activity about what job you would like to do. Try and pick activities that are based on your interests and not what your friends or family think you should do</a:t>
            </a:r>
          </a:p>
          <a:p>
            <a:endParaRPr lang="en-GB" sz="2400" dirty="0"/>
          </a:p>
          <a:p>
            <a:r>
              <a:rPr lang="en-GB" sz="2400" dirty="0" smtClean="0"/>
              <a:t>You will need to strike a balance between making your three activity sections easy enough to complete but challenging and engaging enough to enjoy</a:t>
            </a:r>
          </a:p>
          <a:p>
            <a:endParaRPr lang="en-GB" sz="2400" dirty="0"/>
          </a:p>
          <a:p>
            <a:r>
              <a:rPr lang="en-GB" sz="2400" dirty="0" smtClean="0"/>
              <a:t>Discuss with </a:t>
            </a:r>
            <a:r>
              <a:rPr lang="en-GB" sz="2400" dirty="0" smtClean="0"/>
              <a:t>your online partner some </a:t>
            </a:r>
            <a:r>
              <a:rPr lang="en-GB" sz="2400" dirty="0" smtClean="0"/>
              <a:t>of the logistical issues that could be associated with competing your three activity sections</a:t>
            </a:r>
          </a:p>
          <a:p>
            <a:endParaRPr lang="en-GB" sz="2400" dirty="0"/>
          </a:p>
          <a:p>
            <a:r>
              <a:rPr lang="en-GB" sz="2400" dirty="0" smtClean="0"/>
              <a:t>Break down your overall SMART target to really small chunks and try to celebrate finishing each chunk. </a:t>
            </a:r>
          </a:p>
          <a:p>
            <a:endParaRPr lang="en-GB" sz="2400" dirty="0"/>
          </a:p>
          <a:p>
            <a:endParaRPr lang="en-GB" sz="2400" dirty="0"/>
          </a:p>
        </p:txBody>
      </p:sp>
    </p:spTree>
    <p:extLst>
      <p:ext uri="{BB962C8B-B14F-4D97-AF65-F5344CB8AC3E}">
        <p14:creationId xmlns:p14="http://schemas.microsoft.com/office/powerpoint/2010/main" val="2900420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2509" y="766618"/>
            <a:ext cx="8146473" cy="523220"/>
          </a:xfrm>
          <a:prstGeom prst="rect">
            <a:avLst/>
          </a:prstGeom>
          <a:noFill/>
        </p:spPr>
        <p:txBody>
          <a:bodyPr wrap="square" rtlCol="0">
            <a:spAutoFit/>
          </a:bodyPr>
          <a:lstStyle/>
          <a:p>
            <a:r>
              <a:rPr lang="en-GB" sz="2800" dirty="0" smtClean="0"/>
              <a:t>The Adventurous Journey</a:t>
            </a:r>
            <a:endParaRPr lang="en-GB" sz="2800" dirty="0"/>
          </a:p>
        </p:txBody>
      </p:sp>
      <p:sp>
        <p:nvSpPr>
          <p:cNvPr id="3" name="TextBox 2"/>
          <p:cNvSpPr txBox="1"/>
          <p:nvPr/>
        </p:nvSpPr>
        <p:spPr>
          <a:xfrm>
            <a:off x="1294315" y="1754292"/>
            <a:ext cx="3508594" cy="369332"/>
          </a:xfrm>
          <a:prstGeom prst="rect">
            <a:avLst/>
          </a:prstGeom>
          <a:noFill/>
        </p:spPr>
        <p:txBody>
          <a:bodyPr wrap="square" rtlCol="0">
            <a:spAutoFit/>
          </a:bodyPr>
          <a:lstStyle/>
          <a:p>
            <a:r>
              <a:rPr lang="en-GB" dirty="0" smtClean="0"/>
              <a:t>Practice (during Y10 </a:t>
            </a:r>
            <a:r>
              <a:rPr lang="en-GB" dirty="0" err="1" smtClean="0"/>
              <a:t>resi</a:t>
            </a:r>
            <a:r>
              <a:rPr lang="en-GB" dirty="0" smtClean="0"/>
              <a:t> week)</a:t>
            </a:r>
            <a:endParaRPr lang="en-GB" dirty="0"/>
          </a:p>
        </p:txBody>
      </p:sp>
      <p:sp>
        <p:nvSpPr>
          <p:cNvPr id="4" name="TextBox 3"/>
          <p:cNvSpPr txBox="1"/>
          <p:nvPr/>
        </p:nvSpPr>
        <p:spPr>
          <a:xfrm>
            <a:off x="7538481" y="1727214"/>
            <a:ext cx="3651016" cy="369332"/>
          </a:xfrm>
          <a:prstGeom prst="rect">
            <a:avLst/>
          </a:prstGeom>
          <a:noFill/>
        </p:spPr>
        <p:txBody>
          <a:bodyPr wrap="square" rtlCol="0">
            <a:spAutoFit/>
          </a:bodyPr>
          <a:lstStyle/>
          <a:p>
            <a:r>
              <a:rPr lang="en-GB" dirty="0" smtClean="0"/>
              <a:t>Assessed (Beginning of Term 2)</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985" y="2524395"/>
            <a:ext cx="2377524" cy="178314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2006" y="2522108"/>
            <a:ext cx="2446696" cy="18128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60" y="4734443"/>
            <a:ext cx="2412579" cy="1787543"/>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12502"/>
          <a:stretch/>
        </p:blipFill>
        <p:spPr>
          <a:xfrm>
            <a:off x="3239178" y="4733412"/>
            <a:ext cx="2446695" cy="181282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4100" y="2522107"/>
            <a:ext cx="2417095" cy="181282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90215" y="2516946"/>
            <a:ext cx="2402145" cy="1801609"/>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1720" y="4733412"/>
            <a:ext cx="2417095" cy="1798454"/>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63989" y="4728250"/>
            <a:ext cx="2406337" cy="1804753"/>
          </a:xfrm>
          <a:prstGeom prst="rect">
            <a:avLst/>
          </a:prstGeom>
        </p:spPr>
      </p:pic>
    </p:spTree>
    <p:extLst>
      <p:ext uri="{BB962C8B-B14F-4D97-AF65-F5344CB8AC3E}">
        <p14:creationId xmlns:p14="http://schemas.microsoft.com/office/powerpoint/2010/main" val="4011012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_39PK_uzoAsB4YUgkyqJixcsaM3mNdalSMNxhVpbegp9pMM0mmtTSZ4sZDXcvM-yBH1y4en17IbU5_x-rLQyublCQlSRlfNDvY_leTS6AMsrvKLquq6qdpzkQDjaBfcQ1UbbB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3454" y="1906307"/>
            <a:ext cx="4846782" cy="46869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7381" y="2068946"/>
            <a:ext cx="5911274" cy="4154984"/>
          </a:xfrm>
          <a:prstGeom prst="rect">
            <a:avLst/>
          </a:prstGeom>
          <a:noFill/>
        </p:spPr>
        <p:txBody>
          <a:bodyPr wrap="square" rtlCol="0">
            <a:spAutoFit/>
          </a:bodyPr>
          <a:lstStyle/>
          <a:p>
            <a:r>
              <a:rPr lang="en-GB" sz="2400" dirty="0" smtClean="0"/>
              <a:t>I am in the Outdoor Ed office before school, at break time and every lunch time except Thursday lunch</a:t>
            </a:r>
            <a:endParaRPr lang="en-GB" sz="2400" dirty="0"/>
          </a:p>
          <a:p>
            <a:endParaRPr lang="en-GB" sz="2400" dirty="0" smtClean="0"/>
          </a:p>
          <a:p>
            <a:r>
              <a:rPr lang="en-GB" sz="2400" dirty="0" smtClean="0"/>
              <a:t>Teachers are Patana are exceptionally busy so it is best to direct your questions to me </a:t>
            </a:r>
          </a:p>
          <a:p>
            <a:endParaRPr lang="en-GB" sz="2400" dirty="0"/>
          </a:p>
          <a:p>
            <a:r>
              <a:rPr lang="en-GB" sz="2400" dirty="0" smtClean="0"/>
              <a:t>Check the DofE MS Teams page and </a:t>
            </a:r>
            <a:r>
              <a:rPr lang="en-GB" sz="2400" dirty="0" smtClean="0"/>
              <a:t>emails</a:t>
            </a:r>
          </a:p>
          <a:p>
            <a:r>
              <a:rPr lang="en-GB" sz="2400" dirty="0" smtClean="0"/>
              <a:t>for important </a:t>
            </a:r>
            <a:r>
              <a:rPr lang="en-GB" sz="2400" smtClean="0"/>
              <a:t>infomation</a:t>
            </a:r>
            <a:endParaRPr lang="en-GB" sz="2400" dirty="0" smtClean="0"/>
          </a:p>
          <a:p>
            <a:endParaRPr lang="en-GB" sz="2400" dirty="0"/>
          </a:p>
          <a:p>
            <a:r>
              <a:rPr lang="en-GB" sz="2400" dirty="0" smtClean="0"/>
              <a:t>Email address KICL@patana.ac.th</a:t>
            </a:r>
            <a:endParaRPr lang="en-GB" sz="2400" dirty="0"/>
          </a:p>
        </p:txBody>
      </p:sp>
      <p:sp>
        <p:nvSpPr>
          <p:cNvPr id="3" name="TextBox 2"/>
          <p:cNvSpPr txBox="1"/>
          <p:nvPr/>
        </p:nvSpPr>
        <p:spPr>
          <a:xfrm>
            <a:off x="2364509" y="720436"/>
            <a:ext cx="5283200" cy="369332"/>
          </a:xfrm>
          <a:prstGeom prst="rect">
            <a:avLst/>
          </a:prstGeom>
          <a:noFill/>
        </p:spPr>
        <p:txBody>
          <a:bodyPr wrap="square" rtlCol="0">
            <a:spAutoFit/>
          </a:bodyPr>
          <a:lstStyle/>
          <a:p>
            <a:r>
              <a:rPr lang="en-GB" b="1" dirty="0" smtClean="0"/>
              <a:t>Finally: How to get support</a:t>
            </a:r>
            <a:endParaRPr lang="en-GB" b="1" dirty="0"/>
          </a:p>
        </p:txBody>
      </p:sp>
    </p:spTree>
    <p:extLst>
      <p:ext uri="{BB962C8B-B14F-4D97-AF65-F5344CB8AC3E}">
        <p14:creationId xmlns:p14="http://schemas.microsoft.com/office/powerpoint/2010/main" val="408902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1273" y="1542473"/>
            <a:ext cx="10908145" cy="4893647"/>
          </a:xfrm>
          <a:prstGeom prst="rect">
            <a:avLst/>
          </a:prstGeom>
          <a:noFill/>
        </p:spPr>
        <p:txBody>
          <a:bodyPr wrap="square" rtlCol="0">
            <a:spAutoFit/>
          </a:bodyPr>
          <a:lstStyle/>
          <a:p>
            <a:r>
              <a:rPr lang="en-GB" sz="2400" dirty="0" smtClean="0"/>
              <a:t>Five areas we will cover this session:</a:t>
            </a:r>
          </a:p>
          <a:p>
            <a:endParaRPr lang="en-GB" sz="2400" dirty="0"/>
          </a:p>
          <a:p>
            <a:pPr marL="342900" indent="-342900">
              <a:buFont typeface="+mj-lt"/>
              <a:buAutoNum type="arabicPeriod"/>
            </a:pPr>
            <a:r>
              <a:rPr lang="en-GB" sz="2400" dirty="0" smtClean="0"/>
              <a:t>What the Duke of Edinburgh’s International Award is</a:t>
            </a:r>
          </a:p>
          <a:p>
            <a:pPr marL="342900" indent="-342900">
              <a:buFont typeface="+mj-lt"/>
              <a:buAutoNum type="arabicPeriod"/>
            </a:pPr>
            <a:endParaRPr lang="en-GB" sz="2400" dirty="0"/>
          </a:p>
          <a:p>
            <a:pPr marL="342900" indent="-342900">
              <a:buFont typeface="+mj-lt"/>
              <a:buAutoNum type="arabicPeriod"/>
            </a:pPr>
            <a:r>
              <a:rPr lang="en-GB" sz="2400" dirty="0" smtClean="0"/>
              <a:t>How to complete the Bronze Award</a:t>
            </a:r>
          </a:p>
          <a:p>
            <a:pPr marL="342900" indent="-342900">
              <a:buFont typeface="+mj-lt"/>
              <a:buAutoNum type="arabicPeriod"/>
            </a:pPr>
            <a:endParaRPr lang="en-GB" sz="2400" dirty="0" smtClean="0"/>
          </a:p>
          <a:p>
            <a:pPr marL="342900" indent="-342900">
              <a:buFont typeface="+mj-lt"/>
              <a:buAutoNum type="arabicPeriod"/>
            </a:pPr>
            <a:r>
              <a:rPr lang="en-GB" sz="2400" dirty="0" smtClean="0"/>
              <a:t>How to get the most out of your DofE Bronze experience</a:t>
            </a:r>
          </a:p>
          <a:p>
            <a:pPr marL="342900" indent="-342900">
              <a:buFont typeface="+mj-lt"/>
              <a:buAutoNum type="arabicPeriod"/>
            </a:pPr>
            <a:endParaRPr lang="en-GB" sz="2400" dirty="0"/>
          </a:p>
          <a:p>
            <a:pPr marL="342900" indent="-342900">
              <a:buFont typeface="+mj-lt"/>
              <a:buAutoNum type="arabicPeriod"/>
            </a:pPr>
            <a:r>
              <a:rPr lang="en-GB" sz="2400" dirty="0" smtClean="0"/>
              <a:t>What the Adventurous Journey is</a:t>
            </a:r>
          </a:p>
          <a:p>
            <a:pPr marL="342900" indent="-342900">
              <a:buFont typeface="+mj-lt"/>
              <a:buAutoNum type="arabicPeriod"/>
            </a:pPr>
            <a:endParaRPr lang="en-GB" sz="2400" dirty="0"/>
          </a:p>
          <a:p>
            <a:pPr marL="342900" indent="-342900">
              <a:buFont typeface="+mj-lt"/>
              <a:buAutoNum type="arabicPeriod"/>
            </a:pPr>
            <a:r>
              <a:rPr lang="en-GB" sz="2400" dirty="0" smtClean="0"/>
              <a:t>How to get support if you run into challenges whilst completing your Award</a:t>
            </a:r>
          </a:p>
          <a:p>
            <a:endParaRPr lang="en-GB" sz="2400" dirty="0"/>
          </a:p>
          <a:p>
            <a:endParaRPr lang="en-GB" sz="2400" dirty="0"/>
          </a:p>
        </p:txBody>
      </p:sp>
    </p:spTree>
    <p:extLst>
      <p:ext uri="{BB962C8B-B14F-4D97-AF65-F5344CB8AC3E}">
        <p14:creationId xmlns:p14="http://schemas.microsoft.com/office/powerpoint/2010/main" val="2945933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0" y="1237673"/>
            <a:ext cx="10437091" cy="6001643"/>
          </a:xfrm>
          <a:prstGeom prst="rect">
            <a:avLst/>
          </a:prstGeom>
          <a:noFill/>
        </p:spPr>
        <p:txBody>
          <a:bodyPr wrap="square" rtlCol="0">
            <a:spAutoFit/>
          </a:bodyPr>
          <a:lstStyle/>
          <a:p>
            <a:r>
              <a:rPr lang="en-GB" sz="2400" dirty="0" smtClean="0"/>
              <a:t>The Duke of Edinburgh’s International Award is all about you</a:t>
            </a:r>
          </a:p>
          <a:p>
            <a:endParaRPr lang="en-GB" sz="2400" dirty="0"/>
          </a:p>
          <a:p>
            <a:r>
              <a:rPr lang="en-GB" sz="2400" dirty="0" smtClean="0"/>
              <a:t>It was designed and promoted by the late Prince Philip (The Duke of Edinburgh) to allow young people the opportunity to explore their own interests and hobbies.  Have a chat to the person next to you, how many hours/minutes in the day do you get to do things that you want to do (not things that your family or friends want you to do)</a:t>
            </a:r>
          </a:p>
          <a:p>
            <a:endParaRPr lang="en-GB" sz="2400" dirty="0"/>
          </a:p>
          <a:p>
            <a:r>
              <a:rPr lang="en-GB" sz="2400" dirty="0" smtClean="0"/>
              <a:t>The DofE is a way to get your out of school activities recognised, celebrated and gives you a step up when applying for university and jobs. The honest truth is most people exaggerate on their CV or portfolios (that’s kind of the point right?) but with a DofE Award, Bronze Silver or Gold due to the verification process university admissions and employers know your extra curricular activities are credible</a:t>
            </a:r>
          </a:p>
          <a:p>
            <a:endParaRPr lang="en-GB" sz="2400" dirty="0"/>
          </a:p>
          <a:p>
            <a:endParaRPr lang="en-GB" sz="2400" dirty="0"/>
          </a:p>
          <a:p>
            <a:endParaRPr lang="en-GB" sz="2400" dirty="0" smtClean="0"/>
          </a:p>
        </p:txBody>
      </p:sp>
    </p:spTree>
    <p:extLst>
      <p:ext uri="{BB962C8B-B14F-4D97-AF65-F5344CB8AC3E}">
        <p14:creationId xmlns:p14="http://schemas.microsoft.com/office/powerpoint/2010/main" val="2767088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0654" y="1782618"/>
            <a:ext cx="10437091" cy="4154984"/>
          </a:xfrm>
          <a:prstGeom prst="rect">
            <a:avLst/>
          </a:prstGeom>
          <a:solidFill>
            <a:schemeClr val="accent6">
              <a:lumMod val="20000"/>
              <a:lumOff val="80000"/>
            </a:schemeClr>
          </a:solidFill>
        </p:spPr>
        <p:txBody>
          <a:bodyPr wrap="square" rtlCol="0">
            <a:spAutoFit/>
          </a:bodyPr>
          <a:lstStyle/>
          <a:p>
            <a:r>
              <a:rPr lang="en-GB" sz="2800" dirty="0" smtClean="0"/>
              <a:t>Activity Time:</a:t>
            </a:r>
          </a:p>
          <a:p>
            <a:endParaRPr lang="en-GB" sz="2800" dirty="0"/>
          </a:p>
          <a:p>
            <a:r>
              <a:rPr lang="en-GB" sz="2800" dirty="0" smtClean="0"/>
              <a:t>A game about you. Spend 30 seconds thinking about what job you would like to do when your 40 years old, if you cannot think of a job title then just give a brief description. </a:t>
            </a:r>
            <a:r>
              <a:rPr lang="en-GB" sz="2800" dirty="0" smtClean="0"/>
              <a:t>Write </a:t>
            </a:r>
            <a:r>
              <a:rPr lang="en-GB" sz="2800" dirty="0" smtClean="0"/>
              <a:t>it </a:t>
            </a:r>
            <a:r>
              <a:rPr lang="en-GB" sz="2800" dirty="0" smtClean="0"/>
              <a:t>in the message bar to the friend you previously messaged but don’t send it yet.</a:t>
            </a:r>
            <a:r>
              <a:rPr lang="en-GB" sz="2800" dirty="0" smtClean="0"/>
              <a:t> Your friend should do the same. Now </a:t>
            </a:r>
            <a:r>
              <a:rPr lang="en-GB" sz="2800" dirty="0" smtClean="0"/>
              <a:t>play 20 questions trying to find out what the other person has written on the folded paper</a:t>
            </a:r>
          </a:p>
          <a:p>
            <a:endParaRPr lang="en-GB" sz="2000" dirty="0"/>
          </a:p>
          <a:p>
            <a:endParaRPr lang="en-GB" sz="2000" dirty="0" smtClean="0"/>
          </a:p>
        </p:txBody>
      </p:sp>
    </p:spTree>
    <p:extLst>
      <p:ext uri="{BB962C8B-B14F-4D97-AF65-F5344CB8AC3E}">
        <p14:creationId xmlns:p14="http://schemas.microsoft.com/office/powerpoint/2010/main" val="2743926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236" y="1607127"/>
            <a:ext cx="10058400" cy="4708981"/>
          </a:xfrm>
          <a:prstGeom prst="rect">
            <a:avLst/>
          </a:prstGeom>
          <a:solidFill>
            <a:schemeClr val="accent6">
              <a:lumMod val="20000"/>
              <a:lumOff val="80000"/>
            </a:schemeClr>
          </a:solidFill>
        </p:spPr>
        <p:txBody>
          <a:bodyPr wrap="square" rtlCol="0">
            <a:spAutoFit/>
          </a:bodyPr>
          <a:lstStyle/>
          <a:p>
            <a:r>
              <a:rPr lang="en-GB" sz="2000" dirty="0" smtClean="0"/>
              <a:t>Now lets do that again. However when thinking about the job you would like to do at 40 years old try not to include the following aspects of employment into why picked this career/job:</a:t>
            </a:r>
          </a:p>
          <a:p>
            <a:endParaRPr lang="en-GB" sz="2000" dirty="0"/>
          </a:p>
          <a:p>
            <a:r>
              <a:rPr lang="en-GB" sz="2000" dirty="0" smtClean="0"/>
              <a:t>Your families opinion</a:t>
            </a:r>
          </a:p>
          <a:p>
            <a:endParaRPr lang="en-GB" sz="2000" dirty="0"/>
          </a:p>
          <a:p>
            <a:r>
              <a:rPr lang="en-GB" sz="2000" dirty="0" smtClean="0"/>
              <a:t>Your friends opinion</a:t>
            </a:r>
          </a:p>
          <a:p>
            <a:endParaRPr lang="en-GB" sz="2000" dirty="0"/>
          </a:p>
          <a:p>
            <a:r>
              <a:rPr lang="en-GB" sz="2000" dirty="0" smtClean="0"/>
              <a:t>Social status</a:t>
            </a:r>
          </a:p>
          <a:p>
            <a:endParaRPr lang="en-GB" sz="2000" dirty="0"/>
          </a:p>
          <a:p>
            <a:r>
              <a:rPr lang="en-GB" sz="2000" dirty="0" smtClean="0"/>
              <a:t>Salary</a:t>
            </a:r>
          </a:p>
          <a:p>
            <a:endParaRPr lang="en-GB" sz="2000" dirty="0"/>
          </a:p>
          <a:p>
            <a:endParaRPr lang="en-GB" sz="2000" dirty="0" smtClean="0"/>
          </a:p>
          <a:p>
            <a:endParaRPr lang="en-GB" sz="2000" dirty="0" smtClean="0"/>
          </a:p>
          <a:p>
            <a:endParaRPr lang="en-GB" sz="2000" dirty="0"/>
          </a:p>
          <a:p>
            <a:endParaRPr lang="en-GB" sz="2000" dirty="0"/>
          </a:p>
        </p:txBody>
      </p:sp>
      <p:sp>
        <p:nvSpPr>
          <p:cNvPr id="3" name="TextBox 2"/>
          <p:cNvSpPr txBox="1"/>
          <p:nvPr/>
        </p:nvSpPr>
        <p:spPr>
          <a:xfrm>
            <a:off x="1025236" y="5015345"/>
            <a:ext cx="9809019" cy="523220"/>
          </a:xfrm>
          <a:prstGeom prst="rect">
            <a:avLst/>
          </a:prstGeom>
          <a:noFill/>
        </p:spPr>
        <p:txBody>
          <a:bodyPr wrap="square" rtlCol="0">
            <a:spAutoFit/>
          </a:bodyPr>
          <a:lstStyle/>
          <a:p>
            <a:r>
              <a:rPr lang="en-GB" sz="2800" dirty="0" smtClean="0"/>
              <a:t>Has your desired job changed??</a:t>
            </a:r>
            <a:endParaRPr lang="en-GB" sz="2800" dirty="0"/>
          </a:p>
        </p:txBody>
      </p:sp>
    </p:spTree>
    <p:extLst>
      <p:ext uri="{BB962C8B-B14F-4D97-AF65-F5344CB8AC3E}">
        <p14:creationId xmlns:p14="http://schemas.microsoft.com/office/powerpoint/2010/main" val="1786969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8472" y="655783"/>
            <a:ext cx="8728363" cy="646331"/>
          </a:xfrm>
          <a:prstGeom prst="rect">
            <a:avLst/>
          </a:prstGeom>
          <a:noFill/>
        </p:spPr>
        <p:txBody>
          <a:bodyPr wrap="square" rtlCol="0">
            <a:spAutoFit/>
          </a:bodyPr>
          <a:lstStyle/>
          <a:p>
            <a:r>
              <a:rPr lang="en-GB" b="1" dirty="0" smtClean="0"/>
              <a:t>We have finished What the Award is. </a:t>
            </a:r>
          </a:p>
          <a:p>
            <a:r>
              <a:rPr lang="en-GB" b="1" dirty="0" smtClean="0"/>
              <a:t>Now let’s move on to how to complete it</a:t>
            </a:r>
            <a:endParaRPr lang="en-GB" b="1" dirty="0"/>
          </a:p>
        </p:txBody>
      </p:sp>
      <p:sp>
        <p:nvSpPr>
          <p:cNvPr id="3" name="TextBox 2"/>
          <p:cNvSpPr txBox="1"/>
          <p:nvPr/>
        </p:nvSpPr>
        <p:spPr>
          <a:xfrm>
            <a:off x="246063" y="4878140"/>
            <a:ext cx="11465646" cy="954107"/>
          </a:xfrm>
          <a:prstGeom prst="rect">
            <a:avLst/>
          </a:prstGeom>
          <a:noFill/>
        </p:spPr>
        <p:txBody>
          <a:bodyPr wrap="square" rtlCol="0">
            <a:spAutoFit/>
          </a:bodyPr>
          <a:lstStyle/>
          <a:p>
            <a:r>
              <a:rPr lang="en-GB" sz="2800" dirty="0" smtClean="0"/>
              <a:t>You can do </a:t>
            </a:r>
            <a:r>
              <a:rPr lang="en-GB" sz="2800" b="1" dirty="0" smtClean="0"/>
              <a:t>one hour per week </a:t>
            </a:r>
            <a:r>
              <a:rPr lang="en-GB" sz="2800" dirty="0" smtClean="0"/>
              <a:t>or </a:t>
            </a:r>
            <a:r>
              <a:rPr lang="en-GB" sz="2800" b="1" dirty="0" smtClean="0"/>
              <a:t>two hours per two weeks </a:t>
            </a:r>
            <a:r>
              <a:rPr lang="en-GB" sz="2800" dirty="0" smtClean="0"/>
              <a:t>or </a:t>
            </a:r>
            <a:r>
              <a:rPr lang="en-GB" sz="2800" b="1" dirty="0" smtClean="0"/>
              <a:t>four hours per four weeks</a:t>
            </a:r>
            <a:r>
              <a:rPr lang="en-GB" sz="2800" dirty="0" smtClean="0"/>
              <a:t> for each section. If you miss a week you will add it on at the end</a:t>
            </a:r>
            <a:endParaRPr lang="en-GB" sz="2800" dirty="0"/>
          </a:p>
        </p:txBody>
      </p:sp>
      <p:graphicFrame>
        <p:nvGraphicFramePr>
          <p:cNvPr id="6" name="Table 5"/>
          <p:cNvGraphicFramePr>
            <a:graphicFrameLocks noGrp="1"/>
          </p:cNvGraphicFramePr>
          <p:nvPr>
            <p:extLst>
              <p:ext uri="{D42A27DB-BD31-4B8C-83A1-F6EECF244321}">
                <p14:modId xmlns:p14="http://schemas.microsoft.com/office/powerpoint/2010/main" val="3015211405"/>
              </p:ext>
            </p:extLst>
          </p:nvPr>
        </p:nvGraphicFramePr>
        <p:xfrm>
          <a:off x="1403925" y="2030254"/>
          <a:ext cx="8950038" cy="2235200"/>
        </p:xfrm>
        <a:graphic>
          <a:graphicData uri="http://schemas.openxmlformats.org/drawingml/2006/table">
            <a:tbl>
              <a:tblPr/>
              <a:tblGrid>
                <a:gridCol w="1229401">
                  <a:extLst>
                    <a:ext uri="{9D8B030D-6E8A-4147-A177-3AD203B41FA5}">
                      <a16:colId xmlns:a16="http://schemas.microsoft.com/office/drawing/2014/main" val="424709722"/>
                    </a:ext>
                  </a:extLst>
                </a:gridCol>
                <a:gridCol w="1065617">
                  <a:extLst>
                    <a:ext uri="{9D8B030D-6E8A-4147-A177-3AD203B41FA5}">
                      <a16:colId xmlns:a16="http://schemas.microsoft.com/office/drawing/2014/main" val="3043050601"/>
                    </a:ext>
                  </a:extLst>
                </a:gridCol>
                <a:gridCol w="814361">
                  <a:extLst>
                    <a:ext uri="{9D8B030D-6E8A-4147-A177-3AD203B41FA5}">
                      <a16:colId xmlns:a16="http://schemas.microsoft.com/office/drawing/2014/main" val="620989269"/>
                    </a:ext>
                  </a:extLst>
                </a:gridCol>
                <a:gridCol w="1099916">
                  <a:extLst>
                    <a:ext uri="{9D8B030D-6E8A-4147-A177-3AD203B41FA5}">
                      <a16:colId xmlns:a16="http://schemas.microsoft.com/office/drawing/2014/main" val="1273816400"/>
                    </a:ext>
                  </a:extLst>
                </a:gridCol>
                <a:gridCol w="1937710">
                  <a:extLst>
                    <a:ext uri="{9D8B030D-6E8A-4147-A177-3AD203B41FA5}">
                      <a16:colId xmlns:a16="http://schemas.microsoft.com/office/drawing/2014/main" val="2518852622"/>
                    </a:ext>
                  </a:extLst>
                </a:gridCol>
                <a:gridCol w="1472997">
                  <a:extLst>
                    <a:ext uri="{9D8B030D-6E8A-4147-A177-3AD203B41FA5}">
                      <a16:colId xmlns:a16="http://schemas.microsoft.com/office/drawing/2014/main" val="2784952065"/>
                    </a:ext>
                  </a:extLst>
                </a:gridCol>
                <a:gridCol w="1330036">
                  <a:extLst>
                    <a:ext uri="{9D8B030D-6E8A-4147-A177-3AD203B41FA5}">
                      <a16:colId xmlns:a16="http://schemas.microsoft.com/office/drawing/2014/main" val="1101908801"/>
                    </a:ext>
                  </a:extLst>
                </a:gridCol>
              </a:tblGrid>
              <a:tr h="133350">
                <a:tc>
                  <a:txBody>
                    <a:bodyPr/>
                    <a:lstStyle/>
                    <a:p>
                      <a:pPr rtl="0" fontAlgn="b"/>
                      <a:endParaRPr lang="en-GB" sz="2000" b="1">
                        <a:effectLst/>
                      </a:endParaRP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2000" b="1">
                          <a:effectLst/>
                        </a:rPr>
                        <a:t>Phys Rec </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2000" b="1">
                          <a:effectLst/>
                        </a:rPr>
                        <a:t>Skill</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2000" b="1">
                          <a:effectLst/>
                        </a:rPr>
                        <a:t>Service</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2000" b="1">
                          <a:effectLst/>
                        </a:rPr>
                        <a:t>Major</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2000" b="1">
                          <a:effectLst/>
                        </a:rPr>
                        <a:t>AJ</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2000" b="1">
                        <a:effectLst/>
                      </a:endParaRP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0460576"/>
                  </a:ext>
                </a:extLst>
              </a:tr>
              <a:tr h="133350">
                <a:tc>
                  <a:txBody>
                    <a:bodyPr/>
                    <a:lstStyle/>
                    <a:p>
                      <a:pPr rtl="0" fontAlgn="b"/>
                      <a:r>
                        <a:rPr lang="en-GB" sz="2000" b="1">
                          <a:effectLst/>
                        </a:rPr>
                        <a:t>Bronze </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GB" sz="2000" b="1">
                          <a:effectLst/>
                        </a:rPr>
                        <a:t>13</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GB" sz="2000" b="1">
                          <a:effectLst/>
                        </a:rPr>
                        <a:t>13</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GB" sz="2000" b="1">
                          <a:effectLst/>
                        </a:rPr>
                        <a:t>13</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2000" b="1">
                          <a:effectLst/>
                        </a:rPr>
                        <a:t>13 hours </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2000" b="1">
                          <a:effectLst/>
                        </a:rPr>
                        <a:t>2 Days 1 Night</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2000" b="1">
                        <a:effectLst/>
                      </a:endParaRP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48105437"/>
                  </a:ext>
                </a:extLst>
              </a:tr>
              <a:tr h="133350">
                <a:tc>
                  <a:txBody>
                    <a:bodyPr/>
                    <a:lstStyle/>
                    <a:p>
                      <a:pPr rtl="0" fontAlgn="b"/>
                      <a:r>
                        <a:rPr lang="en-GB" sz="2000" b="1">
                          <a:effectLst/>
                        </a:rPr>
                        <a:t>Silver</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GB" sz="2000" b="1">
                          <a:effectLst/>
                        </a:rPr>
                        <a:t>26</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GB" sz="2000" b="1">
                          <a:effectLst/>
                        </a:rPr>
                        <a:t>26</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GB" sz="2000" b="1">
                          <a:effectLst/>
                        </a:rPr>
                        <a:t>26</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2000" b="1">
                          <a:effectLst/>
                        </a:rPr>
                        <a:t>Direct Yes/No</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2000" b="1">
                          <a:effectLst/>
                        </a:rPr>
                        <a:t>3 Days 2 Nights</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2000" b="1">
                        <a:effectLst/>
                      </a:endParaRP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65046005"/>
                  </a:ext>
                </a:extLst>
              </a:tr>
              <a:tr h="133350">
                <a:tc>
                  <a:txBody>
                    <a:bodyPr/>
                    <a:lstStyle/>
                    <a:p>
                      <a:pPr rtl="0" fontAlgn="b"/>
                      <a:r>
                        <a:rPr lang="en-GB" sz="2000" b="1">
                          <a:effectLst/>
                        </a:rPr>
                        <a:t>Gold</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GB" sz="2000" b="1">
                          <a:effectLst/>
                        </a:rPr>
                        <a:t>52</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GB" sz="2000" b="1">
                          <a:effectLst/>
                        </a:rPr>
                        <a:t>52</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r" rtl="0" fontAlgn="b"/>
                      <a:r>
                        <a:rPr lang="en-GB" sz="2000" b="1">
                          <a:effectLst/>
                        </a:rPr>
                        <a:t>52</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2000" b="1">
                          <a:effectLst/>
                        </a:rPr>
                        <a:t>Direct Yes/No</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2000" b="1">
                          <a:effectLst/>
                        </a:rPr>
                        <a:t>4 Days 3 Nights</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2000" b="1" dirty="0">
                          <a:effectLst/>
                        </a:rPr>
                        <a:t>Residential Project</a:t>
                      </a:r>
                    </a:p>
                  </a:txBody>
                  <a:tcPr marL="19050" marR="19050" marT="12700" marB="12700"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75160032"/>
                  </a:ext>
                </a:extLst>
              </a:tr>
            </a:tbl>
          </a:graphicData>
        </a:graphic>
      </p:graphicFrame>
    </p:spTree>
    <p:extLst>
      <p:ext uri="{BB962C8B-B14F-4D97-AF65-F5344CB8AC3E}">
        <p14:creationId xmlns:p14="http://schemas.microsoft.com/office/powerpoint/2010/main" val="3526610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X09zAStCGg"/>
          <p:cNvPicPr>
            <a:picLocks noRot="1" noChangeAspect="1"/>
          </p:cNvPicPr>
          <p:nvPr>
            <a:videoFile r:link="rId1"/>
          </p:nvPr>
        </p:nvPicPr>
        <p:blipFill>
          <a:blip r:embed="rId3"/>
          <a:stretch>
            <a:fillRect/>
          </a:stretch>
        </p:blipFill>
        <p:spPr>
          <a:xfrm>
            <a:off x="1745672" y="1518805"/>
            <a:ext cx="8857673" cy="4982441"/>
          </a:xfrm>
          <a:prstGeom prst="rect">
            <a:avLst/>
          </a:prstGeom>
        </p:spPr>
      </p:pic>
    </p:spTree>
    <p:extLst>
      <p:ext uri="{BB962C8B-B14F-4D97-AF65-F5344CB8AC3E}">
        <p14:creationId xmlns:p14="http://schemas.microsoft.com/office/powerpoint/2010/main" val="2617750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812800" y="1103864"/>
            <a:ext cx="10409381" cy="53245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rPr>
              <a:t/>
            </a:r>
            <a:br>
              <a:rPr kumimoji="0" lang="en-US" altLang="en-US" sz="2000" b="0" i="0" u="none" strike="noStrike" cap="none" normalizeH="0" baseline="0" dirty="0" smtClean="0">
                <a:ln>
                  <a:noFill/>
                </a:ln>
                <a:solidFill>
                  <a:srgbClr val="333333"/>
                </a:solidFill>
                <a:effectLst/>
              </a:rPr>
            </a:br>
            <a:r>
              <a:rPr kumimoji="0" lang="en-US" altLang="en-US" sz="2000" b="0" i="0" u="none" strike="noStrike" cap="none" normalizeH="0" baseline="0" dirty="0" smtClean="0">
                <a:ln>
                  <a:noFill/>
                </a:ln>
                <a:solidFill>
                  <a:srgbClr val="333333"/>
                </a:solidFill>
                <a:effectLst/>
              </a:rPr>
              <a:t>Physical Recreation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333333"/>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rPr>
              <a:t>The Physical Recreation section of the Award encourages young people to participate in sport and other physical recreation for the improvement of health, fitness and wellbeing. Encouraging healthy </a:t>
            </a:r>
            <a:r>
              <a:rPr kumimoji="0" lang="en-US" altLang="en-US" sz="2000" b="0" i="0" u="none" strike="noStrike" cap="none" normalizeH="0" baseline="0" dirty="0" err="1" smtClean="0">
                <a:ln>
                  <a:noFill/>
                </a:ln>
                <a:solidFill>
                  <a:srgbClr val="333333"/>
                </a:solidFill>
                <a:effectLst/>
              </a:rPr>
              <a:t>behaviours</a:t>
            </a:r>
            <a:r>
              <a:rPr kumimoji="0" lang="en-US" altLang="en-US" sz="2000" b="0" i="0" u="none" strike="noStrike" cap="none" normalizeH="0" baseline="0" dirty="0" smtClean="0">
                <a:ln>
                  <a:noFill/>
                </a:ln>
                <a:solidFill>
                  <a:srgbClr val="333333"/>
                </a:solidFill>
                <a:effectLst/>
              </a:rPr>
              <a:t> has benefits, not only for participants but also for their communities, whether through improved health, or active participation in team activities. This section specifically aims to improve the team skills, self-esteem and confidence of participants, which in turn can help improve both their physical and mental health.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333333"/>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rPr>
              <a:t>Examples of Physical Recreation: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rPr>
              <a:t>Ball sports — football, rugby, volleyball, basketball, cricket, golf, tennis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rPr>
              <a:t>Athletics — running, jumping, throwing, biathlon, triathlon, decathlon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333333"/>
                </a:solidFill>
                <a:effectLst/>
              </a:rPr>
              <a:t>Water sports — canoeing, kayaking, swimming, water polo, diving, kite boarding Winter sports — skiing, snowboarding, curling, bobsleigh, ice hockey Martial arts karate, judo, kickboxing, boxing, taekwondo, kendo</a:t>
            </a:r>
            <a:r>
              <a:rPr kumimoji="0" lang="en-US" altLang="en-US" sz="1600" b="0" i="0" u="none" strike="noStrike" cap="none" normalizeH="0" baseline="0" dirty="0" smtClean="0">
                <a:ln>
                  <a:noFill/>
                </a:ln>
                <a:solidFill>
                  <a:schemeClr val="tx1"/>
                </a:solidFill>
                <a:effectLst/>
              </a:rPr>
              <a:t> </a:t>
            </a:r>
            <a:endParaRPr kumimoji="0" lang="en-US" altLang="en-US" sz="4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602222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5855" y="230909"/>
            <a:ext cx="11416145" cy="6771084"/>
          </a:xfrm>
          <a:prstGeom prst="rect">
            <a:avLst/>
          </a:prstGeom>
          <a:noFill/>
        </p:spPr>
        <p:txBody>
          <a:bodyPr wrap="square" rtlCol="0">
            <a:spAutoFit/>
          </a:bodyPr>
          <a:lstStyle/>
          <a:p>
            <a:endParaRPr lang="en-GB" dirty="0"/>
          </a:p>
          <a:p>
            <a:endParaRPr lang="en-GB" sz="2000" dirty="0"/>
          </a:p>
          <a:p>
            <a:r>
              <a:rPr lang="en-GB" sz="2000" dirty="0" smtClean="0"/>
              <a:t>		Skills</a:t>
            </a:r>
          </a:p>
          <a:p>
            <a:endParaRPr lang="en-GB" sz="2000" dirty="0"/>
          </a:p>
          <a:p>
            <a:r>
              <a:rPr lang="en-GB" sz="2000" dirty="0"/>
              <a:t>The Skills section of the Award encourages the development of personal interests, creativity or practical skills.</a:t>
            </a:r>
          </a:p>
          <a:p>
            <a:r>
              <a:rPr lang="en-GB" sz="2000" dirty="0"/>
              <a:t>This section provides the opportunity for a participant to either improve on an existing skill, or to try something entirely new. As with the</a:t>
            </a:r>
          </a:p>
          <a:p>
            <a:r>
              <a:rPr lang="en-GB" sz="2000" dirty="0"/>
              <a:t>other sections, a level of commitment is required over time to progress a skill. It leads to a sense of achievement and well-being, and</a:t>
            </a:r>
          </a:p>
          <a:p>
            <a:r>
              <a:rPr lang="en-GB" sz="2000" dirty="0"/>
              <a:t>possibly improved employability through the development of life and vocational skills.</a:t>
            </a:r>
          </a:p>
          <a:p>
            <a:r>
              <a:rPr lang="en-GB" sz="2000" dirty="0"/>
              <a:t>Examples of Skills:</a:t>
            </a:r>
          </a:p>
          <a:p>
            <a:endParaRPr lang="en-GB" sz="2000" dirty="0"/>
          </a:p>
          <a:p>
            <a:r>
              <a:rPr lang="en-GB" sz="2000" dirty="0"/>
              <a:t>Music — singing, learning to play an instrument, music event management</a:t>
            </a:r>
          </a:p>
          <a:p>
            <a:r>
              <a:rPr lang="en-GB" sz="2000" dirty="0"/>
              <a:t>Sports related sports officiating, umpiring/refereeing, sports ground maintenance</a:t>
            </a:r>
          </a:p>
          <a:p>
            <a:r>
              <a:rPr lang="en-GB" sz="2000" dirty="0"/>
              <a:t>Arts and crafts — ceramics, embroidery, jewellery making, drawing, painting, sculpture, photography</a:t>
            </a:r>
          </a:p>
          <a:p>
            <a:r>
              <a:rPr lang="en-GB" sz="2000" dirty="0"/>
              <a:t>Nature and the environment — agriculture, astronomy, bee keeping, conservation, fishing, forestry, gardening</a:t>
            </a:r>
          </a:p>
          <a:p>
            <a:r>
              <a:rPr lang="en-GB" sz="2000" dirty="0"/>
              <a:t>Communication film and video, languages, reading, writing, public speaking, journalism, website development</a:t>
            </a:r>
          </a:p>
          <a:p>
            <a:r>
              <a:rPr lang="en-GB" sz="2000" dirty="0"/>
              <a:t>Games — billiards, snooker or pool, chess, darts, backgammon</a:t>
            </a:r>
          </a:p>
          <a:p>
            <a:r>
              <a:rPr lang="en-GB" sz="2000" dirty="0"/>
              <a:t> </a:t>
            </a:r>
          </a:p>
        </p:txBody>
      </p:sp>
    </p:spTree>
    <p:extLst>
      <p:ext uri="{BB962C8B-B14F-4D97-AF65-F5344CB8AC3E}">
        <p14:creationId xmlns:p14="http://schemas.microsoft.com/office/powerpoint/2010/main" val="164833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of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fE theme" id="{46B6A4E4-A440-485F-BFFB-608CBBA0AA14}" vid="{4DAC2D7D-E8C2-47C2-81BB-D896C5B644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DofE theme</Template>
  <TotalTime>2996</TotalTime>
  <Words>1575</Words>
  <Application>Microsoft Office PowerPoint</Application>
  <PresentationFormat>Widescreen</PresentationFormat>
  <Paragraphs>155</Paragraphs>
  <Slides>17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DofE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Clarke</dc:creator>
  <cp:lastModifiedBy>Kieran Clarke</cp:lastModifiedBy>
  <cp:revision>32</cp:revision>
  <dcterms:created xsi:type="dcterms:W3CDTF">2021-04-23T02:07:36Z</dcterms:created>
  <dcterms:modified xsi:type="dcterms:W3CDTF">2021-08-18T06:11:44Z</dcterms:modified>
</cp:coreProperties>
</file>