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94" r:id="rId1"/>
    <p:sldMasterId id="2147483919" r:id="rId2"/>
    <p:sldMasterId id="2147483932" r:id="rId3"/>
    <p:sldMasterId id="2147483944" r:id="rId4"/>
  </p:sldMasterIdLst>
  <p:notesMasterIdLst>
    <p:notesMasterId r:id="rId47"/>
  </p:notesMasterIdLst>
  <p:handoutMasterIdLst>
    <p:handoutMasterId r:id="rId48"/>
  </p:handoutMasterIdLst>
  <p:sldIdLst>
    <p:sldId id="508" r:id="rId5"/>
    <p:sldId id="514" r:id="rId6"/>
    <p:sldId id="510" r:id="rId7"/>
    <p:sldId id="511" r:id="rId8"/>
    <p:sldId id="512" r:id="rId9"/>
    <p:sldId id="513" r:id="rId10"/>
    <p:sldId id="487" r:id="rId11"/>
    <p:sldId id="488" r:id="rId12"/>
    <p:sldId id="489" r:id="rId13"/>
    <p:sldId id="490" r:id="rId14"/>
    <p:sldId id="491" r:id="rId15"/>
    <p:sldId id="492" r:id="rId16"/>
    <p:sldId id="493" r:id="rId17"/>
    <p:sldId id="498" r:id="rId18"/>
    <p:sldId id="499" r:id="rId19"/>
    <p:sldId id="502" r:id="rId20"/>
    <p:sldId id="532" r:id="rId21"/>
    <p:sldId id="533" r:id="rId22"/>
    <p:sldId id="534" r:id="rId23"/>
    <p:sldId id="535" r:id="rId24"/>
    <p:sldId id="536" r:id="rId25"/>
    <p:sldId id="537" r:id="rId26"/>
    <p:sldId id="538" r:id="rId27"/>
    <p:sldId id="539" r:id="rId28"/>
    <p:sldId id="540" r:id="rId29"/>
    <p:sldId id="541" r:id="rId30"/>
    <p:sldId id="542" r:id="rId31"/>
    <p:sldId id="552" r:id="rId32"/>
    <p:sldId id="543" r:id="rId33"/>
    <p:sldId id="544" r:id="rId34"/>
    <p:sldId id="545" r:id="rId35"/>
    <p:sldId id="546" r:id="rId36"/>
    <p:sldId id="547" r:id="rId37"/>
    <p:sldId id="548" r:id="rId38"/>
    <p:sldId id="549" r:id="rId39"/>
    <p:sldId id="550" r:id="rId40"/>
    <p:sldId id="516" r:id="rId41"/>
    <p:sldId id="528" r:id="rId42"/>
    <p:sldId id="529" r:id="rId43"/>
    <p:sldId id="518" r:id="rId44"/>
    <p:sldId id="530" r:id="rId45"/>
    <p:sldId id="531" r:id="rId46"/>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7FDD3"/>
    <a:srgbClr val="A8080C"/>
    <a:srgbClr val="996600"/>
    <a:srgbClr val="FF33CC"/>
    <a:srgbClr val="00FF00"/>
    <a:srgbClr val="99FF66"/>
    <a:srgbClr val="33CC33"/>
    <a:srgbClr val="F4F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3" autoAdjust="0"/>
    <p:restoredTop sz="68402" autoAdjust="0"/>
  </p:normalViewPr>
  <p:slideViewPr>
    <p:cSldViewPr>
      <p:cViewPr varScale="1">
        <p:scale>
          <a:sx n="74" d="100"/>
          <a:sy n="74" d="100"/>
        </p:scale>
        <p:origin x="11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Arial" charset="0"/>
                <a:ea typeface="ＭＳ Ｐゴシック" pitchFamily="-16" charset="-128"/>
              </a:defRPr>
            </a:lvl1pPr>
          </a:lstStyle>
          <a:p>
            <a:pPr>
              <a:defRPr/>
            </a:pPr>
            <a:endParaRPr lang="en-GB"/>
          </a:p>
        </p:txBody>
      </p:sp>
      <p:sp>
        <p:nvSpPr>
          <p:cNvPr id="184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charset="0"/>
                <a:ea typeface="ＭＳ Ｐゴシック" pitchFamily="-16" charset="-128"/>
              </a:defRPr>
            </a:lvl1pPr>
          </a:lstStyle>
          <a:p>
            <a:pPr>
              <a:defRPr/>
            </a:pPr>
            <a:endParaRPr lang="en-GB"/>
          </a:p>
        </p:txBody>
      </p:sp>
      <p:sp>
        <p:nvSpPr>
          <p:cNvPr id="184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Arial" charset="0"/>
                <a:ea typeface="ＭＳ Ｐゴシック" pitchFamily="-16" charset="-128"/>
              </a:defRPr>
            </a:lvl1pPr>
          </a:lstStyle>
          <a:p>
            <a:pPr>
              <a:defRPr/>
            </a:pPr>
            <a:endParaRPr lang="en-GB"/>
          </a:p>
        </p:txBody>
      </p:sp>
      <p:sp>
        <p:nvSpPr>
          <p:cNvPr id="184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Arial" charset="0"/>
                <a:ea typeface="ＭＳ Ｐゴシック" pitchFamily="-16" charset="-128"/>
              </a:defRPr>
            </a:lvl1pPr>
          </a:lstStyle>
          <a:p>
            <a:pPr>
              <a:defRPr/>
            </a:pPr>
            <a:fld id="{56526EEA-16DB-4B5D-96E2-388893274621}" type="slidenum">
              <a:rPr lang="en-GB"/>
              <a:pPr>
                <a:defRPr/>
              </a:pPr>
              <a:t>‹#›</a:t>
            </a:fld>
            <a:endParaRPr lang="en-GB"/>
          </a:p>
        </p:txBody>
      </p:sp>
    </p:spTree>
    <p:extLst>
      <p:ext uri="{BB962C8B-B14F-4D97-AF65-F5344CB8AC3E}">
        <p14:creationId xmlns:p14="http://schemas.microsoft.com/office/powerpoint/2010/main" val="2657309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defRPr sz="1300">
                <a:latin typeface="Arial" charset="0"/>
                <a:ea typeface="ＭＳ Ｐゴシック" pitchFamily="-16" charset="-128"/>
              </a:defRPr>
            </a:lvl1pPr>
          </a:lstStyle>
          <a:p>
            <a:pPr>
              <a:defRPr/>
            </a:pPr>
            <a:endParaRPr lang="en-US"/>
          </a:p>
        </p:txBody>
      </p:sp>
      <p:sp>
        <p:nvSpPr>
          <p:cNvPr id="3075"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a:defRPr sz="1300">
                <a:latin typeface="Arial" charset="0"/>
                <a:ea typeface="ＭＳ Ｐゴシック" pitchFamily="-16" charset="-128"/>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defRPr sz="1300">
                <a:latin typeface="Arial" charset="0"/>
                <a:ea typeface="ＭＳ Ｐゴシック" pitchFamily="-16" charset="-128"/>
              </a:defRPr>
            </a:lvl1pPr>
          </a:lstStyle>
          <a:p>
            <a:pPr>
              <a:defRPr/>
            </a:pPr>
            <a:endParaRPr lang="en-US"/>
          </a:p>
        </p:txBody>
      </p:sp>
      <p:sp>
        <p:nvSpPr>
          <p:cNvPr id="307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a:defRPr sz="1300">
                <a:latin typeface="Arial" charset="0"/>
                <a:ea typeface="ＭＳ Ｐゴシック" pitchFamily="-16" charset="-128"/>
              </a:defRPr>
            </a:lvl1pPr>
          </a:lstStyle>
          <a:p>
            <a:pPr>
              <a:defRPr/>
            </a:pPr>
            <a:fld id="{32BFA403-0559-4C26-BC83-5878061281ED}" type="slidenum">
              <a:rPr lang="en-US"/>
              <a:pPr>
                <a:defRPr/>
              </a:pPr>
              <a:t>‹#›</a:t>
            </a:fld>
            <a:endParaRPr lang="en-US"/>
          </a:p>
        </p:txBody>
      </p:sp>
    </p:spTree>
    <p:extLst>
      <p:ext uri="{BB962C8B-B14F-4D97-AF65-F5344CB8AC3E}">
        <p14:creationId xmlns:p14="http://schemas.microsoft.com/office/powerpoint/2010/main" val="2768532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5E973D85-CBA1-444C-9F75-922383B2DA1F}" type="slidenum">
              <a:rPr lang="en-US" sz="1300" smtClean="0">
                <a:solidFill>
                  <a:srgbClr val="000000"/>
                </a:solidFill>
              </a:rPr>
              <a:pPr/>
              <a:t>1</a:t>
            </a:fld>
            <a:endParaRPr lang="en-US" sz="1300" smtClean="0">
              <a:solidFill>
                <a:srgbClr val="000000"/>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835484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DA1972F3-6118-45FD-847F-12F74ED675E4}" type="slidenum">
              <a:rPr lang="en-GB" sz="1200"/>
              <a:pPr/>
              <a:t>10</a:t>
            </a:fld>
            <a:endParaRPr lang="en-GB" sz="1200"/>
          </a:p>
        </p:txBody>
      </p:sp>
    </p:spTree>
    <p:extLst>
      <p:ext uri="{BB962C8B-B14F-4D97-AF65-F5344CB8AC3E}">
        <p14:creationId xmlns:p14="http://schemas.microsoft.com/office/powerpoint/2010/main" val="1109979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9F081C9B-CD91-4564-940F-C6D04DAB4C81}" type="slidenum">
              <a:rPr lang="en-GB" sz="1200"/>
              <a:pPr/>
              <a:t>11</a:t>
            </a:fld>
            <a:endParaRPr lang="en-GB" sz="1200"/>
          </a:p>
        </p:txBody>
      </p:sp>
    </p:spTree>
    <p:extLst>
      <p:ext uri="{BB962C8B-B14F-4D97-AF65-F5344CB8AC3E}">
        <p14:creationId xmlns:p14="http://schemas.microsoft.com/office/powerpoint/2010/main" val="39378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5ED68FED-0D1D-4193-B5D1-964B3751C6B0}" type="slidenum">
              <a:rPr lang="en-GB" sz="1200"/>
              <a:pPr/>
              <a:t>12</a:t>
            </a:fld>
            <a:endParaRPr lang="en-GB" sz="1200"/>
          </a:p>
        </p:txBody>
      </p:sp>
    </p:spTree>
    <p:extLst>
      <p:ext uri="{BB962C8B-B14F-4D97-AF65-F5344CB8AC3E}">
        <p14:creationId xmlns:p14="http://schemas.microsoft.com/office/powerpoint/2010/main" val="2037912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39FC7AE3-162D-4AD7-A626-A33337774F52}" type="slidenum">
              <a:rPr lang="en-GB" sz="1200"/>
              <a:pPr/>
              <a:t>13</a:t>
            </a:fld>
            <a:endParaRPr lang="en-GB" sz="1200"/>
          </a:p>
        </p:txBody>
      </p:sp>
    </p:spTree>
    <p:extLst>
      <p:ext uri="{BB962C8B-B14F-4D97-AF65-F5344CB8AC3E}">
        <p14:creationId xmlns:p14="http://schemas.microsoft.com/office/powerpoint/2010/main" val="2780466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B7D80B06-7420-4BCC-AF58-2564BBC6FC16}" type="slidenum">
              <a:rPr lang="en-GB" sz="1200"/>
              <a:pPr/>
              <a:t>14</a:t>
            </a:fld>
            <a:endParaRPr lang="en-GB" sz="1200"/>
          </a:p>
        </p:txBody>
      </p:sp>
    </p:spTree>
    <p:extLst>
      <p:ext uri="{BB962C8B-B14F-4D97-AF65-F5344CB8AC3E}">
        <p14:creationId xmlns:p14="http://schemas.microsoft.com/office/powerpoint/2010/main" val="1781781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C3F5F9EE-1750-4F43-A728-FDFE64BDC65B}" type="slidenum">
              <a:rPr lang="en-GB" sz="1200"/>
              <a:pPr/>
              <a:t>15</a:t>
            </a:fld>
            <a:endParaRPr lang="en-GB" sz="1200"/>
          </a:p>
        </p:txBody>
      </p:sp>
    </p:spTree>
    <p:extLst>
      <p:ext uri="{BB962C8B-B14F-4D97-AF65-F5344CB8AC3E}">
        <p14:creationId xmlns:p14="http://schemas.microsoft.com/office/powerpoint/2010/main" val="3077728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7059E8F6-D60A-43B6-A892-9D2B1C37064C}" type="slidenum">
              <a:rPr lang="en-GB" sz="1200"/>
              <a:pPr/>
              <a:t>16</a:t>
            </a:fld>
            <a:endParaRPr lang="en-GB" sz="1200"/>
          </a:p>
        </p:txBody>
      </p:sp>
    </p:spTree>
    <p:extLst>
      <p:ext uri="{BB962C8B-B14F-4D97-AF65-F5344CB8AC3E}">
        <p14:creationId xmlns:p14="http://schemas.microsoft.com/office/powerpoint/2010/main" val="582302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218F783-058B-4310-9E2F-2DCA597C06E4}" type="slidenum">
              <a:rPr lang="en-US" altLang="en-US" sz="1200" smtClean="0"/>
              <a:pPr/>
              <a:t>28</a:t>
            </a:fld>
            <a:endParaRPr lang="en-US" altLang="en-US" sz="1200" smtClean="0"/>
          </a:p>
        </p:txBody>
      </p:sp>
    </p:spTree>
    <p:extLst>
      <p:ext uri="{BB962C8B-B14F-4D97-AF65-F5344CB8AC3E}">
        <p14:creationId xmlns:p14="http://schemas.microsoft.com/office/powerpoint/2010/main" val="3102570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181F002-8581-4B55-B98B-8AD690666143}"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967866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181F002-8581-4B55-B98B-8AD690666143}"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782749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charset="0"/>
                <a:ea typeface="ＭＳ Ｐゴシック" pitchFamily="34" charset="-128"/>
              </a:defRPr>
            </a:lvl1pPr>
            <a:lvl2pPr marL="804763" indent="-309524">
              <a:defRPr sz="2600">
                <a:solidFill>
                  <a:schemeClr val="tx1"/>
                </a:solidFill>
                <a:latin typeface="Arial" charset="0"/>
                <a:ea typeface="ＭＳ Ｐゴシック" pitchFamily="34" charset="-128"/>
              </a:defRPr>
            </a:lvl2pPr>
            <a:lvl3pPr marL="1238098" indent="-247620">
              <a:defRPr sz="2600">
                <a:solidFill>
                  <a:schemeClr val="tx1"/>
                </a:solidFill>
                <a:latin typeface="Arial" charset="0"/>
                <a:ea typeface="ＭＳ Ｐゴシック" pitchFamily="34" charset="-128"/>
              </a:defRPr>
            </a:lvl3pPr>
            <a:lvl4pPr marL="1733337" indent="-247620">
              <a:defRPr sz="2600">
                <a:solidFill>
                  <a:schemeClr val="tx1"/>
                </a:solidFill>
                <a:latin typeface="Arial" charset="0"/>
                <a:ea typeface="ＭＳ Ｐゴシック" pitchFamily="34" charset="-128"/>
              </a:defRPr>
            </a:lvl4pPr>
            <a:lvl5pPr marL="2228576" indent="-247620">
              <a:defRPr sz="2600">
                <a:solidFill>
                  <a:schemeClr val="tx1"/>
                </a:solidFill>
                <a:latin typeface="Arial"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charset="0"/>
                <a:ea typeface="ＭＳ Ｐゴシック" pitchFamily="34" charset="-128"/>
              </a:defRPr>
            </a:lvl9pPr>
          </a:lstStyle>
          <a:p>
            <a:fld id="{76103EC1-024D-4F54-96DE-2D58AFD6BB1F}" type="slidenum">
              <a:rPr lang="en-US" sz="1300">
                <a:solidFill>
                  <a:srgbClr val="000000"/>
                </a:solidFill>
              </a:rPr>
              <a:pPr/>
              <a:t>2</a:t>
            </a:fld>
            <a:endParaRPr lang="en-US" sz="1300">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227994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E447C497-A42B-459E-9FC3-12E24CA3F26C}" type="slidenum">
              <a:rPr lang="en-US" sz="1300" smtClean="0">
                <a:solidFill>
                  <a:srgbClr val="000000"/>
                </a:solidFill>
              </a:rPr>
              <a:pPr/>
              <a:t>37</a:t>
            </a:fld>
            <a:endParaRPr lang="en-US" sz="1300" smtClean="0">
              <a:solidFill>
                <a:srgbClr val="000000"/>
              </a:solidFill>
            </a:endParaRPr>
          </a:p>
        </p:txBody>
      </p:sp>
    </p:spTree>
    <p:extLst>
      <p:ext uri="{BB962C8B-B14F-4D97-AF65-F5344CB8AC3E}">
        <p14:creationId xmlns:p14="http://schemas.microsoft.com/office/powerpoint/2010/main" val="431084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E447C497-A42B-459E-9FC3-12E24CA3F26C}" type="slidenum">
              <a:rPr lang="en-US" sz="1300" smtClean="0">
                <a:solidFill>
                  <a:srgbClr val="000000"/>
                </a:solidFill>
              </a:rPr>
              <a:pPr/>
              <a:t>38</a:t>
            </a:fld>
            <a:endParaRPr lang="en-US" sz="1300" smtClean="0">
              <a:solidFill>
                <a:srgbClr val="000000"/>
              </a:solidFill>
            </a:endParaRPr>
          </a:p>
        </p:txBody>
      </p:sp>
    </p:spTree>
    <p:extLst>
      <p:ext uri="{BB962C8B-B14F-4D97-AF65-F5344CB8AC3E}">
        <p14:creationId xmlns:p14="http://schemas.microsoft.com/office/powerpoint/2010/main" val="966244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DB479FF4-65E4-46DD-A14A-D2D35780BC9D}" type="slidenum">
              <a:rPr lang="en-US" sz="1300" smtClean="0"/>
              <a:pPr/>
              <a:t>39</a:t>
            </a:fld>
            <a:endParaRPr lang="en-US" sz="1300" smtClean="0"/>
          </a:p>
        </p:txBody>
      </p:sp>
    </p:spTree>
    <p:extLst>
      <p:ext uri="{BB962C8B-B14F-4D97-AF65-F5344CB8AC3E}">
        <p14:creationId xmlns:p14="http://schemas.microsoft.com/office/powerpoint/2010/main" val="2283339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80DE8906-93C6-44DF-B589-B5FB31698F87}" type="slidenum">
              <a:rPr lang="en-US" sz="1300" smtClean="0">
                <a:solidFill>
                  <a:srgbClr val="000000"/>
                </a:solidFill>
              </a:rPr>
              <a:pPr/>
              <a:t>40</a:t>
            </a:fld>
            <a:endParaRPr lang="en-US" sz="1300" smtClean="0">
              <a:solidFill>
                <a:srgbClr val="000000"/>
              </a:solidFill>
            </a:endParaRPr>
          </a:p>
        </p:txBody>
      </p:sp>
    </p:spTree>
    <p:extLst>
      <p:ext uri="{BB962C8B-B14F-4D97-AF65-F5344CB8AC3E}">
        <p14:creationId xmlns:p14="http://schemas.microsoft.com/office/powerpoint/2010/main" val="1325153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FB60BE1A-28BF-4084-9719-D59F1A164908}" type="slidenum">
              <a:rPr lang="en-US" sz="1300" smtClean="0"/>
              <a:pPr/>
              <a:t>41</a:t>
            </a:fld>
            <a:endParaRPr lang="en-US" sz="1300" smtClean="0"/>
          </a:p>
        </p:txBody>
      </p:sp>
    </p:spTree>
    <p:extLst>
      <p:ext uri="{BB962C8B-B14F-4D97-AF65-F5344CB8AC3E}">
        <p14:creationId xmlns:p14="http://schemas.microsoft.com/office/powerpoint/2010/main" val="4149086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14C6BD0A-8CEE-4CAE-A74B-288664BB9CB4}" type="slidenum">
              <a:rPr lang="en-US" sz="1300" smtClean="0"/>
              <a:pPr/>
              <a:t>42</a:t>
            </a:fld>
            <a:endParaRPr lang="en-US" sz="1300" smtClean="0"/>
          </a:p>
        </p:txBody>
      </p:sp>
    </p:spTree>
    <p:extLst>
      <p:ext uri="{BB962C8B-B14F-4D97-AF65-F5344CB8AC3E}">
        <p14:creationId xmlns:p14="http://schemas.microsoft.com/office/powerpoint/2010/main" val="3224509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ea typeface="ＭＳ Ｐゴシック" pitchFamily="34" charset="-128"/>
              </a:rPr>
              <a:t>Show of hands who will use the transport service.</a:t>
            </a:r>
          </a:p>
          <a:p>
            <a:r>
              <a:rPr lang="en-GB" dirty="0" smtClean="0">
                <a:ea typeface="ＭＳ Ｐゴシック" pitchFamily="34" charset="-128"/>
              </a:rPr>
              <a:t>Transport over 1200 students to &amp; from school each day. Using over 180 mini buses daily. Max 8 students per bus.  Parents can ride with students  - if available seats.  Contact transport.</a:t>
            </a:r>
          </a:p>
          <a:p>
            <a:r>
              <a:rPr lang="en-GB" dirty="0" smtClean="0">
                <a:ea typeface="ＭＳ Ｐゴシック" pitchFamily="34" charset="-128"/>
              </a:rPr>
              <a:t>Am pick up – 3 min window/ Afternoon departure – students make own way to the buses.</a:t>
            </a:r>
          </a:p>
          <a:p>
            <a:r>
              <a:rPr lang="en-GB" dirty="0" smtClean="0">
                <a:ea typeface="ＭＳ Ｐゴシック" pitchFamily="34" charset="-128"/>
              </a:rPr>
              <a:t>Food &amp; drink – prefer no food, owner driver buses, water only (also provided), no gum, no nuts, messy foods, etc.  Must leave bus as they found it.  Cannot delay bus by going to the snack bar.</a:t>
            </a:r>
          </a:p>
          <a:p>
            <a:r>
              <a:rPr lang="en-GB" dirty="0" smtClean="0">
                <a:ea typeface="ＭＳ Ｐゴシック" pitchFamily="34" charset="-128"/>
              </a:rPr>
              <a:t>Behaviour – school standards.  Reporting procedures – </a:t>
            </a:r>
            <a:r>
              <a:rPr lang="en-GB" dirty="0" err="1" smtClean="0">
                <a:ea typeface="ＭＳ Ｐゴシック" pitchFamily="34" charset="-128"/>
              </a:rPr>
              <a:t>Snr</a:t>
            </a:r>
            <a:r>
              <a:rPr lang="en-GB" dirty="0" smtClean="0">
                <a:ea typeface="ＭＳ Ｐゴシック" pitchFamily="34" charset="-128"/>
              </a:rPr>
              <a:t> </a:t>
            </a:r>
            <a:r>
              <a:rPr lang="en-GB" dirty="0" err="1" smtClean="0">
                <a:ea typeface="ＭＳ Ｐゴシック" pitchFamily="34" charset="-128"/>
              </a:rPr>
              <a:t>mgt</a:t>
            </a:r>
            <a:r>
              <a:rPr lang="en-GB" dirty="0" smtClean="0">
                <a:ea typeface="ＭＳ Ｐゴシック" pitchFamily="34" charset="-128"/>
              </a:rPr>
              <a:t> deal with.  Parents should also report in any behaviour concerns asap.</a:t>
            </a:r>
          </a:p>
          <a:p>
            <a:r>
              <a:rPr lang="en-GB" dirty="0" err="1" smtClean="0">
                <a:ea typeface="ＭＳ Ｐゴシック" pitchFamily="34" charset="-128"/>
              </a:rPr>
              <a:t>Eca’s</a:t>
            </a:r>
            <a:r>
              <a:rPr lang="en-GB" dirty="0" smtClean="0">
                <a:ea typeface="ＭＳ Ｐゴシック" pitchFamily="34" charset="-128"/>
              </a:rPr>
              <a:t> – once ECAs are confirmed transport automatically adjusted to the new ECA time home.  </a:t>
            </a:r>
          </a:p>
          <a:p>
            <a:r>
              <a:rPr lang="en-GB" dirty="0" smtClean="0">
                <a:ea typeface="ＭＳ Ｐゴシック" pitchFamily="34" charset="-128"/>
              </a:rPr>
              <a:t>Only students in </a:t>
            </a:r>
            <a:r>
              <a:rPr lang="en-GB" dirty="0" err="1" smtClean="0">
                <a:ea typeface="ＭＳ Ｐゴシック" pitchFamily="34" charset="-128"/>
              </a:rPr>
              <a:t>Yrs</a:t>
            </a:r>
            <a:r>
              <a:rPr lang="en-GB" dirty="0" smtClean="0">
                <a:ea typeface="ＭＳ Ｐゴシック" pitchFamily="34" charset="-128"/>
              </a:rPr>
              <a:t> 12 &amp; 13 can make changes to their bus.</a:t>
            </a:r>
          </a:p>
          <a:p>
            <a:r>
              <a:rPr lang="en-GB" dirty="0" smtClean="0">
                <a:ea typeface="ＭＳ Ｐゴシック" pitchFamily="34" charset="-128"/>
              </a:rPr>
              <a:t>BTS shuttle bus service. </a:t>
            </a:r>
          </a:p>
          <a:p>
            <a:r>
              <a:rPr lang="en-GB" dirty="0" smtClean="0">
                <a:ea typeface="ＭＳ Ｐゴシック" pitchFamily="34" charset="-128"/>
              </a:rPr>
              <a:t>Communication – VERY important.  Inform transport – biggest cause of delays due to waiting for students. </a:t>
            </a:r>
          </a:p>
          <a:p>
            <a:r>
              <a:rPr lang="en-GB" dirty="0" smtClean="0">
                <a:ea typeface="ＭＳ Ｐゴシック" pitchFamily="34" charset="-128"/>
              </a:rPr>
              <a:t>Parking – across the road.  BPS stickers are available.  Use foot bridge. Drop off &amp; collection is at the front of school.</a:t>
            </a:r>
          </a:p>
          <a:p>
            <a:endParaRPr lang="en-GB" dirty="0" smtClean="0">
              <a:ea typeface="ＭＳ Ｐゴシック" pitchFamily="34" charset="-128"/>
            </a:endParaRPr>
          </a:p>
          <a:p>
            <a:endParaRPr lang="en-GB" dirty="0" smtClean="0">
              <a:ea typeface="ＭＳ Ｐゴシック" pitchFamily="34" charset="-128"/>
            </a:endParaRPr>
          </a:p>
          <a:p>
            <a:endParaRPr lang="en-GB" dirty="0" smtClean="0">
              <a:ea typeface="ＭＳ Ｐゴシック" pitchFamily="34" charset="-128"/>
            </a:endParaRPr>
          </a:p>
          <a:p>
            <a:endParaRPr lang="en-GB" dirty="0" smtClean="0">
              <a:ea typeface="ＭＳ Ｐゴシック" pitchFamily="34" charset="-128"/>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charset="0"/>
                <a:ea typeface="ＭＳ Ｐゴシック" pitchFamily="34" charset="-128"/>
              </a:defRPr>
            </a:lvl1pPr>
            <a:lvl2pPr marL="804763" indent="-309524">
              <a:defRPr sz="2600">
                <a:solidFill>
                  <a:schemeClr val="tx1"/>
                </a:solidFill>
                <a:latin typeface="Arial" charset="0"/>
                <a:ea typeface="ＭＳ Ｐゴシック" pitchFamily="34" charset="-128"/>
              </a:defRPr>
            </a:lvl2pPr>
            <a:lvl3pPr marL="1238098" indent="-247620">
              <a:defRPr sz="2600">
                <a:solidFill>
                  <a:schemeClr val="tx1"/>
                </a:solidFill>
                <a:latin typeface="Arial" charset="0"/>
                <a:ea typeface="ＭＳ Ｐゴシック" pitchFamily="34" charset="-128"/>
              </a:defRPr>
            </a:lvl3pPr>
            <a:lvl4pPr marL="1733337" indent="-247620">
              <a:defRPr sz="2600">
                <a:solidFill>
                  <a:schemeClr val="tx1"/>
                </a:solidFill>
                <a:latin typeface="Arial" charset="0"/>
                <a:ea typeface="ＭＳ Ｐゴシック" pitchFamily="34" charset="-128"/>
              </a:defRPr>
            </a:lvl4pPr>
            <a:lvl5pPr marL="2228576" indent="-247620">
              <a:defRPr sz="2600">
                <a:solidFill>
                  <a:schemeClr val="tx1"/>
                </a:solidFill>
                <a:latin typeface="Arial"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charset="0"/>
                <a:ea typeface="ＭＳ Ｐゴシック" pitchFamily="34" charset="-128"/>
              </a:defRPr>
            </a:lvl9pPr>
          </a:lstStyle>
          <a:p>
            <a:fld id="{32FF9F69-F458-4B43-9D83-348C580C4EF9}" type="slidenum">
              <a:rPr lang="en-US" sz="1300">
                <a:solidFill>
                  <a:srgbClr val="000000"/>
                </a:solidFill>
              </a:rPr>
              <a:pPr/>
              <a:t>3</a:t>
            </a:fld>
            <a:endParaRPr lang="en-US" sz="1300">
              <a:solidFill>
                <a:srgbClr val="000000"/>
              </a:solidFill>
            </a:endParaRPr>
          </a:p>
        </p:txBody>
      </p:sp>
    </p:spTree>
    <p:extLst>
      <p:ext uri="{BB962C8B-B14F-4D97-AF65-F5344CB8AC3E}">
        <p14:creationId xmlns:p14="http://schemas.microsoft.com/office/powerpoint/2010/main" val="3907641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ea typeface="ＭＳ Ｐゴシック" pitchFamily="34" charset="-128"/>
              </a:rPr>
              <a:t>Lunch – can bring own or if signed up to set lunch programme lunch will be provided daily.  Broad Range of food on offer. Allergies &amp; Dietary restrictions requests can be accommodated – please update this information via the parents gateway.  Can join students for lunch. Staggered times students can enter canteen.</a:t>
            </a:r>
          </a:p>
          <a:p>
            <a:r>
              <a:rPr lang="en-GB" smtClean="0">
                <a:ea typeface="ＭＳ Ｐゴシック" pitchFamily="34" charset="-128"/>
              </a:rPr>
              <a:t>Menu available online each week.</a:t>
            </a:r>
          </a:p>
          <a:p>
            <a:r>
              <a:rPr lang="en-GB" smtClean="0">
                <a:ea typeface="ＭＳ Ｐゴシック" pitchFamily="34" charset="-128"/>
              </a:rPr>
              <a:t>Snack bar – available break, lunch &amp; after school. </a:t>
            </a:r>
          </a:p>
          <a:p>
            <a:r>
              <a:rPr lang="en-GB" smtClean="0">
                <a:ea typeface="ＭＳ Ｐゴシック" pitchFamily="34" charset="-128"/>
              </a:rPr>
              <a:t>Can be provided for meetings or other functions.  Must book in advance.</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charset="0"/>
                <a:ea typeface="ＭＳ Ｐゴシック" pitchFamily="34" charset="-128"/>
              </a:defRPr>
            </a:lvl1pPr>
            <a:lvl2pPr marL="804763" indent="-309524">
              <a:defRPr sz="2600">
                <a:solidFill>
                  <a:schemeClr val="tx1"/>
                </a:solidFill>
                <a:latin typeface="Arial" charset="0"/>
                <a:ea typeface="ＭＳ Ｐゴシック" pitchFamily="34" charset="-128"/>
              </a:defRPr>
            </a:lvl2pPr>
            <a:lvl3pPr marL="1238098" indent="-247620">
              <a:defRPr sz="2600">
                <a:solidFill>
                  <a:schemeClr val="tx1"/>
                </a:solidFill>
                <a:latin typeface="Arial" charset="0"/>
                <a:ea typeface="ＭＳ Ｐゴシック" pitchFamily="34" charset="-128"/>
              </a:defRPr>
            </a:lvl3pPr>
            <a:lvl4pPr marL="1733337" indent="-247620">
              <a:defRPr sz="2600">
                <a:solidFill>
                  <a:schemeClr val="tx1"/>
                </a:solidFill>
                <a:latin typeface="Arial" charset="0"/>
                <a:ea typeface="ＭＳ Ｐゴシック" pitchFamily="34" charset="-128"/>
              </a:defRPr>
            </a:lvl4pPr>
            <a:lvl5pPr marL="2228576" indent="-247620">
              <a:defRPr sz="2600">
                <a:solidFill>
                  <a:schemeClr val="tx1"/>
                </a:solidFill>
                <a:latin typeface="Arial"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charset="0"/>
                <a:ea typeface="ＭＳ Ｐゴシック" pitchFamily="34" charset="-128"/>
              </a:defRPr>
            </a:lvl9pPr>
          </a:lstStyle>
          <a:p>
            <a:fld id="{96C43B17-7AFD-4DBE-9653-927D92E71415}" type="slidenum">
              <a:rPr lang="en-US" sz="1300">
                <a:solidFill>
                  <a:srgbClr val="000000"/>
                </a:solidFill>
              </a:rPr>
              <a:pPr/>
              <a:t>4</a:t>
            </a:fld>
            <a:endParaRPr lang="en-US" sz="1300">
              <a:solidFill>
                <a:srgbClr val="000000"/>
              </a:solidFill>
            </a:endParaRPr>
          </a:p>
        </p:txBody>
      </p:sp>
    </p:spTree>
    <p:extLst>
      <p:ext uri="{BB962C8B-B14F-4D97-AF65-F5344CB8AC3E}">
        <p14:creationId xmlns:p14="http://schemas.microsoft.com/office/powerpoint/2010/main" val="3692092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ea typeface="ＭＳ Ｐゴシック" pitchFamily="34" charset="-128"/>
              </a:rPr>
              <a:t>ID cards – take a couple of days.  Maids, drivers, nannies – are available but please inform reception if they are no longer your employee so that the card can be cancelled. Replacement cards 350</a:t>
            </a:r>
            <a:r>
              <a:rPr lang="en-GB" baseline="0" dirty="0" smtClean="0">
                <a:ea typeface="ＭＳ Ｐゴシック" pitchFamily="34" charset="-128"/>
              </a:rPr>
              <a:t> </a:t>
            </a:r>
            <a:r>
              <a:rPr lang="en-GB" baseline="0" dirty="0" err="1" smtClean="0">
                <a:ea typeface="ＭＳ Ｐゴシック" pitchFamily="34" charset="-128"/>
              </a:rPr>
              <a:t>thb</a:t>
            </a:r>
            <a:r>
              <a:rPr lang="en-GB" baseline="0" dirty="0" smtClean="0">
                <a:ea typeface="ＭＳ Ｐゴシック" pitchFamily="34" charset="-128"/>
              </a:rPr>
              <a:t>.</a:t>
            </a:r>
            <a:r>
              <a:rPr lang="en-GB" dirty="0" smtClean="0">
                <a:ea typeface="ＭＳ Ｐゴシック" pitchFamily="34" charset="-128"/>
              </a:rPr>
              <a:t>  No ID card – must sign in at the front of school.</a:t>
            </a:r>
          </a:p>
          <a:p>
            <a:r>
              <a:rPr lang="en-GB" dirty="0" smtClean="0">
                <a:ea typeface="ＭＳ Ｐゴシック" pitchFamily="34" charset="-128"/>
              </a:rPr>
              <a:t>Set lunch – paid termly.</a:t>
            </a:r>
            <a:r>
              <a:rPr lang="en-GB" baseline="0" dirty="0" smtClean="0">
                <a:ea typeface="ＭＳ Ｐゴシック" pitchFamily="34" charset="-128"/>
              </a:rPr>
              <a:t>  Can use canteen or noodles – not both.</a:t>
            </a:r>
            <a:endParaRPr lang="en-GB" dirty="0" smtClean="0">
              <a:ea typeface="ＭＳ Ｐゴシック" pitchFamily="34" charset="-128"/>
            </a:endParaRPr>
          </a:p>
          <a:p>
            <a:r>
              <a:rPr lang="en-GB" dirty="0" smtClean="0">
                <a:ea typeface="ＭＳ Ｐゴシック" pitchFamily="34" charset="-128"/>
              </a:rPr>
              <a:t>No child should</a:t>
            </a:r>
            <a:r>
              <a:rPr lang="en-GB" baseline="0" dirty="0" smtClean="0">
                <a:ea typeface="ＭＳ Ｐゴシック" pitchFamily="34" charset="-128"/>
              </a:rPr>
              <a:t> go without lunch.  Reception/ sec office</a:t>
            </a:r>
            <a:endParaRPr lang="en-GB" dirty="0" smtClean="0">
              <a:ea typeface="ＭＳ Ｐゴシック" pitchFamily="34" charset="-128"/>
            </a:endParaRPr>
          </a:p>
          <a:p>
            <a:r>
              <a:rPr lang="en-GB" dirty="0" smtClean="0">
                <a:ea typeface="ＭＳ Ｐゴシック" pitchFamily="34" charset="-128"/>
              </a:rPr>
              <a:t>Valuables – should not be at school</a:t>
            </a:r>
          </a:p>
          <a:p>
            <a:r>
              <a:rPr lang="en-GB" dirty="0" smtClean="0">
                <a:ea typeface="ＭＳ Ｐゴシック" pitchFamily="34" charset="-128"/>
              </a:rPr>
              <a:t>Lost property – name all items.  They will be returned if they are named to the class.  </a:t>
            </a: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charset="0"/>
                <a:ea typeface="ＭＳ Ｐゴシック" pitchFamily="34" charset="-128"/>
              </a:defRPr>
            </a:lvl1pPr>
            <a:lvl2pPr marL="804763" indent="-309524">
              <a:defRPr sz="2600">
                <a:solidFill>
                  <a:schemeClr val="tx1"/>
                </a:solidFill>
                <a:latin typeface="Arial" charset="0"/>
                <a:ea typeface="ＭＳ Ｐゴシック" pitchFamily="34" charset="-128"/>
              </a:defRPr>
            </a:lvl2pPr>
            <a:lvl3pPr marL="1238098" indent="-247620">
              <a:defRPr sz="2600">
                <a:solidFill>
                  <a:schemeClr val="tx1"/>
                </a:solidFill>
                <a:latin typeface="Arial" charset="0"/>
                <a:ea typeface="ＭＳ Ｐゴシック" pitchFamily="34" charset="-128"/>
              </a:defRPr>
            </a:lvl3pPr>
            <a:lvl4pPr marL="1733337" indent="-247620">
              <a:defRPr sz="2600">
                <a:solidFill>
                  <a:schemeClr val="tx1"/>
                </a:solidFill>
                <a:latin typeface="Arial" charset="0"/>
                <a:ea typeface="ＭＳ Ｐゴシック" pitchFamily="34" charset="-128"/>
              </a:defRPr>
            </a:lvl4pPr>
            <a:lvl5pPr marL="2228576" indent="-247620">
              <a:defRPr sz="2600">
                <a:solidFill>
                  <a:schemeClr val="tx1"/>
                </a:solidFill>
                <a:latin typeface="Arial"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charset="0"/>
                <a:ea typeface="ＭＳ Ｐゴシック" pitchFamily="34" charset="-128"/>
              </a:defRPr>
            </a:lvl9pPr>
          </a:lstStyle>
          <a:p>
            <a:fld id="{794EAC9B-54A4-4CEA-A66C-1CDA667618FC}" type="slidenum">
              <a:rPr lang="en-US" sz="1300">
                <a:solidFill>
                  <a:srgbClr val="000000"/>
                </a:solidFill>
              </a:rPr>
              <a:pPr/>
              <a:t>5</a:t>
            </a:fld>
            <a:endParaRPr lang="en-US" sz="1300">
              <a:solidFill>
                <a:srgbClr val="000000"/>
              </a:solidFill>
            </a:endParaRPr>
          </a:p>
        </p:txBody>
      </p:sp>
    </p:spTree>
    <p:extLst>
      <p:ext uri="{BB962C8B-B14F-4D97-AF65-F5344CB8AC3E}">
        <p14:creationId xmlns:p14="http://schemas.microsoft.com/office/powerpoint/2010/main" val="293895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ea typeface="ＭＳ Ｐゴシック" pitchFamily="34" charset="-128"/>
              </a:rPr>
              <a:t>Health &amp; Safety – pride ourselves on providing a safe environment for the Bangkok Patana Community.  Please report any concerns.</a:t>
            </a:r>
          </a:p>
          <a:p>
            <a:r>
              <a:rPr lang="en-GB" smtClean="0">
                <a:ea typeface="ＭＳ Ｐゴシック" pitchFamily="34" charset="-128"/>
              </a:rPr>
              <a:t>Medical service – 2 First Aid rooms – speak to Head Nurse if you have any concerns. Keep information updated via parents gateway.</a:t>
            </a:r>
          </a:p>
          <a:p>
            <a:r>
              <a:rPr lang="en-GB" smtClean="0">
                <a:ea typeface="ＭＳ Ｐゴシック" pitchFamily="34" charset="-128"/>
              </a:rPr>
              <a:t>School shop – school uniform &amp; a post office (not for the first few weeks of school)</a:t>
            </a:r>
          </a:p>
          <a:p>
            <a:r>
              <a:rPr lang="en-GB" smtClean="0">
                <a:ea typeface="ＭＳ Ｐゴシック" pitchFamily="34" charset="-128"/>
              </a:rPr>
              <a:t>Communication – key to the smooth running of all services.  Please feedback issues/concerns, keep information up to date, communicate changes in advance, ASK if unsure.</a:t>
            </a:r>
          </a:p>
          <a:p>
            <a:r>
              <a:rPr lang="en-GB" smtClean="0">
                <a:ea typeface="ＭＳ Ｐゴシック" pitchFamily="34" charset="-128"/>
              </a:rPr>
              <a:t>I will be around at the end to answer any questions.</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charset="0"/>
                <a:ea typeface="ＭＳ Ｐゴシック" pitchFamily="34" charset="-128"/>
              </a:defRPr>
            </a:lvl1pPr>
            <a:lvl2pPr marL="804763" indent="-309524">
              <a:defRPr sz="2600">
                <a:solidFill>
                  <a:schemeClr val="tx1"/>
                </a:solidFill>
                <a:latin typeface="Arial" charset="0"/>
                <a:ea typeface="ＭＳ Ｐゴシック" pitchFamily="34" charset="-128"/>
              </a:defRPr>
            </a:lvl2pPr>
            <a:lvl3pPr marL="1238098" indent="-247620">
              <a:defRPr sz="2600">
                <a:solidFill>
                  <a:schemeClr val="tx1"/>
                </a:solidFill>
                <a:latin typeface="Arial" charset="0"/>
                <a:ea typeface="ＭＳ Ｐゴシック" pitchFamily="34" charset="-128"/>
              </a:defRPr>
            </a:lvl3pPr>
            <a:lvl4pPr marL="1733337" indent="-247620">
              <a:defRPr sz="2600">
                <a:solidFill>
                  <a:schemeClr val="tx1"/>
                </a:solidFill>
                <a:latin typeface="Arial" charset="0"/>
                <a:ea typeface="ＭＳ Ｐゴシック" pitchFamily="34" charset="-128"/>
              </a:defRPr>
            </a:lvl4pPr>
            <a:lvl5pPr marL="2228576" indent="-247620">
              <a:defRPr sz="2600">
                <a:solidFill>
                  <a:schemeClr val="tx1"/>
                </a:solidFill>
                <a:latin typeface="Arial"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charset="0"/>
                <a:ea typeface="ＭＳ Ｐゴシック" pitchFamily="34" charset="-128"/>
              </a:defRPr>
            </a:lvl9pPr>
          </a:lstStyle>
          <a:p>
            <a:fld id="{5A2D2776-12D2-4064-AB22-766120642E54}" type="slidenum">
              <a:rPr lang="en-US" sz="1300">
                <a:solidFill>
                  <a:srgbClr val="000000"/>
                </a:solidFill>
              </a:rPr>
              <a:pPr/>
              <a:t>6</a:t>
            </a:fld>
            <a:endParaRPr lang="en-US" sz="1300">
              <a:solidFill>
                <a:srgbClr val="000000"/>
              </a:solidFill>
            </a:endParaRPr>
          </a:p>
        </p:txBody>
      </p:sp>
    </p:spTree>
    <p:extLst>
      <p:ext uri="{BB962C8B-B14F-4D97-AF65-F5344CB8AC3E}">
        <p14:creationId xmlns:p14="http://schemas.microsoft.com/office/powerpoint/2010/main" val="533356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4E7C4320-BE66-48DF-8DCC-150FC387A44C}" type="slidenum">
              <a:rPr lang="en-GB" sz="1200"/>
              <a:pPr/>
              <a:t>7</a:t>
            </a:fld>
            <a:endParaRPr lang="en-GB" sz="1200"/>
          </a:p>
        </p:txBody>
      </p:sp>
    </p:spTree>
    <p:extLst>
      <p:ext uri="{BB962C8B-B14F-4D97-AF65-F5344CB8AC3E}">
        <p14:creationId xmlns:p14="http://schemas.microsoft.com/office/powerpoint/2010/main" val="932772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462C2195-713B-40AF-AAD4-17665C8E0722}" type="slidenum">
              <a:rPr lang="en-GB" sz="1200"/>
              <a:pPr/>
              <a:t>8</a:t>
            </a:fld>
            <a:endParaRPr lang="en-GB" sz="1200"/>
          </a:p>
        </p:txBody>
      </p:sp>
    </p:spTree>
    <p:extLst>
      <p:ext uri="{BB962C8B-B14F-4D97-AF65-F5344CB8AC3E}">
        <p14:creationId xmlns:p14="http://schemas.microsoft.com/office/powerpoint/2010/main" val="3972356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78F6920E-BC3B-4896-91B8-EF53172DBCBA}" type="slidenum">
              <a:rPr lang="en-GB" sz="1200"/>
              <a:pPr/>
              <a:t>9</a:t>
            </a:fld>
            <a:endParaRPr lang="en-GB" sz="1200"/>
          </a:p>
        </p:txBody>
      </p:sp>
    </p:spTree>
    <p:extLst>
      <p:ext uri="{BB962C8B-B14F-4D97-AF65-F5344CB8AC3E}">
        <p14:creationId xmlns:p14="http://schemas.microsoft.com/office/powerpoint/2010/main" val="3240562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8/27/2015</a:t>
            </a:fld>
            <a:endParaRPr lang="en-US" dirty="0"/>
          </a:p>
        </p:txBody>
      </p:sp>
      <p:sp>
        <p:nvSpPr>
          <p:cNvPr id="5" name="Footer Placeholder 4"/>
          <p:cNvSpPr>
            <a:spLocks noGrp="1"/>
          </p:cNvSpPr>
          <p:nvPr>
            <p:ph type="ftr" sz="quarter" idx="11"/>
          </p:nvPr>
        </p:nvSpPr>
        <p:spPr/>
        <p:txBody>
          <a:bodyPr/>
          <a:lstStyle/>
          <a:p>
            <a:pPr>
              <a:defRPr/>
            </a:pPr>
            <a:r>
              <a:rPr lang="en-US" smtClean="0"/>
              <a:t>Bangkok Patana School Master Presentation</a:t>
            </a:r>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68146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8/27/2015</a:t>
            </a:fld>
            <a:endParaRPr lang="en-US" dirty="0"/>
          </a:p>
        </p:txBody>
      </p:sp>
      <p:sp>
        <p:nvSpPr>
          <p:cNvPr id="8" name="Footer Placeholder 7"/>
          <p:cNvSpPr>
            <a:spLocks noGrp="1"/>
          </p:cNvSpPr>
          <p:nvPr>
            <p:ph type="ftr" sz="quarter" idx="11"/>
          </p:nvPr>
        </p:nvSpPr>
        <p:spPr/>
        <p:txBody>
          <a:bodyPr/>
          <a:lstStyle/>
          <a:p>
            <a:pPr>
              <a:defRPr/>
            </a:pPr>
            <a:r>
              <a:rPr lang="en-US" smtClean="0"/>
              <a:t>Bangkok Patana School Master Presentation</a:t>
            </a:r>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50063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8/27/2015</a:t>
            </a:fld>
            <a:endParaRPr lang="en-US" dirty="0"/>
          </a:p>
        </p:txBody>
      </p:sp>
      <p:sp>
        <p:nvSpPr>
          <p:cNvPr id="8" name="Footer Placeholder 7"/>
          <p:cNvSpPr>
            <a:spLocks noGrp="1"/>
          </p:cNvSpPr>
          <p:nvPr>
            <p:ph type="ftr" sz="quarter" idx="11"/>
          </p:nvPr>
        </p:nvSpPr>
        <p:spPr/>
        <p:txBody>
          <a:bodyPr/>
          <a:lstStyle/>
          <a:p>
            <a:pPr>
              <a:defRPr/>
            </a:pPr>
            <a:r>
              <a:rPr lang="en-US" smtClean="0"/>
              <a:t>Bangkok Patana School Master Presentation</a:t>
            </a:r>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67507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D7DC87D3-8909-4965-8BDB-E4142EF1BCFA}" type="slidenum">
              <a:rPr lang="en-US"/>
              <a:pPr>
                <a:defRPr/>
              </a:pPr>
              <a:t>‹#›</a:t>
            </a:fld>
            <a:endParaRPr lang="en-US"/>
          </a:p>
        </p:txBody>
      </p:sp>
    </p:spTree>
    <p:extLst>
      <p:ext uri="{BB962C8B-B14F-4D97-AF65-F5344CB8AC3E}">
        <p14:creationId xmlns:p14="http://schemas.microsoft.com/office/powerpoint/2010/main" val="1152347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028"/>
            <a:ext cx="7772400" cy="14704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2015711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613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65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784" y="290631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1596947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1073215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6085"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085"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2707837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3231756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4221009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8/27/2015</a:t>
            </a:fld>
            <a:endParaRPr lang="en-US" dirty="0"/>
          </a:p>
        </p:txBody>
      </p:sp>
      <p:sp>
        <p:nvSpPr>
          <p:cNvPr id="5" name="Footer Placeholder 4"/>
          <p:cNvSpPr>
            <a:spLocks noGrp="1"/>
          </p:cNvSpPr>
          <p:nvPr>
            <p:ph type="ftr" sz="quarter" idx="11"/>
          </p:nvPr>
        </p:nvSpPr>
        <p:spPr/>
        <p:txBody>
          <a:bodyPr/>
          <a:lstStyle/>
          <a:p>
            <a:pPr>
              <a:defRPr/>
            </a:pPr>
            <a:r>
              <a:rPr lang="en-US" smtClean="0"/>
              <a:t>Bangkok Patana School Master Presentation</a:t>
            </a:r>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33656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54"/>
            <a:ext cx="30077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2654"/>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04"/>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2128345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817"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1057705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1688023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26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1528263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D7DC87D3-8909-4965-8BDB-E4142EF1BC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9581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764695-273B-423A-B901-E5F7F7E7FB05}" type="datetime1">
              <a:rPr lang="en-GB" smtClean="0">
                <a:solidFill>
                  <a:prstClr val="black">
                    <a:tint val="75000"/>
                  </a:prstClr>
                </a:solidFill>
              </a:rPr>
              <a:pPr/>
              <a:t>27/08/2015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0614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306289-02D1-4C02-B7FE-2D4F17740F6D}" type="datetime1">
              <a:rPr lang="en-GB" smtClean="0">
                <a:solidFill>
                  <a:prstClr val="black">
                    <a:tint val="75000"/>
                  </a:prstClr>
                </a:solidFill>
              </a:rPr>
              <a:pPr/>
              <a:t>27/08/2015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4485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2D91E8-DFA7-42CF-9586-56749B89A0FE}" type="datetime1">
              <a:rPr lang="en-GB" smtClean="0">
                <a:solidFill>
                  <a:prstClr val="black">
                    <a:tint val="75000"/>
                  </a:prstClr>
                </a:solidFill>
              </a:rPr>
              <a:pPr/>
              <a:t>27/08/2015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5815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5FE2695-38F9-43BC-B85B-869AF23003CB}" type="datetime1">
              <a:rPr lang="en-GB" smtClean="0">
                <a:solidFill>
                  <a:prstClr val="black">
                    <a:tint val="75000"/>
                  </a:prstClr>
                </a:solidFill>
              </a:rPr>
              <a:pPr/>
              <a:t>27/08/2015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5360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E8134BE-6CD5-4D3B-8FE6-C746C34717D7}" type="datetime1">
              <a:rPr lang="en-GB" smtClean="0">
                <a:solidFill>
                  <a:prstClr val="black">
                    <a:tint val="75000"/>
                  </a:prstClr>
                </a:solidFill>
              </a:rPr>
              <a:pPr/>
              <a:t>27/08/2015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7811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8/27/2015</a:t>
            </a:fld>
            <a:endParaRPr lang="en-US" dirty="0"/>
          </a:p>
        </p:txBody>
      </p:sp>
      <p:sp>
        <p:nvSpPr>
          <p:cNvPr id="5" name="Footer Placeholder 4"/>
          <p:cNvSpPr>
            <a:spLocks noGrp="1"/>
          </p:cNvSpPr>
          <p:nvPr>
            <p:ph type="ftr" sz="quarter" idx="11"/>
          </p:nvPr>
        </p:nvSpPr>
        <p:spPr/>
        <p:txBody>
          <a:bodyPr/>
          <a:lstStyle/>
          <a:p>
            <a:pPr>
              <a:defRPr/>
            </a:pPr>
            <a:r>
              <a:rPr lang="en-US" smtClean="0"/>
              <a:t>Bangkok Patana School Master Presentation</a:t>
            </a:r>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578739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09E74C-80BE-498C-ADC5-B28105053A2A}" type="datetime1">
              <a:rPr lang="en-GB" smtClean="0">
                <a:solidFill>
                  <a:prstClr val="black">
                    <a:tint val="75000"/>
                  </a:prstClr>
                </a:solidFill>
              </a:rPr>
              <a:pPr/>
              <a:t>27/08/2015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7266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7D79F-D663-4F1B-A02C-EA12B15B7A31}" type="datetime1">
              <a:rPr lang="en-GB" smtClean="0">
                <a:solidFill>
                  <a:prstClr val="black">
                    <a:tint val="75000"/>
                  </a:prstClr>
                </a:solidFill>
              </a:rPr>
              <a:pPr/>
              <a:t>27/08/2015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1164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40E5A-8F89-4404-9EAC-8830D407D2A5}" type="datetime1">
              <a:rPr lang="en-GB" smtClean="0">
                <a:solidFill>
                  <a:prstClr val="black">
                    <a:tint val="75000"/>
                  </a:prstClr>
                </a:solidFill>
              </a:rPr>
              <a:pPr/>
              <a:t>27/08/2015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9482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B237C8-0350-4DF2-80BE-84EA5464B054}" type="datetime1">
              <a:rPr lang="en-GB" smtClean="0">
                <a:solidFill>
                  <a:prstClr val="black">
                    <a:tint val="75000"/>
                  </a:prstClr>
                </a:solidFill>
              </a:rPr>
              <a:pPr/>
              <a:t>27/08/2015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4689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E2A984-EEC9-414F-9989-A80452803D11}" type="datetime1">
              <a:rPr lang="en-GB" smtClean="0">
                <a:solidFill>
                  <a:prstClr val="black">
                    <a:tint val="75000"/>
                  </a:prstClr>
                </a:solidFill>
              </a:rPr>
              <a:pPr/>
              <a:t>27/08/2015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0729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41EA4E-23CB-4727-A779-6BED55EF171A}" type="datetime1">
              <a:rPr lang="en-GB" smtClean="0">
                <a:solidFill>
                  <a:prstClr val="black">
                    <a:tint val="75000"/>
                  </a:prstClr>
                </a:solidFill>
              </a:rPr>
              <a:pPr/>
              <a:t>27/08/2015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71495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1" y="0"/>
            <a:ext cx="9144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970390" y="1909346"/>
            <a:ext cx="7203233" cy="3383280"/>
          </a:xfrm>
        </p:spPr>
        <p:txBody>
          <a:bodyPr anchor="b">
            <a:normAutofit/>
          </a:bodyPr>
          <a:lstStyle>
            <a:lvl1pPr algn="l">
              <a:lnSpc>
                <a:spcPct val="76000"/>
              </a:lnSpc>
              <a:defRPr sz="6000" cap="none"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390" y="5432564"/>
            <a:ext cx="7203233" cy="457200"/>
          </a:xfrm>
        </p:spPr>
        <p:txBody>
          <a:bodyPr>
            <a:normAutofit/>
          </a:bodyPr>
          <a:lstStyle>
            <a:lvl1pPr marL="0" indent="0" algn="l">
              <a:spcBef>
                <a:spcPts val="0"/>
              </a:spcBef>
              <a:buNone/>
              <a:defRPr sz="1500" b="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cxnSp>
        <p:nvCxnSpPr>
          <p:cNvPr id="58" name="Straight Connector 57"/>
          <p:cNvCxnSpPr/>
          <p:nvPr userDrawn="1"/>
        </p:nvCxnSpPr>
        <p:spPr>
          <a:xfrm>
            <a:off x="971550" y="5294175"/>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565340"/>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374B5B-21A0-4192-BF4C-38187F1A68D8}" type="datetime1">
              <a:rPr lang="en-US" smtClean="0">
                <a:solidFill>
                  <a:prstClr val="black">
                    <a:lumMod val="50000"/>
                    <a:lumOff val="50000"/>
                  </a:prstClr>
                </a:solidFill>
              </a:rPr>
              <a:pPr/>
              <a:t>8/27/2015</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03682396"/>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6"/>
          <p:cNvGrpSpPr/>
          <p:nvPr userDrawn="1"/>
        </p:nvGrpSpPr>
        <p:grpSpPr bwMode="hidden">
          <a:xfrm>
            <a:off x="-1" y="0"/>
            <a:ext cx="9144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971550" y="2541573"/>
            <a:ext cx="7200900" cy="2743200"/>
          </a:xfrm>
        </p:spPr>
        <p:txBody>
          <a:bodyPr anchor="b">
            <a:normAutofit/>
          </a:bodyPr>
          <a:lstStyle>
            <a:lvl1pPr>
              <a:lnSpc>
                <a:spcPct val="85000"/>
              </a:lnSpc>
              <a:defRPr sz="4500" cap="none"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50" y="5431536"/>
            <a:ext cx="7200900" cy="457200"/>
          </a:xfrm>
        </p:spPr>
        <p:txBody>
          <a:bodyPr>
            <a:normAutofit/>
          </a:bodyPr>
          <a:lstStyle>
            <a:lvl1pPr marL="0" indent="0">
              <a:spcBef>
                <a:spcPts val="0"/>
              </a:spcBef>
              <a:buNone/>
              <a:defRPr sz="1500" b="0">
                <a:solidFill>
                  <a:schemeClr val="tx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cxnSp>
        <p:nvCxnSpPr>
          <p:cNvPr id="58" name="Straight Connector 57"/>
          <p:cNvCxnSpPr/>
          <p:nvPr userDrawn="1"/>
        </p:nvCxnSpPr>
        <p:spPr>
          <a:xfrm>
            <a:off x="971550" y="5294175"/>
            <a:ext cx="7200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214286"/>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71550" y="1981201"/>
            <a:ext cx="3429000" cy="3810001"/>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43450" y="1981201"/>
            <a:ext cx="3429000" cy="3810001"/>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B5CF7C-B333-48E1-A4A6-83A3C8B73AC0}" type="datetime1">
              <a:rPr lang="en-US" smtClean="0">
                <a:solidFill>
                  <a:prstClr val="black">
                    <a:lumMod val="50000"/>
                    <a:lumOff val="50000"/>
                  </a:prstClr>
                </a:solidFill>
              </a:rPr>
              <a:pPr/>
              <a:t>8/27/2015</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14893608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8/27/2015</a:t>
            </a:fld>
            <a:endParaRPr lang="en-US" dirty="0"/>
          </a:p>
        </p:txBody>
      </p:sp>
      <p:sp>
        <p:nvSpPr>
          <p:cNvPr id="9" name="Footer Placeholder 8"/>
          <p:cNvSpPr>
            <a:spLocks noGrp="1"/>
          </p:cNvSpPr>
          <p:nvPr>
            <p:ph type="ftr" sz="quarter" idx="11"/>
          </p:nvPr>
        </p:nvSpPr>
        <p:spPr/>
        <p:txBody>
          <a:bodyPr/>
          <a:lstStyle/>
          <a:p>
            <a:pPr>
              <a:defRPr/>
            </a:pPr>
            <a:r>
              <a:rPr lang="en-US" smtClean="0"/>
              <a:t>Bangkok Patana School Master Presentation</a:t>
            </a:r>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204520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971550" y="1818322"/>
            <a:ext cx="3429000" cy="641350"/>
          </a:xfrm>
        </p:spPr>
        <p:txBody>
          <a:bodyPr anchor="ctr">
            <a:normAutofit/>
          </a:bodyPr>
          <a:lstStyle>
            <a:lvl1pPr marL="0" indent="0">
              <a:spcBef>
                <a:spcPts val="0"/>
              </a:spcBef>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71550" y="2503715"/>
            <a:ext cx="3429000" cy="3287487"/>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3450" y="1818322"/>
            <a:ext cx="3429000" cy="641350"/>
          </a:xfrm>
        </p:spPr>
        <p:txBody>
          <a:bodyPr anchor="ctr">
            <a:normAutofit/>
          </a:bodyPr>
          <a:lstStyle>
            <a:lvl1pPr marL="0" indent="0">
              <a:spcBef>
                <a:spcPts val="0"/>
              </a:spcBef>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43450" y="2503715"/>
            <a:ext cx="3429000" cy="3287487"/>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320762-5CBF-4210-AB54-376B091119F8}" type="datetime1">
              <a:rPr lang="en-US" smtClean="0">
                <a:solidFill>
                  <a:prstClr val="black">
                    <a:lumMod val="50000"/>
                    <a:lumOff val="50000"/>
                  </a:prstClr>
                </a:solidFill>
              </a:rPr>
              <a:pPr/>
              <a:t>8/27/2015</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E31375A4-56A4-47D6-9801-1991572033F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22043792"/>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0DB371-BF5F-4058-A212-1A908E4D2674}" type="datetime1">
              <a:rPr lang="en-US" smtClean="0">
                <a:solidFill>
                  <a:prstClr val="black">
                    <a:lumMod val="50000"/>
                    <a:lumOff val="50000"/>
                  </a:prstClr>
                </a:solidFill>
              </a:rPr>
              <a:pPr/>
              <a:t>8/27/2015</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E31375A4-56A4-47D6-9801-1991572033F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7646312"/>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9144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2" name="Date Placeholder 211"/>
          <p:cNvSpPr>
            <a:spLocks noGrp="1"/>
          </p:cNvSpPr>
          <p:nvPr>
            <p:ph type="dt" sz="half" idx="10"/>
          </p:nvPr>
        </p:nvSpPr>
        <p:spPr/>
        <p:txBody>
          <a:bodyPr/>
          <a:lstStyle/>
          <a:p>
            <a:fld id="{60A4083B-90AA-48CF-BAD5-00AA24D7F288}" type="datetime1">
              <a:rPr lang="en-US" smtClean="0">
                <a:solidFill>
                  <a:prstClr val="black">
                    <a:lumMod val="50000"/>
                    <a:lumOff val="50000"/>
                  </a:prstClr>
                </a:solidFill>
              </a:rPr>
              <a:pPr/>
              <a:t>8/27/2015</a:t>
            </a:fld>
            <a:endParaRPr lang="en-US">
              <a:solidFill>
                <a:prstClr val="black">
                  <a:lumMod val="50000"/>
                  <a:lumOff val="50000"/>
                </a:prstClr>
              </a:solidFill>
            </a:endParaRPr>
          </a:p>
        </p:txBody>
      </p:sp>
      <p:sp>
        <p:nvSpPr>
          <p:cNvPr id="213" name="Footer Placeholder 212"/>
          <p:cNvSpPr>
            <a:spLocks noGrp="1"/>
          </p:cNvSpPr>
          <p:nvPr>
            <p:ph type="ftr" sz="quarter" idx="11"/>
          </p:nvPr>
        </p:nvSpPr>
        <p:spPr/>
        <p:txBody>
          <a:bodyPr/>
          <a:lstStyle/>
          <a:p>
            <a:endParaRPr lang="en-US" dirty="0">
              <a:solidFill>
                <a:prstClr val="black">
                  <a:lumMod val="50000"/>
                  <a:lumOff val="50000"/>
                </a:prstClr>
              </a:solidFill>
            </a:endParaRPr>
          </a:p>
        </p:txBody>
      </p:sp>
      <p:sp>
        <p:nvSpPr>
          <p:cNvPr id="214" name="Slide Number Placeholder 213"/>
          <p:cNvSpPr>
            <a:spLocks noGrp="1"/>
          </p:cNvSpPr>
          <p:nvPr>
            <p:ph type="sldNum" sz="quarter" idx="12"/>
          </p:nvPr>
        </p:nvSpPr>
        <p:spPr/>
        <p:txBody>
          <a:bodyPr/>
          <a:lstStyle/>
          <a:p>
            <a:fld id="{E31375A4-56A4-47D6-9801-1991572033F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304205940"/>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userDrawn="1"/>
        </p:nvGrpSpPr>
        <p:grpSpPr bwMode="hidden">
          <a:xfrm>
            <a:off x="-1" y="0"/>
            <a:ext cx="9144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54864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5934864" y="571500"/>
            <a:ext cx="2743200" cy="2197100"/>
          </a:xfrm>
        </p:spPr>
        <p:txBody>
          <a:bodyPr anchor="b">
            <a:normAutofit/>
          </a:bodyPr>
          <a:lstStyle>
            <a:lvl1pPr>
              <a:defRPr sz="195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07398" y="571500"/>
            <a:ext cx="4663440" cy="5715000"/>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34864" y="2995012"/>
            <a:ext cx="2743200" cy="2285950"/>
          </a:xfrm>
        </p:spPr>
        <p:txBody>
          <a:bodyPr>
            <a:normAutofit/>
          </a:bodyPr>
          <a:lstStyle>
            <a:lvl1pPr marL="0" indent="0">
              <a:spcBef>
                <a:spcPts val="900"/>
              </a:spcBef>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cxnSp>
        <p:nvCxnSpPr>
          <p:cNvPr id="60" name="Straight Connector 59"/>
          <p:cNvCxnSpPr/>
          <p:nvPr userDrawn="1"/>
        </p:nvCxnSpPr>
        <p:spPr>
          <a:xfrm>
            <a:off x="5942323" y="2895600"/>
            <a:ext cx="2744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F5BAF629-ECA2-4CF3-B790-9D9BDED98269}" type="datetime1">
              <a:rPr lang="en-US" smtClean="0">
                <a:solidFill>
                  <a:prstClr val="black">
                    <a:lumMod val="50000"/>
                    <a:lumOff val="50000"/>
                  </a:prstClr>
                </a:solidFill>
              </a:rPr>
              <a:pPr/>
              <a:t>8/27/2015</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E31375A4-56A4-47D6-9801-1991572033F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04107151"/>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bwMode="hidden">
          <a:xfrm>
            <a:off x="-1" y="0"/>
            <a:ext cx="9144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54864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3" name="Picture Placeholder 2"/>
          <p:cNvSpPr>
            <a:spLocks noGrp="1"/>
          </p:cNvSpPr>
          <p:nvPr>
            <p:ph type="pic" idx="1"/>
          </p:nvPr>
        </p:nvSpPr>
        <p:spPr>
          <a:xfrm>
            <a:off x="3309" y="-159"/>
            <a:ext cx="5486400" cy="6858000"/>
          </a:xfrm>
        </p:spPr>
        <p:txBody>
          <a:bodyPr tIns="45720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cxnSp>
        <p:nvCxnSpPr>
          <p:cNvPr id="59" name="Straight Connector 58"/>
          <p:cNvCxnSpPr/>
          <p:nvPr/>
        </p:nvCxnSpPr>
        <p:spPr>
          <a:xfrm>
            <a:off x="5942323" y="2895600"/>
            <a:ext cx="2744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932170" y="576072"/>
            <a:ext cx="2743200" cy="2194560"/>
          </a:xfrm>
        </p:spPr>
        <p:txBody>
          <a:bodyPr anchor="b">
            <a:normAutofit/>
          </a:bodyPr>
          <a:lstStyle>
            <a:lvl1pPr>
              <a:defRPr sz="1950">
                <a:solidFill>
                  <a:schemeClr val="bg1"/>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5932170" y="2999232"/>
            <a:ext cx="2743200" cy="2286000"/>
          </a:xfrm>
        </p:spPr>
        <p:txBody>
          <a:bodyPr/>
          <a:lstStyle>
            <a:lvl1pPr marL="0" indent="0">
              <a:spcBef>
                <a:spcPts val="900"/>
              </a:spcBef>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1212306806"/>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A29A4-78C8-47AB-BA06-22CB45938951}" type="datetime1">
              <a:rPr lang="en-US" smtClean="0">
                <a:solidFill>
                  <a:prstClr val="black">
                    <a:lumMod val="50000"/>
                    <a:lumOff val="50000"/>
                  </a:prstClr>
                </a:solidFill>
              </a:rPr>
              <a:pPr/>
              <a:t>8/27/2015</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94225673"/>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6991" y="489858"/>
            <a:ext cx="1265465" cy="530134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49" y="489858"/>
            <a:ext cx="5690508" cy="53013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ED4ACF-2D82-46F2-A8E9-23963AA34E86}" type="datetime1">
              <a:rPr lang="en-US" smtClean="0">
                <a:solidFill>
                  <a:prstClr val="black">
                    <a:lumMod val="50000"/>
                    <a:lumOff val="50000"/>
                  </a:prstClr>
                </a:solidFill>
              </a:rPr>
              <a:pPr/>
              <a:t>8/27/2015</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94997288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8/27/2015</a:t>
            </a:fld>
            <a:endParaRPr lang="en-US" dirty="0"/>
          </a:p>
        </p:txBody>
      </p:sp>
      <p:sp>
        <p:nvSpPr>
          <p:cNvPr id="11" name="Footer Placeholder 10"/>
          <p:cNvSpPr>
            <a:spLocks noGrp="1"/>
          </p:cNvSpPr>
          <p:nvPr>
            <p:ph type="ftr" sz="quarter" idx="11"/>
          </p:nvPr>
        </p:nvSpPr>
        <p:spPr/>
        <p:txBody>
          <a:bodyPr/>
          <a:lstStyle/>
          <a:p>
            <a:pPr>
              <a:defRPr/>
            </a:pPr>
            <a:r>
              <a:rPr lang="en-US" smtClean="0"/>
              <a:t>Bangkok Patana School Master Presentation</a:t>
            </a:r>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99765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8/27/2015</a:t>
            </a:fld>
            <a:endParaRPr lang="en-US" dirty="0"/>
          </a:p>
        </p:txBody>
      </p:sp>
      <p:sp>
        <p:nvSpPr>
          <p:cNvPr id="7" name="Footer Placeholder 6"/>
          <p:cNvSpPr>
            <a:spLocks noGrp="1"/>
          </p:cNvSpPr>
          <p:nvPr>
            <p:ph type="ftr" sz="quarter" idx="11"/>
          </p:nvPr>
        </p:nvSpPr>
        <p:spPr/>
        <p:txBody>
          <a:bodyPr/>
          <a:lstStyle/>
          <a:p>
            <a:pPr>
              <a:defRPr/>
            </a:pPr>
            <a:r>
              <a:rPr lang="en-US" smtClean="0"/>
              <a:t>Bangkok Patana School Master Presentation</a:t>
            </a:r>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06343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8/27/2015</a:t>
            </a:fld>
            <a:endParaRPr lang="en-US" dirty="0"/>
          </a:p>
        </p:txBody>
      </p:sp>
      <p:sp>
        <p:nvSpPr>
          <p:cNvPr id="6" name="Footer Placeholder 5"/>
          <p:cNvSpPr>
            <a:spLocks noGrp="1"/>
          </p:cNvSpPr>
          <p:nvPr>
            <p:ph type="ftr" sz="quarter" idx="11"/>
          </p:nvPr>
        </p:nvSpPr>
        <p:spPr/>
        <p:txBody>
          <a:bodyPr/>
          <a:lstStyle/>
          <a:p>
            <a:pPr>
              <a:defRPr/>
            </a:pPr>
            <a:r>
              <a:rPr lang="en-US" smtClean="0"/>
              <a:t>Bangkok Patana School Master Presentation</a:t>
            </a:r>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3692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8/27/2015</a:t>
            </a:fld>
            <a:endParaRPr lang="en-US" dirty="0"/>
          </a:p>
        </p:txBody>
      </p:sp>
      <p:sp>
        <p:nvSpPr>
          <p:cNvPr id="9" name="Footer Placeholder 8"/>
          <p:cNvSpPr>
            <a:spLocks noGrp="1"/>
          </p:cNvSpPr>
          <p:nvPr>
            <p:ph type="ftr" sz="quarter" idx="11"/>
          </p:nvPr>
        </p:nvSpPr>
        <p:spPr/>
        <p:txBody>
          <a:bodyPr/>
          <a:lstStyle/>
          <a:p>
            <a:pPr>
              <a:defRPr/>
            </a:pPr>
            <a:r>
              <a:rPr lang="en-US" smtClean="0"/>
              <a:t>Bangkok Patana School Master Presentation</a:t>
            </a:r>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6658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8/27/2015</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pPr>
              <a:defRPr/>
            </a:pPr>
            <a:r>
              <a:rPr lang="en-US" smtClean="0"/>
              <a:t>Bangkok Patana School Master Presentation</a:t>
            </a:r>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4804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dirty="0"/>
              <a:pPr/>
              <a:t>8/27/2015</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a:defRPr/>
            </a:pPr>
            <a:r>
              <a:rPr lang="en-US" smtClean="0"/>
              <a:t>Bangkok Patana School Master Presentation</a:t>
            </a:r>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dirty="0"/>
              <a:pPr/>
              <a:t>‹#›</a:t>
            </a:fld>
            <a:endParaRPr lang="en-US" dirty="0"/>
          </a:p>
        </p:txBody>
      </p:sp>
      <p:pic>
        <p:nvPicPr>
          <p:cNvPr id="9" name="Picture 8" descr="A4logo_withTitleBylin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28600" y="6019800"/>
            <a:ext cx="2171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9"/>
          <p:cNvSpPr>
            <a:spLocks noChangeShapeType="1"/>
          </p:cNvSpPr>
          <p:nvPr userDrawn="1"/>
        </p:nvSpPr>
        <p:spPr bwMode="auto">
          <a:xfrm>
            <a:off x="5715000" y="6324600"/>
            <a:ext cx="2667000" cy="0"/>
          </a:xfrm>
          <a:prstGeom prst="line">
            <a:avLst/>
          </a:prstGeom>
          <a:noFill/>
          <a:ln w="15875">
            <a:solidFill>
              <a:srgbClr val="711127"/>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713352753"/>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hf sldNum="0" hd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5562600" y="6324600"/>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a:solidFill>
                  <a:srgbClr val="665D54"/>
                </a:solidFill>
                <a:latin typeface="Futura Std Book" pitchFamily="-16" charset="0"/>
                <a:ea typeface="ＭＳ Ｐゴシック" pitchFamily="-16" charset="-128"/>
              </a:defRPr>
            </a:lvl1pPr>
          </a:lstStyle>
          <a:p>
            <a:pPr>
              <a:defRPr/>
            </a:pPr>
            <a:r>
              <a:rPr lang="en-US"/>
              <a:t>Bangkok Patana School Master Presentation</a:t>
            </a:r>
          </a:p>
        </p:txBody>
      </p:sp>
      <p:pic>
        <p:nvPicPr>
          <p:cNvPr id="2" name="Picture 8" descr="A4logo_withTitleBylin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28600" y="6019800"/>
            <a:ext cx="2171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9"/>
          <p:cNvSpPr>
            <a:spLocks noChangeShapeType="1"/>
          </p:cNvSpPr>
          <p:nvPr userDrawn="1"/>
        </p:nvSpPr>
        <p:spPr bwMode="auto">
          <a:xfrm>
            <a:off x="5715000" y="6324600"/>
            <a:ext cx="2667000" cy="0"/>
          </a:xfrm>
          <a:prstGeom prst="line">
            <a:avLst/>
          </a:prstGeom>
          <a:noFill/>
          <a:ln w="15875">
            <a:solidFill>
              <a:srgbClr val="711127"/>
            </a:solidFill>
            <a:round/>
            <a:headEnd/>
            <a:tailEnd/>
          </a:ln>
          <a:extLst>
            <a:ext uri="{909E8E84-426E-40DD-AFC4-6F175D3DCCD1}">
              <a14:hiddenFill xmlns:a14="http://schemas.microsoft.com/office/drawing/2010/main">
                <a:noFill/>
              </a14:hiddenFill>
            </a:ext>
          </a:extLst>
        </p:spPr>
        <p:txBody>
          <a:bodyPr wrap="none" anchor="ctr"/>
          <a:lstStyle/>
          <a:p>
            <a:endParaRPr lang="en-GB">
              <a:solidFill>
                <a:srgbClr val="000000"/>
              </a:solidFill>
            </a:endParaRPr>
          </a:p>
        </p:txBody>
      </p:sp>
    </p:spTree>
    <p:extLst>
      <p:ext uri="{BB962C8B-B14F-4D97-AF65-F5344CB8AC3E}">
        <p14:creationId xmlns:p14="http://schemas.microsoft.com/office/powerpoint/2010/main" val="2974338848"/>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Lst>
  <p:hf sldNum="0" hdr="0" dt="0"/>
  <p:txStyles>
    <p:titleStyle>
      <a:lvl1pPr algn="ctr" rtl="0" eaLnBrk="0" fontAlgn="base" hangingPunct="0">
        <a:spcBef>
          <a:spcPct val="0"/>
        </a:spcBef>
        <a:spcAft>
          <a:spcPct val="0"/>
        </a:spcAft>
        <a:defRPr sz="4000">
          <a:solidFill>
            <a:srgbClr val="001831"/>
          </a:solidFill>
          <a:latin typeface="+mj-lt"/>
          <a:ea typeface="MS PGothic" pitchFamily="34" charset="-128"/>
          <a:cs typeface="+mj-cs"/>
        </a:defRPr>
      </a:lvl1pPr>
      <a:lvl2pPr algn="ctr" rtl="0" eaLnBrk="0" fontAlgn="base" hangingPunct="0">
        <a:spcBef>
          <a:spcPct val="0"/>
        </a:spcBef>
        <a:spcAft>
          <a:spcPct val="0"/>
        </a:spcAft>
        <a:defRPr sz="4000">
          <a:solidFill>
            <a:srgbClr val="001831"/>
          </a:solidFill>
          <a:latin typeface="Futura Std Heavy" pitchFamily="-16" charset="0"/>
          <a:ea typeface="MS PGothic" pitchFamily="34" charset="-128"/>
        </a:defRPr>
      </a:lvl2pPr>
      <a:lvl3pPr algn="ctr" rtl="0" eaLnBrk="0" fontAlgn="base" hangingPunct="0">
        <a:spcBef>
          <a:spcPct val="0"/>
        </a:spcBef>
        <a:spcAft>
          <a:spcPct val="0"/>
        </a:spcAft>
        <a:defRPr sz="4000">
          <a:solidFill>
            <a:srgbClr val="001831"/>
          </a:solidFill>
          <a:latin typeface="Futura Std Heavy" pitchFamily="-16" charset="0"/>
          <a:ea typeface="MS PGothic" pitchFamily="34" charset="-128"/>
        </a:defRPr>
      </a:lvl3pPr>
      <a:lvl4pPr algn="ctr" rtl="0" eaLnBrk="0" fontAlgn="base" hangingPunct="0">
        <a:spcBef>
          <a:spcPct val="0"/>
        </a:spcBef>
        <a:spcAft>
          <a:spcPct val="0"/>
        </a:spcAft>
        <a:defRPr sz="4000">
          <a:solidFill>
            <a:srgbClr val="001831"/>
          </a:solidFill>
          <a:latin typeface="Futura Std Heavy" pitchFamily="-16" charset="0"/>
          <a:ea typeface="MS PGothic" pitchFamily="34" charset="-128"/>
        </a:defRPr>
      </a:lvl4pPr>
      <a:lvl5pPr algn="ctr" rtl="0" eaLnBrk="0" fontAlgn="base" hangingPunct="0">
        <a:spcBef>
          <a:spcPct val="0"/>
        </a:spcBef>
        <a:spcAft>
          <a:spcPct val="0"/>
        </a:spcAft>
        <a:defRPr sz="4000">
          <a:solidFill>
            <a:srgbClr val="001831"/>
          </a:solidFill>
          <a:latin typeface="Futura Std Heavy" pitchFamily="-16" charset="0"/>
          <a:ea typeface="MS PGothic" pitchFamily="34" charset="-128"/>
        </a:defRPr>
      </a:lvl5pPr>
      <a:lvl6pPr marL="457200" algn="ctr" rtl="0" fontAlgn="base">
        <a:spcBef>
          <a:spcPct val="0"/>
        </a:spcBef>
        <a:spcAft>
          <a:spcPct val="0"/>
        </a:spcAft>
        <a:defRPr sz="4000">
          <a:solidFill>
            <a:srgbClr val="001831"/>
          </a:solidFill>
          <a:latin typeface="Futura Std Heavy" pitchFamily="-16" charset="0"/>
          <a:ea typeface="ＭＳ Ｐゴシック" pitchFamily="-16" charset="-128"/>
        </a:defRPr>
      </a:lvl6pPr>
      <a:lvl7pPr marL="914400" algn="ctr" rtl="0" fontAlgn="base">
        <a:spcBef>
          <a:spcPct val="0"/>
        </a:spcBef>
        <a:spcAft>
          <a:spcPct val="0"/>
        </a:spcAft>
        <a:defRPr sz="4000">
          <a:solidFill>
            <a:srgbClr val="001831"/>
          </a:solidFill>
          <a:latin typeface="Futura Std Heavy" pitchFamily="-16" charset="0"/>
          <a:ea typeface="ＭＳ Ｐゴシック" pitchFamily="-16" charset="-128"/>
        </a:defRPr>
      </a:lvl7pPr>
      <a:lvl8pPr marL="1371600" algn="ctr" rtl="0" fontAlgn="base">
        <a:spcBef>
          <a:spcPct val="0"/>
        </a:spcBef>
        <a:spcAft>
          <a:spcPct val="0"/>
        </a:spcAft>
        <a:defRPr sz="4000">
          <a:solidFill>
            <a:srgbClr val="001831"/>
          </a:solidFill>
          <a:latin typeface="Futura Std Heavy" pitchFamily="-16" charset="0"/>
          <a:ea typeface="ＭＳ Ｐゴシック" pitchFamily="-16" charset="-128"/>
        </a:defRPr>
      </a:lvl8pPr>
      <a:lvl9pPr marL="1828800" algn="ctr" rtl="0" fontAlgn="base">
        <a:spcBef>
          <a:spcPct val="0"/>
        </a:spcBef>
        <a:spcAft>
          <a:spcPct val="0"/>
        </a:spcAft>
        <a:defRPr sz="4000">
          <a:solidFill>
            <a:srgbClr val="001831"/>
          </a:solidFill>
          <a:latin typeface="Futura Std Heavy" pitchFamily="-16" charset="0"/>
          <a:ea typeface="ＭＳ Ｐゴシック" pitchFamily="-16" charset="-128"/>
        </a:defRPr>
      </a:lvl9pPr>
    </p:titleStyle>
    <p:bodyStyle>
      <a:lvl1pPr marL="342900" indent="-342900" algn="l" rtl="0" eaLnBrk="0" fontAlgn="base" hangingPunct="0">
        <a:spcBef>
          <a:spcPct val="20000"/>
        </a:spcBef>
        <a:spcAft>
          <a:spcPct val="0"/>
        </a:spcAft>
        <a:buChar char="•"/>
        <a:defRPr sz="3200">
          <a:solidFill>
            <a:srgbClr val="00183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rgbClr val="00183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665D54"/>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665D54"/>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711127"/>
          </a:solidFill>
          <a:latin typeface="+mn-lt"/>
          <a:ea typeface="MS PGothic" pitchFamily="34" charset="-128"/>
        </a:defRPr>
      </a:lvl5pPr>
      <a:lvl6pPr marL="2514600" indent="-228600" algn="l" rtl="0" fontAlgn="base">
        <a:spcBef>
          <a:spcPct val="20000"/>
        </a:spcBef>
        <a:spcAft>
          <a:spcPct val="0"/>
        </a:spcAft>
        <a:buChar char="»"/>
        <a:defRPr sz="2000">
          <a:solidFill>
            <a:srgbClr val="711127"/>
          </a:solidFill>
          <a:latin typeface="+mn-lt"/>
          <a:ea typeface="+mn-ea"/>
        </a:defRPr>
      </a:lvl6pPr>
      <a:lvl7pPr marL="2971800" indent="-228600" algn="l" rtl="0" fontAlgn="base">
        <a:spcBef>
          <a:spcPct val="20000"/>
        </a:spcBef>
        <a:spcAft>
          <a:spcPct val="0"/>
        </a:spcAft>
        <a:buChar char="»"/>
        <a:defRPr sz="2000">
          <a:solidFill>
            <a:srgbClr val="711127"/>
          </a:solidFill>
          <a:latin typeface="+mn-lt"/>
          <a:ea typeface="+mn-ea"/>
        </a:defRPr>
      </a:lvl7pPr>
      <a:lvl8pPr marL="3429000" indent="-228600" algn="l" rtl="0" fontAlgn="base">
        <a:spcBef>
          <a:spcPct val="20000"/>
        </a:spcBef>
        <a:spcAft>
          <a:spcPct val="0"/>
        </a:spcAft>
        <a:buChar char="»"/>
        <a:defRPr sz="2000">
          <a:solidFill>
            <a:srgbClr val="711127"/>
          </a:solidFill>
          <a:latin typeface="+mn-lt"/>
          <a:ea typeface="+mn-ea"/>
        </a:defRPr>
      </a:lvl8pPr>
      <a:lvl9pPr marL="3886200" indent="-228600" algn="l" rtl="0" fontAlgn="base">
        <a:spcBef>
          <a:spcPct val="20000"/>
        </a:spcBef>
        <a:spcAft>
          <a:spcPct val="0"/>
        </a:spcAft>
        <a:buChar char="»"/>
        <a:defRPr sz="2000">
          <a:solidFill>
            <a:srgbClr val="711127"/>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BF7F5CA9-BBED-4D25-B998-7AEBE59CF5EE}" type="datetime1">
              <a:rPr lang="en-GB" smtClean="0">
                <a:solidFill>
                  <a:prstClr val="black">
                    <a:tint val="75000"/>
                  </a:prstClr>
                </a:solidFill>
                <a:latin typeface="Calibri"/>
                <a:ea typeface="+mn-ea"/>
              </a:rPr>
              <a:pPr eaLnBrk="1" fontAlgn="auto" hangingPunct="1">
                <a:spcBef>
                  <a:spcPts val="0"/>
                </a:spcBef>
                <a:spcAft>
                  <a:spcPts val="0"/>
                </a:spcAft>
              </a:pPr>
              <a:t>27/08/2015</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A14EBED-6334-4404-847C-E7F6A7869FEB}" type="slidenum">
              <a:rPr lang="en-GB" smtClean="0">
                <a:solidFill>
                  <a:prstClr val="black">
                    <a:tint val="75000"/>
                  </a:prstClr>
                </a:solidFill>
                <a:latin typeface="Calibri"/>
                <a:ea typeface="+mn-ea"/>
              </a:rPr>
              <a:pPr eaLnBrk="1" fontAlgn="auto" hangingPunct="1">
                <a:spcBef>
                  <a:spcPts val="0"/>
                </a:spcBef>
                <a:spcAft>
                  <a:spcPts val="0"/>
                </a:spcAft>
              </a:pPr>
              <a:t>‹#›</a:t>
            </a:fld>
            <a:endParaRPr lang="en-GB">
              <a:solidFill>
                <a:prstClr val="black">
                  <a:tint val="75000"/>
                </a:prstClr>
              </a:solidFill>
              <a:latin typeface="Calibri"/>
              <a:ea typeface="+mn-ea"/>
            </a:endParaRPr>
          </a:p>
        </p:txBody>
      </p:sp>
    </p:spTree>
    <p:extLst>
      <p:ext uri="{BB962C8B-B14F-4D97-AF65-F5344CB8AC3E}">
        <p14:creationId xmlns:p14="http://schemas.microsoft.com/office/powerpoint/2010/main" val="1944270084"/>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96" name="Group 95"/>
          <p:cNvGrpSpPr/>
          <p:nvPr/>
        </p:nvGrpSpPr>
        <p:grpSpPr bwMode="hidden">
          <a:xfrm>
            <a:off x="-1" y="0"/>
            <a:ext cx="9144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971550" y="503857"/>
            <a:ext cx="7200900" cy="114238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0" y="1981202"/>
            <a:ext cx="7200900" cy="3809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970531" y="6289679"/>
            <a:ext cx="724460" cy="222436"/>
          </a:xfrm>
          <a:prstGeom prst="rect">
            <a:avLst/>
          </a:prstGeom>
        </p:spPr>
        <p:txBody>
          <a:bodyPr vert="horz" lIns="91440" tIns="45720" rIns="91440" bIns="45720" rtlCol="0" anchor="ctr"/>
          <a:lstStyle>
            <a:lvl1pPr algn="r">
              <a:defRPr sz="600">
                <a:solidFill>
                  <a:schemeClr val="tx1">
                    <a:lumMod val="50000"/>
                    <a:lumOff val="50000"/>
                  </a:schemeClr>
                </a:solidFill>
              </a:defRPr>
            </a:lvl1pPr>
          </a:lstStyle>
          <a:p>
            <a:pPr eaLnBrk="1" fontAlgn="auto" hangingPunct="1">
              <a:spcBef>
                <a:spcPts val="0"/>
              </a:spcBef>
              <a:spcAft>
                <a:spcPts val="0"/>
              </a:spcAft>
            </a:pPr>
            <a:fld id="{B51B2453-8663-4C69-AF73-9FD7B1DEC5D0}" type="datetime1">
              <a:rPr lang="en-US" smtClean="0">
                <a:solidFill>
                  <a:prstClr val="black">
                    <a:lumMod val="50000"/>
                    <a:lumOff val="50000"/>
                  </a:prstClr>
                </a:solidFill>
                <a:latin typeface="Arial"/>
                <a:ea typeface="+mn-ea"/>
              </a:rPr>
              <a:pPr eaLnBrk="1" fontAlgn="auto" hangingPunct="1">
                <a:spcBef>
                  <a:spcPts val="0"/>
                </a:spcBef>
                <a:spcAft>
                  <a:spcPts val="0"/>
                </a:spcAft>
              </a:pPr>
              <a:t>8/27/2015</a:t>
            </a:fld>
            <a:endParaRPr lang="en-US">
              <a:solidFill>
                <a:prstClr val="black">
                  <a:lumMod val="50000"/>
                  <a:lumOff val="50000"/>
                </a:prstClr>
              </a:solidFill>
              <a:latin typeface="Arial"/>
              <a:ea typeface="+mn-ea"/>
            </a:endParaRPr>
          </a:p>
        </p:txBody>
      </p:sp>
      <p:sp>
        <p:nvSpPr>
          <p:cNvPr id="5" name="Footer Placeholder 4"/>
          <p:cNvSpPr>
            <a:spLocks noGrp="1"/>
          </p:cNvSpPr>
          <p:nvPr>
            <p:ph type="ftr" sz="quarter" idx="3"/>
          </p:nvPr>
        </p:nvSpPr>
        <p:spPr>
          <a:xfrm>
            <a:off x="457201" y="6289679"/>
            <a:ext cx="4596023" cy="222436"/>
          </a:xfrm>
          <a:prstGeom prst="rect">
            <a:avLst/>
          </a:prstGeom>
        </p:spPr>
        <p:txBody>
          <a:bodyPr vert="horz" lIns="91440" tIns="45720" rIns="91440" bIns="45720" rtlCol="0" anchor="ctr"/>
          <a:lstStyle>
            <a:lvl1pPr algn="l">
              <a:defRPr sz="600">
                <a:solidFill>
                  <a:schemeClr val="tx1">
                    <a:lumMod val="50000"/>
                    <a:lumOff val="50000"/>
                  </a:schemeClr>
                </a:solidFill>
              </a:defRPr>
            </a:lvl1pPr>
          </a:lstStyle>
          <a:p>
            <a:pPr eaLnBrk="1" fontAlgn="auto" hangingPunct="1">
              <a:spcBef>
                <a:spcPts val="0"/>
              </a:spcBef>
              <a:spcAft>
                <a:spcPts val="0"/>
              </a:spcAft>
            </a:pPr>
            <a:endParaRPr lang="en-US" dirty="0">
              <a:solidFill>
                <a:prstClr val="black">
                  <a:lumMod val="50000"/>
                  <a:lumOff val="50000"/>
                </a:prstClr>
              </a:solidFill>
              <a:latin typeface="Arial"/>
              <a:ea typeface="+mn-ea"/>
            </a:endParaRPr>
          </a:p>
        </p:txBody>
      </p:sp>
      <p:sp>
        <p:nvSpPr>
          <p:cNvPr id="6" name="Slide Number Placeholder 5"/>
          <p:cNvSpPr>
            <a:spLocks noGrp="1"/>
          </p:cNvSpPr>
          <p:nvPr>
            <p:ph type="sldNum" sz="quarter" idx="4"/>
          </p:nvPr>
        </p:nvSpPr>
        <p:spPr>
          <a:xfrm>
            <a:off x="7998985" y="6289679"/>
            <a:ext cx="689162" cy="222436"/>
          </a:xfrm>
          <a:prstGeom prst="rect">
            <a:avLst/>
          </a:prstGeom>
        </p:spPr>
        <p:txBody>
          <a:bodyPr vert="horz" lIns="91440" tIns="45720" rIns="91440" bIns="45720" rtlCol="0" anchor="ctr"/>
          <a:lstStyle>
            <a:lvl1pPr algn="r">
              <a:defRPr sz="600">
                <a:solidFill>
                  <a:schemeClr val="tx1">
                    <a:lumMod val="50000"/>
                    <a:lumOff val="50000"/>
                  </a:schemeClr>
                </a:solidFill>
              </a:defRPr>
            </a:lvl1pPr>
          </a:lstStyle>
          <a:p>
            <a:pPr eaLnBrk="1" fontAlgn="auto" hangingPunct="1">
              <a:spcBef>
                <a:spcPts val="0"/>
              </a:spcBef>
              <a:spcAft>
                <a:spcPts val="0"/>
              </a:spcAft>
            </a:pPr>
            <a:fld id="{E31375A4-56A4-47D6-9801-1991572033F7}" type="slidenum">
              <a:rPr lang="en-US" smtClean="0">
                <a:solidFill>
                  <a:prstClr val="black">
                    <a:lumMod val="50000"/>
                    <a:lumOff val="50000"/>
                  </a:prstClr>
                </a:solidFill>
                <a:latin typeface="Arial"/>
                <a:ea typeface="+mn-ea"/>
              </a:rPr>
              <a:pPr eaLnBrk="1" fontAlgn="auto" hangingPunct="1">
                <a:spcBef>
                  <a:spcPts val="0"/>
                </a:spcBef>
                <a:spcAft>
                  <a:spcPts val="0"/>
                </a:spcAft>
              </a:pPr>
              <a:t>‹#›</a:t>
            </a:fld>
            <a:endParaRPr lang="en-US">
              <a:solidFill>
                <a:prstClr val="black">
                  <a:lumMod val="50000"/>
                  <a:lumOff val="50000"/>
                </a:prstClr>
              </a:solidFill>
              <a:latin typeface="Arial"/>
              <a:ea typeface="+mn-ea"/>
            </a:endParaRPr>
          </a:p>
        </p:txBody>
      </p:sp>
      <p:cxnSp>
        <p:nvCxnSpPr>
          <p:cNvPr id="148" name="Straight Connector 147"/>
          <p:cNvCxnSpPr/>
          <p:nvPr/>
        </p:nvCxnSpPr>
        <p:spPr>
          <a:xfrm>
            <a:off x="457200" y="617220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322854"/>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ransition spd="slow">
    <p:fade/>
  </p:transition>
  <p:hf sldNum="0" hdr="0" ftr="0" dt="0"/>
  <p:txStyles>
    <p:title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mailto:geah@patana.ac.th"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18" Type="http://schemas.openxmlformats.org/officeDocument/2006/relationships/image" Target="../media/image37.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gif"/><Relationship Id="rId17" Type="http://schemas.openxmlformats.org/officeDocument/2006/relationships/image" Target="../media/image36.png"/><Relationship Id="rId2" Type="http://schemas.openxmlformats.org/officeDocument/2006/relationships/notesSlide" Target="../notesSlides/notesSlide19.xml"/><Relationship Id="rId16" Type="http://schemas.openxmlformats.org/officeDocument/2006/relationships/image" Target="../media/image35.jpeg"/><Relationship Id="rId20" Type="http://schemas.openxmlformats.org/officeDocument/2006/relationships/image" Target="../media/image39.jpeg"/><Relationship Id="rId1" Type="http://schemas.openxmlformats.org/officeDocument/2006/relationships/slideLayout" Target="../slideLayouts/slideLayout4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5" Type="http://schemas.openxmlformats.org/officeDocument/2006/relationships/image" Target="../media/image34.jpeg"/><Relationship Id="rId10" Type="http://schemas.openxmlformats.org/officeDocument/2006/relationships/image" Target="../media/image29.jpeg"/><Relationship Id="rId19" Type="http://schemas.openxmlformats.org/officeDocument/2006/relationships/image" Target="../media/image38.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jpeg"/></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sz="1000" smtClean="0">
                <a:solidFill>
                  <a:srgbClr val="665D54"/>
                </a:solidFill>
                <a:latin typeface="Futura Std Book" pitchFamily="-16" charset="0"/>
              </a:rPr>
              <a:t>Bangkok Patana School Master Presentation</a:t>
            </a:r>
          </a:p>
        </p:txBody>
      </p:sp>
      <p:sp>
        <p:nvSpPr>
          <p:cNvPr id="3075" name="Rectangle 5"/>
          <p:cNvSpPr>
            <a:spLocks noChangeArrowheads="1"/>
          </p:cNvSpPr>
          <p:nvPr/>
        </p:nvSpPr>
        <p:spPr bwMode="auto">
          <a:xfrm>
            <a:off x="0" y="944563"/>
            <a:ext cx="9144000" cy="5913437"/>
          </a:xfrm>
          <a:prstGeom prst="rect">
            <a:avLst/>
          </a:prstGeom>
          <a:solidFill>
            <a:srgbClr val="001831"/>
          </a:solidFill>
          <a:ln w="9525">
            <a:solidFill>
              <a:schemeClr val="tx1"/>
            </a:solidFill>
            <a:miter lim="800000"/>
            <a:headEnd/>
            <a:tailEnd/>
          </a:ln>
        </p:spPr>
        <p:txBody>
          <a:bodyPr wrap="none" anchor="ctr"/>
          <a:lstStyle/>
          <a:p>
            <a:endParaRPr lang="en-GB">
              <a:solidFill>
                <a:srgbClr val="000000"/>
              </a:solidFill>
            </a:endParaRPr>
          </a:p>
        </p:txBody>
      </p:sp>
      <p:sp>
        <p:nvSpPr>
          <p:cNvPr id="3076" name="Rectangle 2"/>
          <p:cNvSpPr>
            <a:spLocks noGrp="1" noChangeArrowheads="1"/>
          </p:cNvSpPr>
          <p:nvPr>
            <p:ph type="ctrTitle"/>
          </p:nvPr>
        </p:nvSpPr>
        <p:spPr>
          <a:xfrm>
            <a:off x="107504" y="2500313"/>
            <a:ext cx="8928991" cy="3016919"/>
          </a:xfrm>
        </p:spPr>
        <p:txBody>
          <a:bodyPr/>
          <a:lstStyle/>
          <a:p>
            <a:pPr eaLnBrk="1" hangingPunct="1"/>
            <a:r>
              <a:rPr lang="en-US" sz="4400" b="1" dirty="0" smtClean="0">
                <a:solidFill>
                  <a:schemeClr val="bg1"/>
                </a:solidFill>
                <a:latin typeface="Calibri" panose="020F0502020204030204" pitchFamily="34" charset="0"/>
              </a:rPr>
              <a:t>Secondary School</a:t>
            </a:r>
            <a:r>
              <a:rPr lang="en-US" sz="4400" dirty="0" smtClean="0">
                <a:solidFill>
                  <a:schemeClr val="bg1"/>
                </a:solidFill>
                <a:latin typeface="Calibri" panose="020F0502020204030204" pitchFamily="34" charset="0"/>
              </a:rPr>
              <a:t/>
            </a:r>
            <a:br>
              <a:rPr lang="en-US" sz="4400" dirty="0" smtClean="0">
                <a:solidFill>
                  <a:schemeClr val="bg1"/>
                </a:solidFill>
                <a:latin typeface="Calibri" panose="020F0502020204030204" pitchFamily="34" charset="0"/>
              </a:rPr>
            </a:br>
            <a:r>
              <a:rPr lang="en-US" sz="4400" dirty="0" smtClean="0">
                <a:solidFill>
                  <a:schemeClr val="bg1"/>
                </a:solidFill>
                <a:latin typeface="Calibri" panose="020F0502020204030204" pitchFamily="34" charset="0"/>
              </a:rPr>
              <a:t>Welcome to new parents</a:t>
            </a:r>
            <a:br>
              <a:rPr lang="en-US" sz="4400" dirty="0" smtClean="0">
                <a:solidFill>
                  <a:schemeClr val="bg1"/>
                </a:solidFill>
                <a:latin typeface="Calibri" panose="020F0502020204030204" pitchFamily="34" charset="0"/>
              </a:rPr>
            </a:br>
            <a:r>
              <a:rPr lang="en-US" sz="4400" dirty="0" smtClean="0">
                <a:solidFill>
                  <a:schemeClr val="bg1"/>
                </a:solidFill>
                <a:latin typeface="Calibri" panose="020F0502020204030204" pitchFamily="34" charset="0"/>
              </a:rPr>
              <a:t>27</a:t>
            </a:r>
            <a:r>
              <a:rPr lang="en-US" sz="4400" baseline="30000" dirty="0" smtClean="0">
                <a:solidFill>
                  <a:schemeClr val="bg1"/>
                </a:solidFill>
                <a:latin typeface="Calibri" panose="020F0502020204030204" pitchFamily="34" charset="0"/>
              </a:rPr>
              <a:t>th</a:t>
            </a:r>
            <a:r>
              <a:rPr lang="en-US" sz="4400" dirty="0" smtClean="0">
                <a:solidFill>
                  <a:schemeClr val="bg1"/>
                </a:solidFill>
                <a:latin typeface="Calibri" panose="020F0502020204030204" pitchFamily="34" charset="0"/>
              </a:rPr>
              <a:t> </a:t>
            </a:r>
            <a:r>
              <a:rPr lang="en-US" sz="4400" smtClean="0">
                <a:solidFill>
                  <a:schemeClr val="bg1"/>
                </a:solidFill>
                <a:latin typeface="Calibri" panose="020F0502020204030204" pitchFamily="34" charset="0"/>
              </a:rPr>
              <a:t>August 2015</a:t>
            </a:r>
            <a:br>
              <a:rPr lang="en-US" sz="4400" smtClean="0">
                <a:solidFill>
                  <a:schemeClr val="bg1"/>
                </a:solidFill>
                <a:latin typeface="Calibri" panose="020F0502020204030204" pitchFamily="34" charset="0"/>
              </a:rPr>
            </a:br>
            <a:r>
              <a:rPr lang="en-US" sz="4400" dirty="0" smtClean="0">
                <a:solidFill>
                  <a:schemeClr val="bg1"/>
                </a:solidFill>
                <a:latin typeface="Calibri" panose="020F0502020204030204" pitchFamily="34" charset="0"/>
              </a:rPr>
              <a:t/>
            </a:r>
            <a:br>
              <a:rPr lang="en-US" sz="4400" dirty="0" smtClean="0">
                <a:solidFill>
                  <a:schemeClr val="bg1"/>
                </a:solidFill>
                <a:latin typeface="Calibri" panose="020F0502020204030204" pitchFamily="34" charset="0"/>
              </a:rPr>
            </a:br>
            <a:r>
              <a:rPr lang="en-US" sz="4400" dirty="0" smtClean="0">
                <a:solidFill>
                  <a:schemeClr val="bg1"/>
                </a:solidFill>
                <a:latin typeface="Calibri" panose="020F0502020204030204" pitchFamily="34" charset="0"/>
              </a:rPr>
              <a:t>Please register in the Exhibition Foyer</a:t>
            </a:r>
            <a:br>
              <a:rPr lang="en-US" sz="4400" dirty="0" smtClean="0">
                <a:solidFill>
                  <a:schemeClr val="bg1"/>
                </a:solidFill>
                <a:latin typeface="Calibri" panose="020F0502020204030204" pitchFamily="34" charset="0"/>
              </a:rPr>
            </a:br>
            <a:r>
              <a:rPr lang="en-US" sz="4400" dirty="0" smtClean="0">
                <a:solidFill>
                  <a:schemeClr val="bg1"/>
                </a:solidFill>
                <a:latin typeface="Calibri" panose="020F0502020204030204" pitchFamily="34" charset="0"/>
              </a:rPr>
              <a:t>Presentations will start at 8am</a:t>
            </a:r>
            <a:r>
              <a:rPr lang="en-US" sz="3200" i="1" dirty="0" smtClean="0">
                <a:solidFill>
                  <a:srgbClr val="C41A08"/>
                </a:solidFill>
              </a:rPr>
              <a:t/>
            </a:r>
            <a:br>
              <a:rPr lang="en-US" sz="3200" i="1" dirty="0" smtClean="0">
                <a:solidFill>
                  <a:srgbClr val="C41A08"/>
                </a:solidFill>
              </a:rPr>
            </a:br>
            <a:endParaRPr lang="en-US" sz="2800" dirty="0" smtClean="0">
              <a:solidFill>
                <a:schemeClr val="bg1"/>
              </a:solidFill>
            </a:endParaRPr>
          </a:p>
        </p:txBody>
      </p:sp>
      <p:pic>
        <p:nvPicPr>
          <p:cNvPr id="3077" name="Picture 4" descr="A4_identityBand_50pc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988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419872" y="548680"/>
            <a:ext cx="3898776" cy="720824"/>
          </a:xfrm>
        </p:spPr>
        <p:txBody>
          <a:bodyPr/>
          <a:lstStyle/>
          <a:p>
            <a:pPr eaLnBrk="1" hangingPunct="1"/>
            <a:r>
              <a:rPr lang="en-US" b="1" dirty="0" smtClean="0">
                <a:solidFill>
                  <a:srgbClr val="002060"/>
                </a:solidFill>
                <a:latin typeface="Calibri" panose="020F0502020204030204" pitchFamily="34" charset="0"/>
              </a:rPr>
              <a:t>Key Stage 3: Year 7-9</a:t>
            </a:r>
          </a:p>
        </p:txBody>
      </p:sp>
      <p:graphicFrame>
        <p:nvGraphicFramePr>
          <p:cNvPr id="5" name="Table 4"/>
          <p:cNvGraphicFramePr>
            <a:graphicFrameLocks noGrp="1"/>
          </p:cNvGraphicFramePr>
          <p:nvPr>
            <p:extLst>
              <p:ext uri="{D42A27DB-BD31-4B8C-83A1-F6EECF244321}">
                <p14:modId xmlns:p14="http://schemas.microsoft.com/office/powerpoint/2010/main" val="4051474041"/>
              </p:ext>
            </p:extLst>
          </p:nvPr>
        </p:nvGraphicFramePr>
        <p:xfrm>
          <a:off x="827584" y="1700808"/>
          <a:ext cx="7355160" cy="4028440"/>
        </p:xfrm>
        <a:graphic>
          <a:graphicData uri="http://schemas.openxmlformats.org/drawingml/2006/table">
            <a:tbl>
              <a:tblPr firstRow="1" bandRow="1">
                <a:tableStyleId>{93296810-A885-4BE3-A3E7-6D5BEEA58F35}</a:tableStyleId>
              </a:tblPr>
              <a:tblGrid>
                <a:gridCol w="3677580"/>
                <a:gridCol w="3677580"/>
              </a:tblGrid>
              <a:tr h="189021">
                <a:tc>
                  <a:txBody>
                    <a:bodyPr/>
                    <a:lstStyle/>
                    <a:p>
                      <a:pPr>
                        <a:lnSpc>
                          <a:spcPct val="118000"/>
                        </a:lnSpc>
                        <a:spcAft>
                          <a:spcPts val="600"/>
                        </a:spcAft>
                      </a:pPr>
                      <a:r>
                        <a:rPr lang="en-US" sz="2800" kern="1400" dirty="0">
                          <a:effectLst/>
                        </a:rPr>
                        <a:t>Core Subjects</a:t>
                      </a:r>
                      <a:endParaRPr lang="en-GB" sz="1200" kern="1400" dirty="0">
                        <a:solidFill>
                          <a:srgbClr val="000000"/>
                        </a:solidFill>
                        <a:effectLst/>
                        <a:latin typeface="Adobe Garamond Pro"/>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8000"/>
                        </a:lnSpc>
                        <a:spcAft>
                          <a:spcPts val="600"/>
                        </a:spcAft>
                      </a:pPr>
                      <a:r>
                        <a:rPr lang="en-US" sz="2800" kern="1400" dirty="0">
                          <a:effectLst/>
                        </a:rPr>
                        <a:t>Foundation Subjects</a:t>
                      </a:r>
                      <a:endParaRPr lang="en-GB" sz="1200" kern="1400" dirty="0">
                        <a:solidFill>
                          <a:srgbClr val="000000"/>
                        </a:solidFill>
                        <a:effectLst/>
                        <a:latin typeface="Adobe Garamond Pro"/>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lvl="0" indent="0">
                        <a:spcAft>
                          <a:spcPts val="0"/>
                        </a:spcAft>
                        <a:buFont typeface="Symbol" panose="05050102010706020507" pitchFamily="18" charset="2"/>
                        <a:buNone/>
                      </a:pPr>
                      <a:r>
                        <a:rPr lang="en-US" sz="2800" dirty="0">
                          <a:effectLst/>
                        </a:rPr>
                        <a:t>Tutorial</a:t>
                      </a:r>
                      <a:endParaRPr lang="en-GB" sz="24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800" kern="1400" dirty="0">
                          <a:effectLst/>
                        </a:rPr>
                        <a:t>Art</a:t>
                      </a:r>
                      <a:endParaRPr lang="en-GB" sz="1200" kern="1400" dirty="0">
                        <a:solidFill>
                          <a:srgbClr val="000000"/>
                        </a:solidFill>
                        <a:effectLst/>
                        <a:latin typeface="Adobe Garamond Pro"/>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lvl="0" indent="0">
                        <a:spcAft>
                          <a:spcPts val="0"/>
                        </a:spcAft>
                        <a:buFont typeface="Symbol" panose="05050102010706020507" pitchFamily="18" charset="2"/>
                        <a:buNone/>
                      </a:pPr>
                      <a:r>
                        <a:rPr lang="en-US" sz="2800" dirty="0">
                          <a:effectLst/>
                        </a:rPr>
                        <a:t>English</a:t>
                      </a:r>
                      <a:endParaRPr lang="en-GB" sz="24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800" kern="1400" dirty="0">
                          <a:effectLst/>
                        </a:rPr>
                        <a:t>Design Technology</a:t>
                      </a:r>
                      <a:endParaRPr lang="en-GB" sz="1200" kern="1400" dirty="0">
                        <a:solidFill>
                          <a:srgbClr val="000000"/>
                        </a:solidFill>
                        <a:effectLst/>
                        <a:latin typeface="Adobe Garamond Pro"/>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lvl="0" indent="0">
                        <a:spcAft>
                          <a:spcPts val="0"/>
                        </a:spcAft>
                        <a:buFont typeface="Symbol" panose="05050102010706020507" pitchFamily="18" charset="2"/>
                        <a:buNone/>
                      </a:pPr>
                      <a:r>
                        <a:rPr lang="en-US" sz="2800" dirty="0">
                          <a:effectLst/>
                        </a:rPr>
                        <a:t>Mathematics</a:t>
                      </a:r>
                      <a:endParaRPr lang="en-GB" sz="24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800" kern="1400" dirty="0">
                          <a:effectLst/>
                        </a:rPr>
                        <a:t>Drama</a:t>
                      </a:r>
                      <a:endParaRPr lang="en-GB" sz="1200" kern="1400" dirty="0">
                        <a:solidFill>
                          <a:srgbClr val="000000"/>
                        </a:solidFill>
                        <a:effectLst/>
                        <a:latin typeface="Adobe Garamond Pro"/>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lvl="0" indent="0">
                        <a:spcAft>
                          <a:spcPts val="0"/>
                        </a:spcAft>
                        <a:buFont typeface="Symbol" panose="05050102010706020507" pitchFamily="18" charset="2"/>
                        <a:buNone/>
                      </a:pPr>
                      <a:r>
                        <a:rPr lang="x-none" sz="2800" dirty="0">
                          <a:effectLst/>
                        </a:rPr>
                        <a:t>S</a:t>
                      </a:r>
                      <a:r>
                        <a:rPr lang="en-US" sz="2800" dirty="0" err="1">
                          <a:effectLst/>
                        </a:rPr>
                        <a:t>cience</a:t>
                      </a:r>
                      <a:endParaRPr lang="en-GB" sz="24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800" kern="1400" dirty="0">
                          <a:effectLst/>
                        </a:rPr>
                        <a:t>Geography</a:t>
                      </a:r>
                      <a:endParaRPr lang="en-GB" sz="1200" kern="1400" dirty="0">
                        <a:solidFill>
                          <a:srgbClr val="000000"/>
                        </a:solidFill>
                        <a:effectLst/>
                        <a:latin typeface="Adobe Garamond Pro"/>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lvl="0" indent="0">
                        <a:spcAft>
                          <a:spcPts val="0"/>
                        </a:spcAft>
                        <a:buFont typeface="Symbol" panose="05050102010706020507" pitchFamily="18" charset="2"/>
                        <a:buNone/>
                      </a:pPr>
                      <a:r>
                        <a:rPr lang="en-US" sz="2800" dirty="0" smtClean="0">
                          <a:effectLst/>
                        </a:rPr>
                        <a:t>World Languages</a:t>
                      </a:r>
                      <a:endParaRPr lang="en-GB" sz="24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800" kern="1400" dirty="0">
                          <a:effectLst/>
                        </a:rPr>
                        <a:t>History</a:t>
                      </a:r>
                      <a:endParaRPr lang="en-GB" sz="1200" kern="1400" dirty="0">
                        <a:solidFill>
                          <a:srgbClr val="000000"/>
                        </a:solidFill>
                        <a:effectLst/>
                        <a:latin typeface="Adobe Garamond Pro"/>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lvl="0" indent="0">
                        <a:spcAft>
                          <a:spcPts val="0"/>
                        </a:spcAft>
                        <a:buFont typeface="Symbol" panose="05050102010706020507" pitchFamily="18" charset="2"/>
                        <a:buNone/>
                      </a:pPr>
                      <a:r>
                        <a:rPr lang="en-US" sz="2800" dirty="0">
                          <a:effectLst/>
                        </a:rPr>
                        <a:t>PE</a:t>
                      </a:r>
                      <a:endParaRPr lang="en-GB" sz="24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800" kern="1400" dirty="0">
                          <a:effectLst/>
                        </a:rPr>
                        <a:t>ICT</a:t>
                      </a:r>
                      <a:endParaRPr lang="en-GB" sz="1200" kern="1400" dirty="0">
                        <a:solidFill>
                          <a:srgbClr val="000000"/>
                        </a:solidFill>
                        <a:effectLst/>
                        <a:latin typeface="Adobe Garamond Pro"/>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lvl="0" indent="0">
                        <a:spcAft>
                          <a:spcPts val="0"/>
                        </a:spcAft>
                        <a:buFont typeface="Symbol" panose="05050102010706020507" pitchFamily="18" charset="2"/>
                        <a:buNone/>
                      </a:pPr>
                      <a:r>
                        <a:rPr lang="en-US" sz="2800" dirty="0">
                          <a:effectLst/>
                        </a:rPr>
                        <a:t>Learning to </a:t>
                      </a:r>
                      <a:r>
                        <a:rPr lang="en-US" sz="2800" dirty="0" smtClean="0">
                          <a:effectLst/>
                        </a:rPr>
                        <a:t>Learn*</a:t>
                      </a:r>
                      <a:endParaRPr lang="en-GB" sz="24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800" kern="1400" dirty="0">
                          <a:effectLst/>
                        </a:rPr>
                        <a:t>Music</a:t>
                      </a:r>
                      <a:endParaRPr lang="en-GB" sz="1200" kern="1400" dirty="0">
                        <a:solidFill>
                          <a:srgbClr val="000000"/>
                        </a:solidFill>
                        <a:effectLst/>
                        <a:latin typeface="Adobe Garamond Pro"/>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857429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771800" y="260648"/>
            <a:ext cx="4330824" cy="720254"/>
          </a:xfrm>
        </p:spPr>
        <p:txBody>
          <a:bodyPr/>
          <a:lstStyle/>
          <a:p>
            <a:pPr eaLnBrk="1" hangingPunct="1"/>
            <a:r>
              <a:rPr lang="en-US" b="1" dirty="0" smtClean="0">
                <a:solidFill>
                  <a:srgbClr val="002060"/>
                </a:solidFill>
                <a:latin typeface="Calibri" panose="020F0502020204030204" pitchFamily="34" charset="0"/>
              </a:rPr>
              <a:t>Key Stage 4 (Years 10 &amp; 11)</a:t>
            </a:r>
          </a:p>
        </p:txBody>
      </p:sp>
      <p:graphicFrame>
        <p:nvGraphicFramePr>
          <p:cNvPr id="5" name="Table 4"/>
          <p:cNvGraphicFramePr>
            <a:graphicFrameLocks noGrp="1"/>
          </p:cNvGraphicFramePr>
          <p:nvPr>
            <p:extLst>
              <p:ext uri="{D42A27DB-BD31-4B8C-83A1-F6EECF244321}">
                <p14:modId xmlns:p14="http://schemas.microsoft.com/office/powerpoint/2010/main" val="3870101212"/>
              </p:ext>
            </p:extLst>
          </p:nvPr>
        </p:nvGraphicFramePr>
        <p:xfrm>
          <a:off x="899592" y="1153998"/>
          <a:ext cx="7128792" cy="4795282"/>
        </p:xfrm>
        <a:graphic>
          <a:graphicData uri="http://schemas.openxmlformats.org/drawingml/2006/table">
            <a:tbl>
              <a:tblPr firstRow="1" bandRow="1">
                <a:tableStyleId>{93296810-A885-4BE3-A3E7-6D5BEEA58F35}</a:tableStyleId>
              </a:tblPr>
              <a:tblGrid>
                <a:gridCol w="3564396"/>
                <a:gridCol w="3564396"/>
              </a:tblGrid>
              <a:tr h="477053">
                <a:tc>
                  <a:txBody>
                    <a:bodyPr/>
                    <a:lstStyle/>
                    <a:p>
                      <a:pPr>
                        <a:lnSpc>
                          <a:spcPct val="118000"/>
                        </a:lnSpc>
                        <a:spcAft>
                          <a:spcPts val="600"/>
                        </a:spcAft>
                      </a:pPr>
                      <a:r>
                        <a:rPr lang="en-US" sz="2400" kern="1400" dirty="0">
                          <a:effectLst/>
                        </a:rPr>
                        <a:t>Core Subjects</a:t>
                      </a:r>
                      <a:endParaRPr lang="en-GB" sz="1100" kern="1400" dirty="0">
                        <a:solidFill>
                          <a:srgbClr val="000000"/>
                        </a:solidFill>
                        <a:effectLst/>
                        <a:latin typeface="Adobe Garamond Pro"/>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8000"/>
                        </a:lnSpc>
                        <a:spcAft>
                          <a:spcPts val="600"/>
                        </a:spcAft>
                      </a:pPr>
                      <a:r>
                        <a:rPr lang="en-US" sz="2400" kern="1400" dirty="0" smtClean="0">
                          <a:effectLst/>
                        </a:rPr>
                        <a:t>Option Subjects</a:t>
                      </a:r>
                      <a:endParaRPr lang="en-GB" sz="1100" kern="1400" dirty="0">
                        <a:solidFill>
                          <a:srgbClr val="000000"/>
                        </a:solidFill>
                        <a:effectLst/>
                        <a:latin typeface="Adobe Garamond Pro"/>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lvl="0" indent="0">
                        <a:spcAft>
                          <a:spcPts val="0"/>
                        </a:spcAft>
                        <a:buFont typeface="Symbol" panose="05050102010706020507" pitchFamily="18" charset="2"/>
                        <a:buNone/>
                      </a:pPr>
                      <a:r>
                        <a:rPr lang="en-US" sz="2400" dirty="0">
                          <a:effectLst/>
                          <a:latin typeface="+mn-lt"/>
                        </a:rPr>
                        <a:t>English</a:t>
                      </a:r>
                      <a:endParaRPr lang="en-GB" sz="2400" dirty="0">
                        <a:effectLst/>
                        <a:latin typeface="+mn-lt"/>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400" kern="1400" dirty="0">
                          <a:effectLst/>
                          <a:latin typeface="+mn-lt"/>
                        </a:rPr>
                        <a:t>Art</a:t>
                      </a:r>
                      <a:endParaRPr lang="en-GB" sz="2400" kern="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lvl="0" indent="0">
                        <a:spcAft>
                          <a:spcPts val="0"/>
                        </a:spcAft>
                        <a:buFont typeface="Symbol" panose="05050102010706020507" pitchFamily="18" charset="2"/>
                        <a:buNone/>
                      </a:pPr>
                      <a:r>
                        <a:rPr lang="en-US" sz="2400" dirty="0">
                          <a:effectLst/>
                          <a:latin typeface="+mn-lt"/>
                        </a:rPr>
                        <a:t>Mathematics</a:t>
                      </a:r>
                      <a:endParaRPr lang="en-GB" sz="2400" dirty="0">
                        <a:effectLst/>
                        <a:latin typeface="+mn-lt"/>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400" kern="1400" dirty="0">
                          <a:effectLst/>
                          <a:latin typeface="+mn-lt"/>
                        </a:rPr>
                        <a:t>Design Technology</a:t>
                      </a:r>
                      <a:endParaRPr lang="en-GB" sz="2400" kern="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lvl="0" indent="0">
                        <a:spcAft>
                          <a:spcPts val="0"/>
                        </a:spcAft>
                        <a:buFont typeface="Symbol" panose="05050102010706020507" pitchFamily="18" charset="2"/>
                        <a:buNone/>
                      </a:pPr>
                      <a:r>
                        <a:rPr lang="x-none" sz="2400" dirty="0">
                          <a:effectLst/>
                          <a:latin typeface="+mn-lt"/>
                        </a:rPr>
                        <a:t>S</a:t>
                      </a:r>
                      <a:r>
                        <a:rPr lang="en-US" sz="2400" dirty="0" err="1">
                          <a:effectLst/>
                          <a:latin typeface="+mn-lt"/>
                        </a:rPr>
                        <a:t>cience</a:t>
                      </a:r>
                      <a:endParaRPr lang="en-GB" sz="2400" dirty="0">
                        <a:effectLst/>
                        <a:latin typeface="+mn-lt"/>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400" kern="1400" dirty="0">
                          <a:effectLst/>
                          <a:latin typeface="+mn-lt"/>
                        </a:rPr>
                        <a:t>Drama</a:t>
                      </a:r>
                      <a:endParaRPr lang="en-GB" sz="2400" kern="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2400" dirty="0" smtClean="0">
                          <a:effectLst/>
                          <a:latin typeface="+mn-lt"/>
                        </a:rPr>
                        <a:t>World Language/Home</a:t>
                      </a:r>
                      <a:r>
                        <a:rPr lang="en-US" sz="2400" baseline="0" dirty="0" smtClean="0">
                          <a:effectLst/>
                          <a:latin typeface="+mn-lt"/>
                        </a:rPr>
                        <a:t> </a:t>
                      </a:r>
                      <a:r>
                        <a:rPr lang="en-US" sz="2400" baseline="0" dirty="0" smtClean="0">
                          <a:effectLst/>
                          <a:latin typeface="+mn-lt"/>
                        </a:rPr>
                        <a:t>Language/ESL</a:t>
                      </a:r>
                      <a:endParaRPr lang="en-GB" sz="2400" dirty="0" smtClean="0">
                        <a:effectLst/>
                        <a:latin typeface="+mn-lt"/>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400" kern="1400" dirty="0" smtClean="0">
                          <a:solidFill>
                            <a:srgbClr val="000000"/>
                          </a:solidFill>
                          <a:effectLst/>
                          <a:latin typeface="+mn-lt"/>
                          <a:ea typeface="Times New Roman" panose="02020603050405020304" pitchFamily="18" charset="0"/>
                          <a:cs typeface="Times New Roman" panose="02020603050405020304" pitchFamily="18" charset="0"/>
                        </a:rPr>
                        <a:t>PE</a:t>
                      </a:r>
                      <a:endParaRPr lang="en-GB" sz="2400" kern="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r>
              <a:tr h="835684">
                <a:tc>
                  <a:txBody>
                    <a:bodyPr/>
                    <a:lstStyle/>
                    <a:p>
                      <a:pPr marL="0" lvl="0" indent="0">
                        <a:spcAft>
                          <a:spcPts val="0"/>
                        </a:spcAft>
                        <a:buFont typeface="Symbol" panose="05050102010706020507" pitchFamily="18" charset="2"/>
                        <a:buNone/>
                      </a:pPr>
                      <a:r>
                        <a:rPr lang="en-GB" sz="2400" dirty="0" smtClean="0">
                          <a:effectLst/>
                          <a:latin typeface="+mn-lt"/>
                          <a:ea typeface="Calibri" panose="020F0502020204030204" pitchFamily="34" charset="0"/>
                          <a:cs typeface="Cordia New" panose="020B0304020202020204" pitchFamily="34" charset="-34"/>
                        </a:rPr>
                        <a:t>Humanities – </a:t>
                      </a:r>
                      <a:r>
                        <a:rPr lang="en-GB" sz="2400" dirty="0" err="1" smtClean="0">
                          <a:effectLst/>
                          <a:latin typeface="+mn-lt"/>
                          <a:ea typeface="Calibri" panose="020F0502020204030204" pitchFamily="34" charset="0"/>
                          <a:cs typeface="Cordia New" panose="020B0304020202020204" pitchFamily="34" charset="-34"/>
                        </a:rPr>
                        <a:t>Hist</a:t>
                      </a:r>
                      <a:r>
                        <a:rPr lang="en-GB" sz="2400" dirty="0" smtClean="0">
                          <a:effectLst/>
                          <a:latin typeface="+mn-lt"/>
                          <a:ea typeface="Calibri" panose="020F0502020204030204" pitchFamily="34" charset="0"/>
                          <a:cs typeface="Cordia New" panose="020B0304020202020204" pitchFamily="34" charset="-34"/>
                        </a:rPr>
                        <a:t>/</a:t>
                      </a:r>
                      <a:r>
                        <a:rPr lang="en-GB" sz="2400" dirty="0" err="1" smtClean="0">
                          <a:effectLst/>
                          <a:latin typeface="+mn-lt"/>
                          <a:ea typeface="Calibri" panose="020F0502020204030204" pitchFamily="34" charset="0"/>
                          <a:cs typeface="Cordia New" panose="020B0304020202020204" pitchFamily="34" charset="-34"/>
                        </a:rPr>
                        <a:t>Geog</a:t>
                      </a:r>
                      <a:r>
                        <a:rPr lang="en-GB" sz="2400" dirty="0" smtClean="0">
                          <a:effectLst/>
                          <a:latin typeface="+mn-lt"/>
                          <a:ea typeface="Calibri" panose="020F0502020204030204" pitchFamily="34" charset="0"/>
                          <a:cs typeface="Cordia New" panose="020B0304020202020204" pitchFamily="34" charset="-34"/>
                        </a:rPr>
                        <a:t>/BS/Econ</a:t>
                      </a:r>
                      <a:endParaRPr lang="en-GB" sz="2400" dirty="0">
                        <a:effectLst/>
                        <a:latin typeface="+mn-lt"/>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400" kern="1400" dirty="0" smtClean="0">
                          <a:solidFill>
                            <a:srgbClr val="000000"/>
                          </a:solidFill>
                          <a:effectLst/>
                          <a:latin typeface="+mn-lt"/>
                          <a:ea typeface="Times New Roman" panose="02020603050405020304" pitchFamily="18" charset="0"/>
                          <a:cs typeface="Times New Roman" panose="02020603050405020304" pitchFamily="18" charset="0"/>
                        </a:rPr>
                        <a:t>Humanities</a:t>
                      </a:r>
                      <a:endParaRPr lang="en-GB" sz="2400" kern="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effectLst/>
                          <a:latin typeface="+mn-lt"/>
                        </a:rPr>
                        <a:t>Tutorial*</a:t>
                      </a:r>
                      <a:endParaRPr lang="en-GB" sz="2400" dirty="0" smtClean="0">
                        <a:effectLst/>
                        <a:latin typeface="+mn-lt"/>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400" kern="1400" dirty="0" smtClean="0">
                          <a:effectLst/>
                          <a:latin typeface="+mn-lt"/>
                        </a:rPr>
                        <a:t>ICT or Computing</a:t>
                      </a:r>
                      <a:endParaRPr lang="en-GB" sz="2400" kern="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r>
              <a:tr h="477053">
                <a:tc>
                  <a:txBody>
                    <a:bodyPr/>
                    <a:lstStyle/>
                    <a:p>
                      <a:pPr marL="0" lvl="0" indent="0">
                        <a:spcAft>
                          <a:spcPts val="0"/>
                        </a:spcAft>
                        <a:buFont typeface="Symbol" panose="05050102010706020507" pitchFamily="18" charset="2"/>
                        <a:buNone/>
                      </a:pPr>
                      <a:r>
                        <a:rPr lang="en-US" sz="2400" dirty="0" smtClean="0">
                          <a:effectLst/>
                          <a:latin typeface="+mn-lt"/>
                        </a:rPr>
                        <a:t>PE*</a:t>
                      </a:r>
                      <a:endParaRPr lang="en-GB" sz="2400" dirty="0">
                        <a:effectLst/>
                        <a:latin typeface="+mn-lt"/>
                        <a:ea typeface="Calibri" panose="020F0502020204030204" pitchFamily="34" charset="0"/>
                        <a:cs typeface="Cordia New" panose="020B0304020202020204" pitchFamily="34" charset="-34"/>
                      </a:endParaRPr>
                    </a:p>
                  </a:txBody>
                  <a:tcPr marL="68580" marR="68580" marT="0" marB="0"/>
                </a:tc>
                <a:tc>
                  <a:txBody>
                    <a:bodyPr/>
                    <a:lstStyle/>
                    <a:p>
                      <a:pPr>
                        <a:lnSpc>
                          <a:spcPct val="118000"/>
                        </a:lnSpc>
                        <a:spcAft>
                          <a:spcPts val="600"/>
                        </a:spcAft>
                      </a:pPr>
                      <a:r>
                        <a:rPr lang="en-GB" sz="2400" kern="1400" dirty="0">
                          <a:effectLst/>
                          <a:latin typeface="+mn-lt"/>
                        </a:rPr>
                        <a:t>Music</a:t>
                      </a:r>
                      <a:endParaRPr lang="en-GB" sz="2400" kern="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r>
              <a:tr h="342038">
                <a:tc>
                  <a:txBody>
                    <a:bodyPr/>
                    <a:lstStyle/>
                    <a:p>
                      <a:pPr marL="0" lvl="0" indent="0">
                        <a:spcAft>
                          <a:spcPts val="0"/>
                        </a:spcAft>
                        <a:buFont typeface="Symbol" panose="05050102010706020507" pitchFamily="18" charset="2"/>
                        <a:buNone/>
                      </a:pPr>
                      <a:r>
                        <a:rPr lang="en-GB" sz="2400" dirty="0" smtClean="0">
                          <a:effectLst/>
                          <a:latin typeface="+mn-lt"/>
                          <a:ea typeface="Calibri" panose="020F0502020204030204" pitchFamily="34" charset="0"/>
                          <a:cs typeface="Cordia New" panose="020B0304020202020204" pitchFamily="34" charset="-34"/>
                        </a:rPr>
                        <a:t>Elective*</a:t>
                      </a:r>
                      <a:endParaRPr lang="en-GB" sz="2400" dirty="0">
                        <a:effectLst/>
                        <a:latin typeface="+mn-lt"/>
                        <a:ea typeface="Calibri" panose="020F0502020204030204" pitchFamily="34" charset="0"/>
                        <a:cs typeface="Cordia New" panose="020B0304020202020204" pitchFamily="34" charset="-34"/>
                      </a:endParaRPr>
                    </a:p>
                  </a:txBody>
                  <a:tcPr marL="68580" marR="68580" marT="0" marB="0"/>
                </a:tc>
                <a:tc>
                  <a:txBody>
                    <a:bodyPr/>
                    <a:lstStyle/>
                    <a:p>
                      <a:r>
                        <a:rPr lang="en-GB" sz="2400" dirty="0" smtClean="0">
                          <a:latin typeface="+mn-lt"/>
                        </a:rPr>
                        <a:t>2</a:t>
                      </a:r>
                      <a:r>
                        <a:rPr lang="en-GB" sz="2400" baseline="30000" dirty="0" smtClean="0">
                          <a:latin typeface="+mn-lt"/>
                        </a:rPr>
                        <a:t>nd</a:t>
                      </a:r>
                      <a:r>
                        <a:rPr lang="en-GB" sz="2400" dirty="0" smtClean="0">
                          <a:latin typeface="+mn-lt"/>
                        </a:rPr>
                        <a:t> MFL</a:t>
                      </a:r>
                      <a:endParaRPr lang="en-GB" sz="2400" dirty="0">
                        <a:latin typeface="+mn-lt"/>
                      </a:endParaRPr>
                    </a:p>
                  </a:txBody>
                  <a:tcPr marL="68580" marR="68580" marT="0" marB="0"/>
                </a:tc>
              </a:tr>
            </a:tbl>
          </a:graphicData>
        </a:graphic>
      </p:graphicFrame>
    </p:spTree>
    <p:extLst>
      <p:ext uri="{BB962C8B-B14F-4D97-AF65-F5344CB8AC3E}">
        <p14:creationId xmlns:p14="http://schemas.microsoft.com/office/powerpoint/2010/main" val="3101809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339752" y="0"/>
            <a:ext cx="4618856" cy="766415"/>
          </a:xfrm>
        </p:spPr>
        <p:txBody>
          <a:bodyPr/>
          <a:lstStyle/>
          <a:p>
            <a:pPr eaLnBrk="1" hangingPunct="1"/>
            <a:r>
              <a:rPr lang="en-US" b="1" dirty="0" smtClean="0">
                <a:solidFill>
                  <a:srgbClr val="002060"/>
                </a:solidFill>
                <a:latin typeface="Calibri" panose="020F0502020204030204" pitchFamily="34" charset="0"/>
              </a:rPr>
              <a:t>Senior Studies (Years 12 &amp;13)</a:t>
            </a:r>
          </a:p>
        </p:txBody>
      </p:sp>
      <p:sp>
        <p:nvSpPr>
          <p:cNvPr id="6" name="TextBox 5"/>
          <p:cNvSpPr txBox="1"/>
          <p:nvPr/>
        </p:nvSpPr>
        <p:spPr>
          <a:xfrm>
            <a:off x="3131840" y="980728"/>
            <a:ext cx="5328592" cy="4708981"/>
          </a:xfrm>
          <a:prstGeom prst="rect">
            <a:avLst/>
          </a:prstGeom>
          <a:solidFill>
            <a:schemeClr val="bg1"/>
          </a:solidFill>
        </p:spPr>
        <p:txBody>
          <a:bodyPr wrap="square" rtlCol="0">
            <a:spAutoFit/>
          </a:bodyPr>
          <a:lstStyle/>
          <a:p>
            <a:pPr marL="285750" indent="-285750">
              <a:lnSpc>
                <a:spcPct val="150000"/>
              </a:lnSpc>
              <a:buFont typeface="Arial" panose="020B0604020202020204" pitchFamily="34" charset="0"/>
              <a:buChar char="•"/>
            </a:pPr>
            <a:r>
              <a:rPr lang="en-GB" sz="2000" dirty="0"/>
              <a:t>G1: First Language</a:t>
            </a:r>
          </a:p>
          <a:p>
            <a:pPr marL="285750" indent="-285750">
              <a:lnSpc>
                <a:spcPct val="150000"/>
              </a:lnSpc>
              <a:buFont typeface="Arial" panose="020B0604020202020204" pitchFamily="34" charset="0"/>
              <a:buChar char="•"/>
            </a:pPr>
            <a:r>
              <a:rPr lang="en-GB" sz="2000" dirty="0"/>
              <a:t>G2: Second Language</a:t>
            </a:r>
          </a:p>
          <a:p>
            <a:pPr marL="285750" indent="-285750">
              <a:lnSpc>
                <a:spcPct val="150000"/>
              </a:lnSpc>
              <a:buFont typeface="Arial" panose="020B0604020202020204" pitchFamily="34" charset="0"/>
              <a:buChar char="•"/>
            </a:pPr>
            <a:r>
              <a:rPr lang="en-GB" sz="2000" dirty="0"/>
              <a:t>G3: Individuals and Society</a:t>
            </a:r>
          </a:p>
          <a:p>
            <a:pPr marL="285750" indent="-285750">
              <a:lnSpc>
                <a:spcPct val="150000"/>
              </a:lnSpc>
              <a:buFont typeface="Arial" panose="020B0604020202020204" pitchFamily="34" charset="0"/>
              <a:buChar char="•"/>
            </a:pPr>
            <a:r>
              <a:rPr lang="en-GB" sz="2000" dirty="0"/>
              <a:t>G4: Experimental Sciences</a:t>
            </a:r>
          </a:p>
          <a:p>
            <a:pPr marL="285750" indent="-285750">
              <a:lnSpc>
                <a:spcPct val="150000"/>
              </a:lnSpc>
              <a:buFont typeface="Arial" panose="020B0604020202020204" pitchFamily="34" charset="0"/>
              <a:buChar char="•"/>
            </a:pPr>
            <a:r>
              <a:rPr lang="en-GB" sz="2000" dirty="0"/>
              <a:t>G5: Mathematics</a:t>
            </a:r>
          </a:p>
          <a:p>
            <a:pPr marL="285750" indent="-285750">
              <a:lnSpc>
                <a:spcPct val="150000"/>
              </a:lnSpc>
              <a:buFont typeface="Arial" panose="020B0604020202020204" pitchFamily="34" charset="0"/>
              <a:buChar char="•"/>
            </a:pPr>
            <a:r>
              <a:rPr lang="en-GB" sz="2000" dirty="0"/>
              <a:t>G6: </a:t>
            </a:r>
            <a:r>
              <a:rPr lang="en-GB" sz="2000" dirty="0" smtClean="0"/>
              <a:t>Electives e.g. Arts, second science</a:t>
            </a:r>
            <a:endParaRPr lang="en-GB" sz="2000" dirty="0"/>
          </a:p>
          <a:p>
            <a:pPr marL="285750" indent="-285750">
              <a:lnSpc>
                <a:spcPct val="150000"/>
              </a:lnSpc>
              <a:buFont typeface="Arial" panose="020B0604020202020204" pitchFamily="34" charset="0"/>
              <a:buChar char="•"/>
            </a:pPr>
            <a:r>
              <a:rPr lang="en-GB" sz="2000" dirty="0"/>
              <a:t>Theory of Knowledge</a:t>
            </a:r>
          </a:p>
          <a:p>
            <a:pPr marL="285750" indent="-285750">
              <a:lnSpc>
                <a:spcPct val="150000"/>
              </a:lnSpc>
              <a:buFont typeface="Arial" panose="020B0604020202020204" pitchFamily="34" charset="0"/>
              <a:buChar char="•"/>
            </a:pPr>
            <a:r>
              <a:rPr lang="en-GB" sz="2000" dirty="0"/>
              <a:t>CAS</a:t>
            </a:r>
          </a:p>
          <a:p>
            <a:pPr marL="285750" indent="-285750">
              <a:lnSpc>
                <a:spcPct val="150000"/>
              </a:lnSpc>
              <a:buFont typeface="Arial" panose="020B0604020202020204" pitchFamily="34" charset="0"/>
              <a:buChar char="•"/>
            </a:pPr>
            <a:r>
              <a:rPr lang="en-GB" sz="2000" dirty="0" smtClean="0"/>
              <a:t>Tutorial</a:t>
            </a:r>
            <a:endParaRPr lang="en-GB" sz="2000" dirty="0"/>
          </a:p>
          <a:p>
            <a:pPr marL="285750" indent="-285750">
              <a:lnSpc>
                <a:spcPct val="150000"/>
              </a:lnSpc>
              <a:buFont typeface="Arial" panose="020B0604020202020204" pitchFamily="34" charset="0"/>
              <a:buChar char="•"/>
            </a:pPr>
            <a:r>
              <a:rPr lang="en-GB" sz="2000" dirty="0" smtClean="0"/>
              <a:t>PE</a:t>
            </a:r>
          </a:p>
        </p:txBody>
      </p:sp>
      <p:pic>
        <p:nvPicPr>
          <p:cNvPr id="7" name="Picture 6"/>
          <p:cNvPicPr>
            <a:picLocks noChangeAspect="1"/>
          </p:cNvPicPr>
          <p:nvPr/>
        </p:nvPicPr>
        <p:blipFill>
          <a:blip r:embed="rId3"/>
          <a:stretch>
            <a:fillRect/>
          </a:stretch>
        </p:blipFill>
        <p:spPr>
          <a:xfrm>
            <a:off x="0" y="2978805"/>
            <a:ext cx="2873871" cy="2873871"/>
          </a:xfrm>
          <a:prstGeom prst="rect">
            <a:avLst/>
          </a:prstGeom>
        </p:spPr>
      </p:pic>
    </p:spTree>
    <p:extLst>
      <p:ext uri="{BB962C8B-B14F-4D97-AF65-F5344CB8AC3E}">
        <p14:creationId xmlns:p14="http://schemas.microsoft.com/office/powerpoint/2010/main" val="1823746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512" y="1052736"/>
            <a:ext cx="2232248" cy="2144762"/>
          </a:xfrm>
        </p:spPr>
        <p:txBody>
          <a:bodyPr>
            <a:noAutofit/>
          </a:bodyPr>
          <a:lstStyle/>
          <a:p>
            <a:pPr eaLnBrk="1" hangingPunct="1"/>
            <a:r>
              <a:rPr lang="en-US" sz="4400" b="1" dirty="0" smtClean="0">
                <a:solidFill>
                  <a:schemeClr val="bg1"/>
                </a:solidFill>
                <a:latin typeface="Calibri" panose="020F0502020204030204" pitchFamily="34" charset="0"/>
              </a:rPr>
              <a:t>Home Learning</a:t>
            </a:r>
          </a:p>
        </p:txBody>
      </p:sp>
      <p:sp>
        <p:nvSpPr>
          <p:cNvPr id="10243" name="Rectangle 3"/>
          <p:cNvSpPr>
            <a:spLocks noGrp="1" noChangeArrowheads="1"/>
          </p:cNvSpPr>
          <p:nvPr>
            <p:ph idx="1"/>
          </p:nvPr>
        </p:nvSpPr>
        <p:spPr>
          <a:xfrm>
            <a:off x="2676285" y="1271687"/>
            <a:ext cx="6364336" cy="4392488"/>
          </a:xfrm>
        </p:spPr>
        <p:txBody>
          <a:bodyPr>
            <a:noAutofit/>
          </a:bodyPr>
          <a:lstStyle/>
          <a:p>
            <a:pPr eaLnBrk="1" hangingPunct="1"/>
            <a:r>
              <a:rPr lang="en-US" sz="2800" dirty="0" smtClean="0">
                <a:latin typeface="Calibri" pitchFamily="34" charset="0"/>
              </a:rPr>
              <a:t>Set as ‘Tasks’ on Firefly</a:t>
            </a:r>
          </a:p>
          <a:p>
            <a:pPr eaLnBrk="1" hangingPunct="1"/>
            <a:r>
              <a:rPr lang="en-GB" sz="2800" dirty="0" smtClean="0">
                <a:latin typeface="Calibri" pitchFamily="34" charset="0"/>
              </a:rPr>
              <a:t>Timetables are published for KS3</a:t>
            </a:r>
          </a:p>
          <a:p>
            <a:pPr eaLnBrk="1" hangingPunct="1"/>
            <a:r>
              <a:rPr lang="en-GB" sz="2800" dirty="0" smtClean="0">
                <a:latin typeface="Calibri" pitchFamily="34" charset="0"/>
              </a:rPr>
              <a:t>Varied activity</a:t>
            </a:r>
          </a:p>
          <a:p>
            <a:pPr eaLnBrk="1" hangingPunct="1"/>
            <a:r>
              <a:rPr lang="en-GB" sz="2800" dirty="0" smtClean="0">
                <a:solidFill>
                  <a:srgbClr val="FF0000"/>
                </a:solidFill>
                <a:latin typeface="Calibri" pitchFamily="34" charset="0"/>
              </a:rPr>
              <a:t>KS3: 1 to 1.5 hours/night </a:t>
            </a:r>
          </a:p>
          <a:p>
            <a:pPr marL="502920" lvl="1" indent="0">
              <a:buNone/>
            </a:pPr>
            <a:r>
              <a:rPr lang="en-GB" sz="2400" dirty="0" smtClean="0">
                <a:solidFill>
                  <a:srgbClr val="FF0000"/>
                </a:solidFill>
                <a:latin typeface="Calibri" pitchFamily="34" charset="0"/>
              </a:rPr>
              <a:t>(20-30 </a:t>
            </a:r>
            <a:r>
              <a:rPr lang="en-GB" sz="2400" dirty="0" err="1" smtClean="0">
                <a:solidFill>
                  <a:srgbClr val="FF0000"/>
                </a:solidFill>
                <a:latin typeface="Calibri" pitchFamily="34" charset="0"/>
              </a:rPr>
              <a:t>mins</a:t>
            </a:r>
            <a:r>
              <a:rPr lang="en-GB" sz="2400" dirty="0" smtClean="0">
                <a:solidFill>
                  <a:srgbClr val="FF0000"/>
                </a:solidFill>
                <a:latin typeface="Calibri" pitchFamily="34" charset="0"/>
              </a:rPr>
              <a:t>/subject)</a:t>
            </a:r>
          </a:p>
          <a:p>
            <a:pPr eaLnBrk="1" hangingPunct="1"/>
            <a:r>
              <a:rPr lang="en-GB" sz="2800" dirty="0" smtClean="0">
                <a:solidFill>
                  <a:srgbClr val="00B050"/>
                </a:solidFill>
                <a:latin typeface="Calibri" pitchFamily="34" charset="0"/>
              </a:rPr>
              <a:t>KS4: 1.5 to 2 hours/night </a:t>
            </a:r>
          </a:p>
          <a:p>
            <a:pPr marL="502920" lvl="1" indent="0">
              <a:buNone/>
            </a:pPr>
            <a:r>
              <a:rPr lang="en-GB" sz="2400" dirty="0" smtClean="0">
                <a:solidFill>
                  <a:srgbClr val="00B050"/>
                </a:solidFill>
                <a:latin typeface="Calibri" pitchFamily="34" charset="0"/>
              </a:rPr>
              <a:t>(35 to 40 </a:t>
            </a:r>
            <a:r>
              <a:rPr lang="en-GB" sz="2400" dirty="0" err="1" smtClean="0">
                <a:solidFill>
                  <a:srgbClr val="00B050"/>
                </a:solidFill>
                <a:latin typeface="Calibri" pitchFamily="34" charset="0"/>
              </a:rPr>
              <a:t>mins</a:t>
            </a:r>
            <a:r>
              <a:rPr lang="en-GB" sz="2400" dirty="0" smtClean="0">
                <a:solidFill>
                  <a:srgbClr val="00B050"/>
                </a:solidFill>
                <a:latin typeface="Calibri" pitchFamily="34" charset="0"/>
              </a:rPr>
              <a:t>/subject)</a:t>
            </a:r>
          </a:p>
          <a:p>
            <a:pPr eaLnBrk="1" hangingPunct="1"/>
            <a:r>
              <a:rPr lang="en-GB" sz="2800" dirty="0" smtClean="0">
                <a:solidFill>
                  <a:srgbClr val="CC0099"/>
                </a:solidFill>
                <a:latin typeface="Calibri" pitchFamily="34" charset="0"/>
              </a:rPr>
              <a:t>Senior Studies: 3+ hours/night </a:t>
            </a:r>
          </a:p>
          <a:p>
            <a:pPr marL="502920" lvl="1" indent="0">
              <a:buNone/>
            </a:pPr>
            <a:r>
              <a:rPr lang="en-GB" sz="2400" dirty="0" smtClean="0">
                <a:solidFill>
                  <a:srgbClr val="CC0099"/>
                </a:solidFill>
                <a:latin typeface="Calibri" pitchFamily="34" charset="0"/>
              </a:rPr>
              <a:t>(50 </a:t>
            </a:r>
            <a:r>
              <a:rPr lang="en-GB" sz="2400" dirty="0" err="1" smtClean="0">
                <a:solidFill>
                  <a:srgbClr val="CC0099"/>
                </a:solidFill>
                <a:latin typeface="Calibri" pitchFamily="34" charset="0"/>
              </a:rPr>
              <a:t>mins</a:t>
            </a:r>
            <a:r>
              <a:rPr lang="en-GB" sz="2400" dirty="0" smtClean="0">
                <a:solidFill>
                  <a:srgbClr val="CC0099"/>
                </a:solidFill>
                <a:latin typeface="Calibri" pitchFamily="34" charset="0"/>
              </a:rPr>
              <a:t>/subject)</a:t>
            </a:r>
          </a:p>
        </p:txBody>
      </p:sp>
      <p:pic>
        <p:nvPicPr>
          <p:cNvPr id="4" name="Picture 3"/>
          <p:cNvPicPr>
            <a:picLocks noChangeAspect="1"/>
          </p:cNvPicPr>
          <p:nvPr/>
        </p:nvPicPr>
        <p:blipFill>
          <a:blip r:embed="rId3"/>
          <a:stretch>
            <a:fillRect/>
          </a:stretch>
        </p:blipFill>
        <p:spPr>
          <a:xfrm>
            <a:off x="286336" y="3659994"/>
            <a:ext cx="2018600" cy="2004181"/>
          </a:xfrm>
          <a:prstGeom prst="rect">
            <a:avLst/>
          </a:prstGeom>
        </p:spPr>
      </p:pic>
    </p:spTree>
    <p:extLst>
      <p:ext uri="{BB962C8B-B14F-4D97-AF65-F5344CB8AC3E}">
        <p14:creationId xmlns:p14="http://schemas.microsoft.com/office/powerpoint/2010/main" val="3310239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4" y="1556792"/>
            <a:ext cx="2448272" cy="792088"/>
          </a:xfrm>
        </p:spPr>
        <p:txBody>
          <a:bodyPr>
            <a:noAutofit/>
          </a:bodyPr>
          <a:lstStyle/>
          <a:p>
            <a:pPr eaLnBrk="1" hangingPunct="1"/>
            <a:r>
              <a:rPr lang="en-US" sz="3600" b="1" dirty="0" smtClean="0">
                <a:solidFill>
                  <a:schemeClr val="bg1"/>
                </a:solidFill>
                <a:latin typeface="Calibri" panose="020F0502020204030204" pitchFamily="34" charset="0"/>
              </a:rPr>
              <a:t>Assessment</a:t>
            </a:r>
          </a:p>
        </p:txBody>
      </p:sp>
      <p:sp>
        <p:nvSpPr>
          <p:cNvPr id="15363" name="Rectangle 3"/>
          <p:cNvSpPr>
            <a:spLocks noGrp="1" noChangeArrowheads="1"/>
          </p:cNvSpPr>
          <p:nvPr>
            <p:ph idx="1"/>
          </p:nvPr>
        </p:nvSpPr>
        <p:spPr>
          <a:xfrm>
            <a:off x="2699792" y="908720"/>
            <a:ext cx="6262464" cy="4950866"/>
          </a:xfrm>
        </p:spPr>
        <p:txBody>
          <a:bodyPr>
            <a:normAutofit/>
          </a:bodyPr>
          <a:lstStyle/>
          <a:p>
            <a:pPr eaLnBrk="1" hangingPunct="1"/>
            <a:r>
              <a:rPr lang="en-GB" sz="2000" dirty="0" smtClean="0">
                <a:latin typeface="Calibri" pitchFamily="34" charset="0"/>
              </a:rPr>
              <a:t>Continuous through class and home learning</a:t>
            </a:r>
          </a:p>
          <a:p>
            <a:pPr eaLnBrk="1" hangingPunct="1"/>
            <a:r>
              <a:rPr lang="en-GB" sz="2000" dirty="0" smtClean="0">
                <a:latin typeface="Calibri" pitchFamily="34" charset="0"/>
              </a:rPr>
              <a:t>Focus on feedback</a:t>
            </a:r>
          </a:p>
          <a:p>
            <a:pPr eaLnBrk="1" hangingPunct="1"/>
            <a:r>
              <a:rPr lang="en-GB" sz="2000" dirty="0" smtClean="0">
                <a:latin typeface="Calibri" pitchFamily="34" charset="0"/>
              </a:rPr>
              <a:t>Y7-9 (KS3): key assessments throughout the year as appropriate; some end of year assessments</a:t>
            </a:r>
          </a:p>
          <a:p>
            <a:pPr eaLnBrk="1" hangingPunct="1"/>
            <a:r>
              <a:rPr lang="en-GB" sz="2000" dirty="0" smtClean="0">
                <a:latin typeface="Calibri" pitchFamily="34" charset="0"/>
              </a:rPr>
              <a:t>Y10 &amp; 11 (KS4)</a:t>
            </a:r>
          </a:p>
          <a:p>
            <a:pPr lvl="1" eaLnBrk="1" hangingPunct="1"/>
            <a:r>
              <a:rPr lang="en-GB" sz="1800" dirty="0" smtClean="0">
                <a:latin typeface="Calibri" pitchFamily="34" charset="0"/>
              </a:rPr>
              <a:t>(I)GCSE – CIE and Edexcel Exam Boards</a:t>
            </a:r>
          </a:p>
          <a:p>
            <a:pPr lvl="1" eaLnBrk="1" hangingPunct="1"/>
            <a:r>
              <a:rPr lang="en-GB" sz="1800" dirty="0" smtClean="0">
                <a:latin typeface="Calibri" pitchFamily="34" charset="0"/>
              </a:rPr>
              <a:t>End of Year 10 exams (do not count towards final grade)</a:t>
            </a:r>
          </a:p>
          <a:p>
            <a:pPr lvl="1" eaLnBrk="1" hangingPunct="1"/>
            <a:r>
              <a:rPr lang="en-GB" sz="1800" dirty="0" smtClean="0">
                <a:latin typeface="Calibri" pitchFamily="34" charset="0"/>
              </a:rPr>
              <a:t>Final exams at the end of Year 11</a:t>
            </a:r>
          </a:p>
          <a:p>
            <a:pPr eaLnBrk="1" hangingPunct="1"/>
            <a:r>
              <a:rPr lang="en-GB" sz="2000" dirty="0" smtClean="0">
                <a:latin typeface="Calibri" pitchFamily="34" charset="0"/>
              </a:rPr>
              <a:t>Y12 &amp; 13 (Senior Studies) IB</a:t>
            </a:r>
          </a:p>
          <a:p>
            <a:pPr lvl="1" eaLnBrk="1" hangingPunct="1"/>
            <a:r>
              <a:rPr lang="en-GB" sz="1800" dirty="0">
                <a:latin typeface="Calibri" pitchFamily="34" charset="0"/>
              </a:rPr>
              <a:t>End of Year </a:t>
            </a:r>
            <a:r>
              <a:rPr lang="en-GB" sz="1800" dirty="0" smtClean="0">
                <a:latin typeface="Calibri" pitchFamily="34" charset="0"/>
              </a:rPr>
              <a:t>12 </a:t>
            </a:r>
            <a:r>
              <a:rPr lang="en-GB" sz="1800" dirty="0">
                <a:latin typeface="Calibri" pitchFamily="34" charset="0"/>
              </a:rPr>
              <a:t>exams (do not count towards final grade)</a:t>
            </a:r>
          </a:p>
          <a:p>
            <a:pPr lvl="1" eaLnBrk="1" hangingPunct="1"/>
            <a:r>
              <a:rPr lang="en-GB" sz="1800" dirty="0">
                <a:latin typeface="Calibri" pitchFamily="34" charset="0"/>
              </a:rPr>
              <a:t>Final exams at the end of Year </a:t>
            </a:r>
            <a:r>
              <a:rPr lang="en-GB" sz="1800" dirty="0" smtClean="0">
                <a:latin typeface="Calibri" pitchFamily="34" charset="0"/>
              </a:rPr>
              <a:t>13</a:t>
            </a:r>
            <a:endParaRPr lang="en-GB" sz="1800" dirty="0">
              <a:latin typeface="Calibri" pitchFamily="34" charset="0"/>
            </a:endParaRPr>
          </a:p>
          <a:p>
            <a:pPr lvl="1" eaLnBrk="1" hangingPunct="1"/>
            <a:endParaRPr lang="en-GB" sz="2400" dirty="0" smtClean="0">
              <a:latin typeface="Calibri" pitchFamily="34" charset="0"/>
            </a:endParaRPr>
          </a:p>
        </p:txBody>
      </p:sp>
      <p:pic>
        <p:nvPicPr>
          <p:cNvPr id="4" name="Picture 3"/>
          <p:cNvPicPr>
            <a:picLocks noChangeAspect="1"/>
          </p:cNvPicPr>
          <p:nvPr/>
        </p:nvPicPr>
        <p:blipFill>
          <a:blip r:embed="rId3"/>
          <a:stretch>
            <a:fillRect/>
          </a:stretch>
        </p:blipFill>
        <p:spPr>
          <a:xfrm>
            <a:off x="323528" y="3866144"/>
            <a:ext cx="1964300" cy="1825288"/>
          </a:xfrm>
          <a:prstGeom prst="rect">
            <a:avLst/>
          </a:prstGeom>
        </p:spPr>
      </p:pic>
    </p:spTree>
    <p:extLst>
      <p:ext uri="{BB962C8B-B14F-4D97-AF65-F5344CB8AC3E}">
        <p14:creationId xmlns:p14="http://schemas.microsoft.com/office/powerpoint/2010/main" val="476135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75856" y="127758"/>
            <a:ext cx="3168352" cy="535299"/>
          </a:xfrm>
        </p:spPr>
        <p:txBody>
          <a:bodyPr>
            <a:noAutofit/>
          </a:bodyPr>
          <a:lstStyle/>
          <a:p>
            <a:pPr eaLnBrk="1" hangingPunct="1"/>
            <a:r>
              <a:rPr lang="en-US" sz="3200" b="1" dirty="0" smtClean="0">
                <a:solidFill>
                  <a:srgbClr val="002060"/>
                </a:solidFill>
                <a:latin typeface="Cambria" pitchFamily="18" charset="0"/>
              </a:rPr>
              <a:t>Communication</a:t>
            </a:r>
          </a:p>
        </p:txBody>
      </p:sp>
      <p:sp>
        <p:nvSpPr>
          <p:cNvPr id="16387" name="Rectangle 3"/>
          <p:cNvSpPr>
            <a:spLocks noGrp="1" noChangeArrowheads="1"/>
          </p:cNvSpPr>
          <p:nvPr>
            <p:ph idx="1"/>
          </p:nvPr>
        </p:nvSpPr>
        <p:spPr>
          <a:xfrm>
            <a:off x="2123728" y="687485"/>
            <a:ext cx="6680720" cy="2621926"/>
          </a:xfrm>
        </p:spPr>
        <p:txBody>
          <a:bodyPr>
            <a:normAutofit/>
          </a:bodyPr>
          <a:lstStyle/>
          <a:p>
            <a:pPr lvl="1" eaLnBrk="1" hangingPunct="1"/>
            <a:r>
              <a:rPr lang="en-GB" sz="2400" dirty="0" smtClean="0">
                <a:solidFill>
                  <a:srgbClr val="0070C0"/>
                </a:solidFill>
                <a:latin typeface="Calibri" pitchFamily="34" charset="0"/>
              </a:rPr>
              <a:t>Identify target per subject</a:t>
            </a:r>
          </a:p>
          <a:p>
            <a:pPr lvl="1" eaLnBrk="1" hangingPunct="1"/>
            <a:r>
              <a:rPr lang="en-GB" sz="2400" dirty="0" smtClean="0">
                <a:solidFill>
                  <a:schemeClr val="accent1">
                    <a:lumMod val="50000"/>
                  </a:schemeClr>
                </a:solidFill>
                <a:latin typeface="Calibri" pitchFamily="34" charset="0"/>
              </a:rPr>
              <a:t>Where a student is currently at (Attainment)</a:t>
            </a:r>
          </a:p>
          <a:p>
            <a:pPr lvl="1" eaLnBrk="1" hangingPunct="1"/>
            <a:r>
              <a:rPr lang="en-GB" sz="2400" dirty="0" smtClean="0">
                <a:solidFill>
                  <a:srgbClr val="0070C0"/>
                </a:solidFill>
                <a:latin typeface="Calibri" pitchFamily="34" charset="0"/>
              </a:rPr>
              <a:t>Recommendations to further improve learning</a:t>
            </a:r>
          </a:p>
          <a:p>
            <a:pPr lvl="1" eaLnBrk="1" hangingPunct="1"/>
            <a:r>
              <a:rPr lang="en-GB" sz="2400" dirty="0" smtClean="0">
                <a:solidFill>
                  <a:schemeClr val="accent1">
                    <a:lumMod val="50000"/>
                  </a:schemeClr>
                </a:solidFill>
                <a:latin typeface="Calibri" pitchFamily="34" charset="0"/>
              </a:rPr>
              <a:t>Three times per year</a:t>
            </a:r>
          </a:p>
        </p:txBody>
      </p:sp>
      <p:graphicFrame>
        <p:nvGraphicFramePr>
          <p:cNvPr id="4" name="Table 3"/>
          <p:cNvGraphicFramePr>
            <a:graphicFrameLocks noGrp="1"/>
          </p:cNvGraphicFramePr>
          <p:nvPr>
            <p:extLst>
              <p:ext uri="{D42A27DB-BD31-4B8C-83A1-F6EECF244321}">
                <p14:modId xmlns:p14="http://schemas.microsoft.com/office/powerpoint/2010/main" val="941020742"/>
              </p:ext>
            </p:extLst>
          </p:nvPr>
        </p:nvGraphicFramePr>
        <p:xfrm>
          <a:off x="827584" y="3140968"/>
          <a:ext cx="7976864" cy="2739012"/>
        </p:xfrm>
        <a:graphic>
          <a:graphicData uri="http://schemas.openxmlformats.org/drawingml/2006/table">
            <a:tbl>
              <a:tblPr firstRow="1" firstCol="1" bandRow="1">
                <a:tableStyleId>{5C22544A-7EE6-4342-B048-85BDC9FD1C3A}</a:tableStyleId>
              </a:tblPr>
              <a:tblGrid>
                <a:gridCol w="1008606"/>
                <a:gridCol w="533140"/>
                <a:gridCol w="2696216"/>
                <a:gridCol w="3738902"/>
              </a:tblGrid>
              <a:tr h="586021">
                <a:tc gridSpan="2">
                  <a:txBody>
                    <a:bodyPr/>
                    <a:lstStyle/>
                    <a:p>
                      <a:pPr algn="l">
                        <a:lnSpc>
                          <a:spcPct val="107000"/>
                        </a:lnSpc>
                        <a:spcAft>
                          <a:spcPts val="0"/>
                        </a:spcAft>
                      </a:pPr>
                      <a:r>
                        <a:rPr lang="en-GB" sz="1800" dirty="0">
                          <a:effectLst/>
                        </a:rPr>
                        <a:t>English  </a:t>
                      </a:r>
                      <a:endParaRPr lang="en-GB" sz="1800" dirty="0" smtClean="0">
                        <a:effectLst/>
                      </a:endParaRPr>
                    </a:p>
                    <a:p>
                      <a:pPr algn="l">
                        <a:lnSpc>
                          <a:spcPct val="107000"/>
                        </a:lnSpc>
                        <a:spcAft>
                          <a:spcPts val="0"/>
                        </a:spcAft>
                      </a:pPr>
                      <a:r>
                        <a:rPr lang="en-GB" sz="1800" dirty="0" smtClean="0">
                          <a:effectLst/>
                        </a:rPr>
                        <a:t>Mr </a:t>
                      </a:r>
                      <a:r>
                        <a:rPr lang="en-GB" sz="1800" dirty="0">
                          <a:effectLst/>
                        </a:rPr>
                        <a:t>Robertson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hMerge="1">
                  <a:txBody>
                    <a:bodyPr/>
                    <a:lstStyle/>
                    <a:p>
                      <a:endParaRPr lang="en-GB"/>
                    </a:p>
                  </a:txBody>
                  <a:tcPr/>
                </a:tc>
                <a:tc>
                  <a:txBody>
                    <a:bodyPr/>
                    <a:lstStyle/>
                    <a:p>
                      <a:pPr algn="l">
                        <a:lnSpc>
                          <a:spcPct val="107000"/>
                        </a:lnSpc>
                        <a:spcAft>
                          <a:spcPts val="0"/>
                        </a:spcAft>
                      </a:pPr>
                      <a:r>
                        <a:rPr lang="en-GB" sz="1800" dirty="0">
                          <a:effectLst/>
                        </a:rPr>
                        <a:t>Teacher Comment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l">
                        <a:lnSpc>
                          <a:spcPct val="107000"/>
                        </a:lnSpc>
                        <a:spcAft>
                          <a:spcPts val="0"/>
                        </a:spcAft>
                      </a:pPr>
                      <a:r>
                        <a:rPr lang="en-GB" sz="1800" dirty="0">
                          <a:effectLst/>
                        </a:rPr>
                        <a:t>Recommendation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r>
              <a:tr h="391256">
                <a:tc>
                  <a:txBody>
                    <a:bodyPr/>
                    <a:lstStyle/>
                    <a:p>
                      <a:pPr algn="l">
                        <a:lnSpc>
                          <a:spcPct val="107000"/>
                        </a:lnSpc>
                        <a:spcAft>
                          <a:spcPts val="0"/>
                        </a:spcAft>
                      </a:pPr>
                      <a:r>
                        <a:rPr lang="en-GB" sz="1800" dirty="0">
                          <a:effectLst/>
                        </a:rPr>
                        <a:t>Target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l">
                        <a:lnSpc>
                          <a:spcPct val="107000"/>
                        </a:lnSpc>
                        <a:spcAft>
                          <a:spcPts val="0"/>
                        </a:spcAft>
                      </a:pPr>
                      <a:r>
                        <a:rPr lang="en-GB" sz="1800" dirty="0">
                          <a:effectLst/>
                        </a:rPr>
                        <a:t>5c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5">
                  <a:txBody>
                    <a:bodyPr/>
                    <a:lstStyle/>
                    <a:p>
                      <a:pPr marL="36195" algn="l">
                        <a:lnSpc>
                          <a:spcPct val="107000"/>
                        </a:lnSpc>
                        <a:spcAft>
                          <a:spcPts val="0"/>
                        </a:spcAft>
                      </a:pPr>
                      <a:r>
                        <a:rPr lang="en-GB" sz="1600" dirty="0">
                          <a:effectLst/>
                        </a:rPr>
                        <a:t>James demonstrates very good understanding of texts.</a:t>
                      </a:r>
                      <a:endParaRPr lang="en-GB" sz="2000" dirty="0">
                        <a:effectLst/>
                      </a:endParaRPr>
                    </a:p>
                    <a:p>
                      <a:pPr marL="36195" algn="l">
                        <a:lnSpc>
                          <a:spcPct val="107000"/>
                        </a:lnSpc>
                        <a:spcAft>
                          <a:spcPts val="0"/>
                        </a:spcAft>
                      </a:pPr>
                      <a:r>
                        <a:rPr lang="en-GB" sz="1600" dirty="0">
                          <a:effectLst/>
                        </a:rPr>
                        <a:t> </a:t>
                      </a:r>
                      <a:endParaRPr lang="en-GB" sz="2000" dirty="0">
                        <a:effectLst/>
                      </a:endParaRPr>
                    </a:p>
                    <a:p>
                      <a:pPr marL="36195" algn="l">
                        <a:lnSpc>
                          <a:spcPct val="107000"/>
                        </a:lnSpc>
                        <a:spcAft>
                          <a:spcPts val="0"/>
                        </a:spcAft>
                      </a:pPr>
                      <a:r>
                        <a:rPr lang="en-GB" sz="1600" dirty="0">
                          <a:effectLst/>
                        </a:rPr>
                        <a:t>He shows a highly perceptive awareness of the subtleties and nuances of meaning.</a:t>
                      </a:r>
                      <a:endParaRPr lang="en-GB" sz="2000" dirty="0">
                        <a:effectLst/>
                      </a:endParaRPr>
                    </a:p>
                    <a:p>
                      <a:pPr algn="l">
                        <a:lnSpc>
                          <a:spcPct val="107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5">
                  <a:txBody>
                    <a:bodyPr/>
                    <a:lstStyle/>
                    <a:p>
                      <a:pPr algn="l">
                        <a:lnSpc>
                          <a:spcPct val="107000"/>
                        </a:lnSpc>
                        <a:spcAft>
                          <a:spcPts val="0"/>
                        </a:spcAft>
                      </a:pPr>
                      <a:r>
                        <a:rPr lang="en-GB" sz="1600" dirty="0">
                          <a:effectLst/>
                        </a:rPr>
                        <a:t>James should make connections between texts from different times and cultures and his own experiences. </a:t>
                      </a:r>
                      <a:endParaRPr lang="en-GB" sz="2000" dirty="0">
                        <a:effectLst/>
                      </a:endParaRPr>
                    </a:p>
                    <a:p>
                      <a:pPr algn="l">
                        <a:lnSpc>
                          <a:spcPct val="107000"/>
                        </a:lnSpc>
                        <a:spcAft>
                          <a:spcPts val="0"/>
                        </a:spcAft>
                      </a:pPr>
                      <a:r>
                        <a:rPr lang="en-GB" sz="1600" dirty="0">
                          <a:effectLst/>
                        </a:rPr>
                        <a:t> </a:t>
                      </a:r>
                      <a:endParaRPr lang="en-GB" sz="2000" dirty="0">
                        <a:effectLst/>
                      </a:endParaRPr>
                    </a:p>
                    <a:p>
                      <a:pPr algn="l">
                        <a:lnSpc>
                          <a:spcPct val="107000"/>
                        </a:lnSpc>
                        <a:spcAft>
                          <a:spcPts val="0"/>
                        </a:spcAft>
                      </a:pPr>
                      <a:r>
                        <a:rPr lang="en-GB" sz="1600" dirty="0">
                          <a:effectLst/>
                        </a:rPr>
                        <a:t>He needs to use a range of punctuation correctly to clarify meaning, and organise ideas into well-developed, linked </a:t>
                      </a:r>
                      <a:r>
                        <a:rPr lang="en-GB" sz="1600" dirty="0" smtClean="0">
                          <a:effectLst/>
                        </a:rPr>
                        <a:t>paragraphs.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1256">
                <a:tc>
                  <a:txBody>
                    <a:bodyPr/>
                    <a:lstStyle/>
                    <a:p>
                      <a:pPr algn="l">
                        <a:lnSpc>
                          <a:spcPct val="107000"/>
                        </a:lnSpc>
                        <a:spcAft>
                          <a:spcPts val="0"/>
                        </a:spcAft>
                      </a:pPr>
                      <a:r>
                        <a:rPr lang="en-GB" sz="1800" dirty="0">
                          <a:effectLst/>
                        </a:rPr>
                        <a:t>Term 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l">
                        <a:lnSpc>
                          <a:spcPct val="107000"/>
                        </a:lnSpc>
                        <a:spcAft>
                          <a:spcPts val="0"/>
                        </a:spcAft>
                      </a:pPr>
                      <a:r>
                        <a:rPr lang="en-GB" sz="1800" dirty="0">
                          <a:effectLst/>
                        </a:rPr>
                        <a:t>4c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vMerge="1">
                  <a:txBody>
                    <a:bodyPr/>
                    <a:lstStyle/>
                    <a:p>
                      <a:endParaRPr lang="en-GB"/>
                    </a:p>
                  </a:txBody>
                  <a:tcPr/>
                </a:tc>
              </a:tr>
              <a:tr h="391256">
                <a:tc>
                  <a:txBody>
                    <a:bodyPr/>
                    <a:lstStyle/>
                    <a:p>
                      <a:pPr algn="l">
                        <a:lnSpc>
                          <a:spcPct val="107000"/>
                        </a:lnSpc>
                        <a:spcAft>
                          <a:spcPts val="0"/>
                        </a:spcAft>
                      </a:pPr>
                      <a:r>
                        <a:rPr lang="en-GB" sz="1800" dirty="0">
                          <a:effectLst/>
                        </a:rPr>
                        <a:t>Term 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l">
                        <a:lnSpc>
                          <a:spcPct val="107000"/>
                        </a:lnSpc>
                        <a:spcAft>
                          <a:spcPts val="0"/>
                        </a:spcAft>
                      </a:pPr>
                      <a:r>
                        <a:rPr lang="en-GB" sz="1800" dirty="0">
                          <a:effectLst/>
                        </a:rPr>
                        <a:t>4c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vMerge="1">
                  <a:txBody>
                    <a:bodyPr/>
                    <a:lstStyle/>
                    <a:p>
                      <a:endParaRPr lang="en-GB"/>
                    </a:p>
                  </a:txBody>
                  <a:tcPr/>
                </a:tc>
              </a:tr>
              <a:tr h="585259">
                <a:tc>
                  <a:txBody>
                    <a:bodyPr/>
                    <a:lstStyle/>
                    <a:p>
                      <a:pPr algn="l">
                        <a:lnSpc>
                          <a:spcPct val="107000"/>
                        </a:lnSpc>
                        <a:spcAft>
                          <a:spcPts val="0"/>
                        </a:spcAft>
                      </a:pPr>
                      <a:r>
                        <a:rPr lang="en-GB" sz="1800" dirty="0">
                          <a:effectLst/>
                        </a:rPr>
                        <a:t>Annual Exam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l">
                        <a:lnSpc>
                          <a:spcPct val="107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vMerge="1">
                  <a:txBody>
                    <a:bodyPr/>
                    <a:lstStyle/>
                    <a:p>
                      <a:endParaRPr lang="en-GB"/>
                    </a:p>
                  </a:txBody>
                  <a:tcPr/>
                </a:tc>
              </a:tr>
              <a:tr h="391256">
                <a:tc>
                  <a:txBody>
                    <a:bodyPr/>
                    <a:lstStyle/>
                    <a:p>
                      <a:pPr algn="l">
                        <a:lnSpc>
                          <a:spcPct val="107000"/>
                        </a:lnSpc>
                        <a:spcAft>
                          <a:spcPts val="0"/>
                        </a:spcAft>
                      </a:pPr>
                      <a:r>
                        <a:rPr lang="en-GB" sz="1800" dirty="0">
                          <a:effectLst/>
                        </a:rPr>
                        <a:t>Term 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l">
                        <a:lnSpc>
                          <a:spcPct val="107000"/>
                        </a:lnSpc>
                        <a:spcAft>
                          <a:spcPts val="0"/>
                        </a:spcAft>
                      </a:pPr>
                      <a:r>
                        <a:rPr lang="en-GB" sz="1800" dirty="0">
                          <a:effectLst/>
                        </a:rPr>
                        <a:t>4a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vMerge="1">
                  <a:txBody>
                    <a:bodyPr/>
                    <a:lstStyle/>
                    <a:p>
                      <a:endParaRPr lang="en-GB"/>
                    </a:p>
                  </a:txBody>
                  <a:tcPr/>
                </a:tc>
              </a:tr>
            </a:tbl>
          </a:graphicData>
        </a:graphic>
      </p:graphicFrame>
      <p:sp>
        <p:nvSpPr>
          <p:cNvPr id="2" name="TextBox 1"/>
          <p:cNvSpPr txBox="1"/>
          <p:nvPr/>
        </p:nvSpPr>
        <p:spPr>
          <a:xfrm>
            <a:off x="179512" y="1196752"/>
            <a:ext cx="2283768" cy="646331"/>
          </a:xfrm>
          <a:prstGeom prst="rect">
            <a:avLst/>
          </a:prstGeom>
          <a:noFill/>
        </p:spPr>
        <p:txBody>
          <a:bodyPr wrap="square" rtlCol="0">
            <a:spAutoFit/>
          </a:bodyPr>
          <a:lstStyle/>
          <a:p>
            <a:r>
              <a:rPr lang="en-GB" sz="3600" b="1" dirty="0" smtClean="0">
                <a:solidFill>
                  <a:schemeClr val="bg1"/>
                </a:solidFill>
                <a:latin typeface="Calibri" panose="020F0502020204030204" pitchFamily="34" charset="0"/>
              </a:rPr>
              <a:t>Reporting</a:t>
            </a:r>
            <a:endParaRPr lang="en-GB" sz="3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372615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9727" y="1052736"/>
            <a:ext cx="2590056" cy="693266"/>
          </a:xfrm>
        </p:spPr>
        <p:txBody>
          <a:bodyPr/>
          <a:lstStyle/>
          <a:p>
            <a:pPr eaLnBrk="1" hangingPunct="1"/>
            <a:r>
              <a:rPr lang="en-US" b="1" dirty="0" smtClean="0">
                <a:solidFill>
                  <a:schemeClr val="bg1"/>
                </a:solidFill>
                <a:latin typeface="Calibri" panose="020F0502020204030204" pitchFamily="34" charset="0"/>
              </a:rPr>
              <a:t>Communication</a:t>
            </a:r>
          </a:p>
        </p:txBody>
      </p:sp>
      <p:sp>
        <p:nvSpPr>
          <p:cNvPr id="22531" name="Rectangle 3"/>
          <p:cNvSpPr>
            <a:spLocks noGrp="1" noChangeArrowheads="1"/>
          </p:cNvSpPr>
          <p:nvPr>
            <p:ph idx="1"/>
          </p:nvPr>
        </p:nvSpPr>
        <p:spPr>
          <a:xfrm>
            <a:off x="3059832" y="764704"/>
            <a:ext cx="5184576" cy="4492625"/>
          </a:xfrm>
        </p:spPr>
        <p:txBody>
          <a:bodyPr/>
          <a:lstStyle/>
          <a:p>
            <a:pPr eaLnBrk="1" hangingPunct="1"/>
            <a:r>
              <a:rPr lang="en-US" sz="2800" dirty="0" smtClean="0">
                <a:latin typeface="Calibri" pitchFamily="34" charset="0"/>
              </a:rPr>
              <a:t>Subject teacher</a:t>
            </a:r>
          </a:p>
          <a:p>
            <a:pPr lvl="1" eaLnBrk="1" hangingPunct="1"/>
            <a:r>
              <a:rPr lang="en-GB" sz="2400" dirty="0" smtClean="0">
                <a:latin typeface="Calibri" pitchFamily="34" charset="0"/>
              </a:rPr>
              <a:t>email</a:t>
            </a:r>
          </a:p>
          <a:p>
            <a:pPr lvl="1" eaLnBrk="1" hangingPunct="1"/>
            <a:r>
              <a:rPr lang="en-GB" sz="2400" dirty="0" smtClean="0">
                <a:latin typeface="Calibri" pitchFamily="34" charset="0"/>
              </a:rPr>
              <a:t>telephone</a:t>
            </a:r>
          </a:p>
          <a:p>
            <a:pPr lvl="1" eaLnBrk="1" hangingPunct="1"/>
            <a:r>
              <a:rPr lang="en-GB" sz="2400" dirty="0" smtClean="0">
                <a:latin typeface="Calibri" pitchFamily="34" charset="0"/>
              </a:rPr>
              <a:t>consultations</a:t>
            </a:r>
          </a:p>
          <a:p>
            <a:pPr lvl="1" eaLnBrk="1" hangingPunct="1"/>
            <a:r>
              <a:rPr lang="en-GB" sz="2400" dirty="0">
                <a:latin typeface="Calibri" pitchFamily="34" charset="0"/>
              </a:rPr>
              <a:t>r</a:t>
            </a:r>
            <a:r>
              <a:rPr lang="en-GB" sz="2400" dirty="0" smtClean="0">
                <a:latin typeface="Calibri" pitchFamily="34" charset="0"/>
              </a:rPr>
              <a:t>eports</a:t>
            </a:r>
          </a:p>
          <a:p>
            <a:pPr lvl="1" eaLnBrk="1" hangingPunct="1"/>
            <a:r>
              <a:rPr lang="en-GB" sz="2400" dirty="0">
                <a:latin typeface="Calibri" pitchFamily="34" charset="0"/>
              </a:rPr>
              <a:t>m</a:t>
            </a:r>
            <a:r>
              <a:rPr lang="en-GB" sz="2400" dirty="0" smtClean="0">
                <a:latin typeface="Calibri" pitchFamily="34" charset="0"/>
              </a:rPr>
              <a:t>eetings as the need arises</a:t>
            </a:r>
          </a:p>
          <a:p>
            <a:pPr eaLnBrk="1" hangingPunct="1"/>
            <a:r>
              <a:rPr lang="en-GB" sz="2800" dirty="0" smtClean="0">
                <a:latin typeface="Calibri" pitchFamily="34" charset="0"/>
              </a:rPr>
              <a:t>Head of Faculty</a:t>
            </a:r>
          </a:p>
          <a:p>
            <a:pPr eaLnBrk="1" hangingPunct="1"/>
            <a:r>
              <a:rPr lang="en-GB" sz="2800" dirty="0" smtClean="0">
                <a:latin typeface="Calibri" pitchFamily="34" charset="0"/>
              </a:rPr>
              <a:t>Secondary Office</a:t>
            </a:r>
          </a:p>
          <a:p>
            <a:pPr eaLnBrk="1" hangingPunct="1"/>
            <a:r>
              <a:rPr lang="en-GB" sz="2800" dirty="0" smtClean="0">
                <a:latin typeface="Calibri" pitchFamily="34" charset="0"/>
              </a:rPr>
              <a:t>Useful to give an outline</a:t>
            </a:r>
          </a:p>
        </p:txBody>
      </p:sp>
      <p:pic>
        <p:nvPicPr>
          <p:cNvPr id="4" name="Picture 3"/>
          <p:cNvPicPr>
            <a:picLocks noChangeAspect="1"/>
          </p:cNvPicPr>
          <p:nvPr/>
        </p:nvPicPr>
        <p:blipFill>
          <a:blip r:embed="rId3"/>
          <a:stretch>
            <a:fillRect/>
          </a:stretch>
        </p:blipFill>
        <p:spPr>
          <a:xfrm>
            <a:off x="5912072" y="5013176"/>
            <a:ext cx="2743217" cy="1242745"/>
          </a:xfrm>
          <a:prstGeom prst="rect">
            <a:avLst/>
          </a:prstGeom>
        </p:spPr>
      </p:pic>
    </p:spTree>
    <p:extLst>
      <p:ext uri="{BB962C8B-B14F-4D97-AF65-F5344CB8AC3E}">
        <p14:creationId xmlns:p14="http://schemas.microsoft.com/office/powerpoint/2010/main" val="180900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808" y="357553"/>
            <a:ext cx="7772400" cy="3024336"/>
          </a:xfrm>
        </p:spPr>
        <p:txBody>
          <a:bodyPr>
            <a:normAutofit/>
          </a:bodyPr>
          <a:lstStyle/>
          <a:p>
            <a:r>
              <a:rPr lang="en-US" dirty="0" smtClean="0"/>
              <a:t>Bangkok Patana School’s </a:t>
            </a:r>
            <a:br>
              <a:rPr lang="en-US" dirty="0" smtClean="0"/>
            </a:br>
            <a:r>
              <a:rPr lang="en-US" b="1" dirty="0" smtClean="0"/>
              <a:t>Parent Teacher Group</a:t>
            </a:r>
            <a:br>
              <a:rPr lang="en-US" b="1" dirty="0" smtClean="0"/>
            </a:br>
            <a:r>
              <a:rPr lang="en-US" dirty="0" smtClean="0"/>
              <a:t>(PTG)</a:t>
            </a:r>
            <a:endParaRPr lang="en-GB" dirty="0"/>
          </a:p>
        </p:txBody>
      </p:sp>
      <p:sp>
        <p:nvSpPr>
          <p:cNvPr id="3" name="Subtitle 2"/>
          <p:cNvSpPr>
            <a:spLocks noGrp="1"/>
          </p:cNvSpPr>
          <p:nvPr>
            <p:ph type="subTitle" idx="1"/>
          </p:nvPr>
        </p:nvSpPr>
        <p:spPr>
          <a:xfrm>
            <a:off x="1403648" y="2204864"/>
            <a:ext cx="6400800" cy="3384376"/>
          </a:xfrm>
        </p:spPr>
        <p:txBody>
          <a:bodyPr>
            <a:normAutofit/>
          </a:bodyPr>
          <a:lstStyle/>
          <a:p>
            <a:endParaRPr lang="en-US" dirty="0" smtClean="0"/>
          </a:p>
          <a:p>
            <a:endParaRPr lang="en-US" dirty="0"/>
          </a:p>
          <a:p>
            <a:endParaRPr lang="en-US" dirty="0" smtClean="0"/>
          </a:p>
          <a:p>
            <a:endParaRPr lang="en-US" dirty="0"/>
          </a:p>
          <a:p>
            <a:endParaRPr lang="en-US" dirty="0" smtClean="0"/>
          </a:p>
        </p:txBody>
      </p:sp>
      <p:pic>
        <p:nvPicPr>
          <p:cNvPr id="5" name="Picture 4" descr="IMG_3412.jpg"/>
          <p:cNvPicPr>
            <a:picLocks noChangeAspect="1"/>
          </p:cNvPicPr>
          <p:nvPr/>
        </p:nvPicPr>
        <p:blipFill>
          <a:blip r:embed="rId2" cstate="print"/>
          <a:stretch>
            <a:fillRect/>
          </a:stretch>
        </p:blipFill>
        <p:spPr>
          <a:xfrm>
            <a:off x="792088" y="2964956"/>
            <a:ext cx="7596336" cy="3704404"/>
          </a:xfrm>
          <a:prstGeom prst="rect">
            <a:avLst/>
          </a:prstGeom>
        </p:spPr>
      </p:pic>
    </p:spTree>
    <p:extLst>
      <p:ext uri="{BB962C8B-B14F-4D97-AF65-F5344CB8AC3E}">
        <p14:creationId xmlns:p14="http://schemas.microsoft.com/office/powerpoint/2010/main" val="1529132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PTG Aims</a:t>
            </a:r>
            <a:endParaRPr lang="en-GB" b="1" dirty="0"/>
          </a:p>
        </p:txBody>
      </p:sp>
      <p:sp>
        <p:nvSpPr>
          <p:cNvPr id="3" name="Content Placeholder 2"/>
          <p:cNvSpPr>
            <a:spLocks noGrp="1"/>
          </p:cNvSpPr>
          <p:nvPr>
            <p:ph idx="1"/>
          </p:nvPr>
        </p:nvSpPr>
        <p:spPr>
          <a:xfrm>
            <a:off x="467544" y="1484784"/>
            <a:ext cx="8291264" cy="5112568"/>
          </a:xfrm>
        </p:spPr>
        <p:txBody>
          <a:bodyPr>
            <a:normAutofit/>
          </a:bodyPr>
          <a:lstStyle/>
          <a:p>
            <a:r>
              <a:rPr lang="en-US" dirty="0" smtClean="0"/>
              <a:t>To</a:t>
            </a:r>
            <a:r>
              <a:rPr lang="en-US" b="1" dirty="0" smtClean="0"/>
              <a:t> Assist</a:t>
            </a:r>
            <a:r>
              <a:rPr lang="en-US" dirty="0" smtClean="0"/>
              <a:t> the School in strengthening the relationship among the School community</a:t>
            </a:r>
          </a:p>
          <a:p>
            <a:r>
              <a:rPr lang="en-US" dirty="0" smtClean="0"/>
              <a:t>To</a:t>
            </a:r>
            <a:r>
              <a:rPr lang="en-US" b="1" dirty="0" smtClean="0"/>
              <a:t> Promote </a:t>
            </a:r>
            <a:r>
              <a:rPr lang="en-US" dirty="0" smtClean="0"/>
              <a:t>opportunities for the </a:t>
            </a:r>
            <a:r>
              <a:rPr lang="en-US" dirty="0" err="1" smtClean="0"/>
              <a:t>Patana</a:t>
            </a:r>
            <a:r>
              <a:rPr lang="en-US" dirty="0" smtClean="0"/>
              <a:t> community to meet socially</a:t>
            </a:r>
          </a:p>
          <a:p>
            <a:r>
              <a:rPr lang="en-US" dirty="0" smtClean="0"/>
              <a:t>To </a:t>
            </a:r>
            <a:r>
              <a:rPr lang="en-US" b="1" dirty="0" smtClean="0"/>
              <a:t>Encourage</a:t>
            </a:r>
            <a:r>
              <a:rPr lang="en-US" dirty="0" smtClean="0"/>
              <a:t> the involvement of parents of all nationalities in school activities</a:t>
            </a:r>
          </a:p>
          <a:p>
            <a:r>
              <a:rPr lang="en-US" dirty="0" smtClean="0"/>
              <a:t>To </a:t>
            </a:r>
            <a:r>
              <a:rPr lang="en-US" b="1" dirty="0" smtClean="0"/>
              <a:t>Advance</a:t>
            </a:r>
            <a:r>
              <a:rPr lang="en-US" dirty="0" smtClean="0"/>
              <a:t> the School’s interests</a:t>
            </a:r>
          </a:p>
          <a:p>
            <a:r>
              <a:rPr lang="en-US" dirty="0" smtClean="0"/>
              <a:t>To</a:t>
            </a:r>
            <a:r>
              <a:rPr lang="en-US" b="1" dirty="0" smtClean="0"/>
              <a:t> Foster </a:t>
            </a:r>
            <a:r>
              <a:rPr lang="en-US" dirty="0" smtClean="0"/>
              <a:t>the</a:t>
            </a:r>
            <a:r>
              <a:rPr lang="en-US" b="1" dirty="0" smtClean="0"/>
              <a:t> goodwill </a:t>
            </a:r>
            <a:r>
              <a:rPr lang="en-US" dirty="0" smtClean="0"/>
              <a:t>of parents, teachers and friends towards the School</a:t>
            </a:r>
          </a:p>
          <a:p>
            <a:endParaRPr lang="en-US" dirty="0" smtClean="0"/>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18</a:t>
            </a:fld>
            <a:endParaRPr lang="en-GB" dirty="0">
              <a:solidFill>
                <a:prstClr val="black">
                  <a:tint val="75000"/>
                </a:prstClr>
              </a:solidFill>
            </a:endParaRPr>
          </a:p>
        </p:txBody>
      </p:sp>
    </p:spTree>
    <p:extLst>
      <p:ext uri="{BB962C8B-B14F-4D97-AF65-F5344CB8AC3E}">
        <p14:creationId xmlns:p14="http://schemas.microsoft.com/office/powerpoint/2010/main" val="4073708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PTG Committee 2015/16</a:t>
            </a:r>
            <a:endParaRPr lang="en-GB" b="1" dirty="0"/>
          </a:p>
        </p:txBody>
      </p:sp>
      <p:graphicFrame>
        <p:nvGraphicFramePr>
          <p:cNvPr id="5" name="Content Placeholder 6"/>
          <p:cNvGraphicFramePr>
            <a:graphicFrameLocks noGrp="1"/>
          </p:cNvGraphicFramePr>
          <p:nvPr>
            <p:ph idx="1"/>
            <p:extLst/>
          </p:nvPr>
        </p:nvGraphicFramePr>
        <p:xfrm>
          <a:off x="611560" y="1052736"/>
          <a:ext cx="7776864" cy="5748528"/>
        </p:xfrm>
        <a:graphic>
          <a:graphicData uri="http://schemas.openxmlformats.org/drawingml/2006/table">
            <a:tbl>
              <a:tblPr firstRow="1" firstCol="1" bandRow="1">
                <a:tableStyleId>{93296810-A885-4BE3-A3E7-6D5BEEA58F35}</a:tableStyleId>
              </a:tblPr>
              <a:tblGrid>
                <a:gridCol w="3956650"/>
                <a:gridCol w="3820214"/>
              </a:tblGrid>
              <a:tr h="342477">
                <a:tc gridSpan="2">
                  <a:txBody>
                    <a:bodyPr/>
                    <a:lstStyle/>
                    <a:p>
                      <a:pPr algn="ctr">
                        <a:lnSpc>
                          <a:spcPct val="115000"/>
                        </a:lnSpc>
                        <a:spcAft>
                          <a:spcPts val="0"/>
                        </a:spcAft>
                      </a:pPr>
                      <a:r>
                        <a:rPr lang="en-GB" sz="2000" dirty="0">
                          <a:effectLst/>
                        </a:rPr>
                        <a:t>PTG Committee </a:t>
                      </a:r>
                      <a:r>
                        <a:rPr lang="en-GB" sz="2000" dirty="0" smtClean="0">
                          <a:effectLst/>
                        </a:rPr>
                        <a:t> (BPS Staff Representatives)</a:t>
                      </a:r>
                      <a:endParaRPr lang="en-GB" sz="2000" dirty="0">
                        <a:effectLst/>
                        <a:latin typeface="Calibri"/>
                        <a:ea typeface="Calibri"/>
                        <a:cs typeface="Cordia New"/>
                      </a:endParaRPr>
                    </a:p>
                  </a:txBody>
                  <a:tcPr marL="83769" marR="83769" marT="0" marB="0" anchor="b"/>
                </a:tc>
                <a:tc hMerge="1">
                  <a:txBody>
                    <a:bodyPr/>
                    <a:lstStyle/>
                    <a:p>
                      <a:endParaRPr lang="en-GB"/>
                    </a:p>
                  </a:txBody>
                  <a:tcPr/>
                </a:tc>
              </a:tr>
              <a:tr h="308229">
                <a:tc>
                  <a:txBody>
                    <a:bodyPr/>
                    <a:lstStyle/>
                    <a:p>
                      <a:pPr>
                        <a:lnSpc>
                          <a:spcPct val="115000"/>
                        </a:lnSpc>
                        <a:spcAft>
                          <a:spcPts val="0"/>
                        </a:spcAft>
                      </a:pPr>
                      <a:r>
                        <a:rPr lang="en-GB" sz="1800" dirty="0">
                          <a:effectLst/>
                        </a:rPr>
                        <a:t>Head of School</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b="1" dirty="0">
                          <a:effectLst/>
                        </a:rPr>
                        <a:t>Matthew Mills</a:t>
                      </a:r>
                      <a:endParaRPr lang="en-GB" sz="1800" b="1" dirty="0">
                        <a:effectLst/>
                        <a:latin typeface="Calibri"/>
                        <a:ea typeface="Calibri"/>
                        <a:cs typeface="Cordia New"/>
                      </a:endParaRPr>
                    </a:p>
                  </a:txBody>
                  <a:tcPr marL="83769" marR="83769" marT="0" marB="0" anchor="b"/>
                </a:tc>
              </a:tr>
              <a:tr h="308229">
                <a:tc>
                  <a:txBody>
                    <a:bodyPr/>
                    <a:lstStyle/>
                    <a:p>
                      <a:pPr>
                        <a:lnSpc>
                          <a:spcPct val="115000"/>
                        </a:lnSpc>
                        <a:spcAft>
                          <a:spcPts val="0"/>
                        </a:spcAft>
                      </a:pPr>
                      <a:r>
                        <a:rPr lang="en-GB" sz="1800" dirty="0" smtClean="0">
                          <a:effectLst/>
                        </a:rPr>
                        <a:t>Primary Principal</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b="1" dirty="0">
                          <a:effectLst/>
                        </a:rPr>
                        <a:t>Clare Sharp</a:t>
                      </a:r>
                      <a:endParaRPr lang="en-GB" sz="1800" b="1" dirty="0">
                        <a:effectLst/>
                        <a:latin typeface="Calibri"/>
                        <a:ea typeface="Calibri"/>
                        <a:cs typeface="Cordia New"/>
                      </a:endParaRPr>
                    </a:p>
                  </a:txBody>
                  <a:tcPr marL="83769" marR="83769" marT="0" marB="0" anchor="b"/>
                </a:tc>
              </a:tr>
              <a:tr h="308229">
                <a:tc>
                  <a:txBody>
                    <a:bodyPr/>
                    <a:lstStyle/>
                    <a:p>
                      <a:pPr>
                        <a:lnSpc>
                          <a:spcPct val="115000"/>
                        </a:lnSpc>
                        <a:spcAft>
                          <a:spcPts val="0"/>
                        </a:spcAft>
                      </a:pPr>
                      <a:r>
                        <a:rPr lang="en-GB" sz="1800" dirty="0" smtClean="0">
                          <a:effectLst/>
                        </a:rPr>
                        <a:t>Secondary Principal</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b="1" dirty="0" smtClean="0">
                          <a:effectLst/>
                        </a:rPr>
                        <a:t>Mick </a:t>
                      </a:r>
                      <a:r>
                        <a:rPr lang="en-GB" sz="1800" b="1" dirty="0">
                          <a:effectLst/>
                        </a:rPr>
                        <a:t>Smith</a:t>
                      </a:r>
                      <a:endParaRPr lang="en-GB" sz="1800" b="1" dirty="0">
                        <a:effectLst/>
                        <a:latin typeface="Calibri"/>
                        <a:ea typeface="Calibri"/>
                        <a:cs typeface="Cordia New"/>
                      </a:endParaRPr>
                    </a:p>
                  </a:txBody>
                  <a:tcPr marL="83769" marR="83769" marT="0" marB="0" anchor="b"/>
                </a:tc>
              </a:tr>
              <a:tr h="308229">
                <a:tc>
                  <a:txBody>
                    <a:bodyPr/>
                    <a:lstStyle/>
                    <a:p>
                      <a:pPr>
                        <a:lnSpc>
                          <a:spcPct val="115000"/>
                        </a:lnSpc>
                        <a:spcAft>
                          <a:spcPts val="0"/>
                        </a:spcAft>
                      </a:pPr>
                      <a:r>
                        <a:rPr lang="en-GB" sz="1800" dirty="0" smtClean="0">
                          <a:effectLst/>
                        </a:rPr>
                        <a:t>Cross Campus Principal</a:t>
                      </a:r>
                    </a:p>
                  </a:txBody>
                  <a:tcPr marL="83769" marR="83769" marT="0" marB="0" anchor="b"/>
                </a:tc>
                <a:tc>
                  <a:txBody>
                    <a:bodyPr/>
                    <a:lstStyle/>
                    <a:p>
                      <a:pPr>
                        <a:lnSpc>
                          <a:spcPct val="115000"/>
                        </a:lnSpc>
                        <a:spcAft>
                          <a:spcPts val="0"/>
                        </a:spcAft>
                      </a:pPr>
                      <a:r>
                        <a:rPr lang="en-GB" sz="1800" b="1" dirty="0" smtClean="0">
                          <a:effectLst/>
                        </a:rPr>
                        <a:t>James Penstone</a:t>
                      </a:r>
                      <a:endParaRPr lang="en-GB" sz="1800" b="1" dirty="0">
                        <a:effectLst/>
                        <a:latin typeface="Calibri"/>
                        <a:ea typeface="Calibri"/>
                        <a:cs typeface="Cordia New"/>
                      </a:endParaRPr>
                    </a:p>
                  </a:txBody>
                  <a:tcPr marL="83769" marR="83769" marT="0" marB="0" anchor="b"/>
                </a:tc>
              </a:tr>
              <a:tr h="30822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800" dirty="0" smtClean="0">
                          <a:effectLst/>
                        </a:rPr>
                        <a:t>Business Director</a:t>
                      </a:r>
                    </a:p>
                  </a:txBody>
                  <a:tcPr marL="83769" marR="83769" marT="0" marB="0" anchor="b"/>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800" b="1" dirty="0" smtClean="0">
                          <a:effectLst/>
                        </a:rPr>
                        <a:t>Andrew Gordon</a:t>
                      </a:r>
                      <a:endParaRPr lang="en-GB" sz="1800" b="1" dirty="0" smtClean="0">
                        <a:effectLst/>
                        <a:latin typeface="+mn-lt"/>
                        <a:ea typeface="Calibri"/>
                        <a:cs typeface="Cordia New"/>
                      </a:endParaRPr>
                    </a:p>
                  </a:txBody>
                  <a:tcPr marL="83769" marR="83769" marT="0" marB="0" anchor="b"/>
                </a:tc>
              </a:tr>
              <a:tr h="342477">
                <a:tc gridSpan="2">
                  <a:txBody>
                    <a:bodyPr/>
                    <a:lstStyle/>
                    <a:p>
                      <a:pPr algn="ctr">
                        <a:lnSpc>
                          <a:spcPct val="115000"/>
                        </a:lnSpc>
                        <a:spcAft>
                          <a:spcPts val="0"/>
                        </a:spcAft>
                      </a:pPr>
                      <a:r>
                        <a:rPr lang="en-GB" sz="2000" dirty="0">
                          <a:effectLst/>
                        </a:rPr>
                        <a:t>PTG Committee </a:t>
                      </a:r>
                      <a:r>
                        <a:rPr lang="en-GB" sz="2000" dirty="0" smtClean="0">
                          <a:effectLst/>
                        </a:rPr>
                        <a:t>(BPS</a:t>
                      </a:r>
                      <a:r>
                        <a:rPr lang="en-GB" sz="2000" baseline="0" dirty="0" smtClean="0">
                          <a:effectLst/>
                        </a:rPr>
                        <a:t> </a:t>
                      </a:r>
                      <a:r>
                        <a:rPr lang="en-GB" sz="2000" dirty="0" smtClean="0">
                          <a:effectLst/>
                        </a:rPr>
                        <a:t>Parent </a:t>
                      </a:r>
                      <a:r>
                        <a:rPr lang="en-GB" sz="2000" dirty="0">
                          <a:effectLst/>
                        </a:rPr>
                        <a:t>Representatives)</a:t>
                      </a:r>
                      <a:endParaRPr lang="en-GB" sz="2000" dirty="0">
                        <a:effectLst/>
                        <a:latin typeface="Calibri"/>
                        <a:ea typeface="Calibri"/>
                        <a:cs typeface="Cordia New"/>
                      </a:endParaRPr>
                    </a:p>
                  </a:txBody>
                  <a:tcPr marL="83769" marR="83769" marT="0" marB="0" anchor="b"/>
                </a:tc>
                <a:tc hMerge="1">
                  <a:txBody>
                    <a:bodyPr/>
                    <a:lstStyle/>
                    <a:p>
                      <a:endParaRPr lang="en-GB"/>
                    </a:p>
                  </a:txBody>
                  <a:tcPr/>
                </a:tc>
              </a:tr>
              <a:tr h="308229">
                <a:tc>
                  <a:txBody>
                    <a:bodyPr/>
                    <a:lstStyle/>
                    <a:p>
                      <a:pPr>
                        <a:lnSpc>
                          <a:spcPct val="115000"/>
                        </a:lnSpc>
                        <a:spcAft>
                          <a:spcPts val="0"/>
                        </a:spcAft>
                      </a:pPr>
                      <a:r>
                        <a:rPr lang="en-GB" sz="1800" dirty="0">
                          <a:effectLst/>
                        </a:rPr>
                        <a:t>Chairperson</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b="1" dirty="0" smtClean="0">
                          <a:effectLst/>
                        </a:rPr>
                        <a:t>Njah</a:t>
                      </a:r>
                      <a:r>
                        <a:rPr lang="en-GB" sz="1800" b="1" baseline="0" dirty="0" smtClean="0">
                          <a:effectLst/>
                        </a:rPr>
                        <a:t> Khan</a:t>
                      </a:r>
                      <a:endParaRPr lang="en-GB" sz="1800" b="1" dirty="0">
                        <a:effectLst/>
                        <a:latin typeface="Calibri"/>
                        <a:ea typeface="Calibri"/>
                        <a:cs typeface="Cordia New"/>
                      </a:endParaRPr>
                    </a:p>
                  </a:txBody>
                  <a:tcPr marL="83769" marR="83769" marT="0" marB="0" anchor="b"/>
                </a:tc>
              </a:tr>
              <a:tr h="308229">
                <a:tc>
                  <a:txBody>
                    <a:bodyPr/>
                    <a:lstStyle/>
                    <a:p>
                      <a:pPr>
                        <a:lnSpc>
                          <a:spcPct val="115000"/>
                        </a:lnSpc>
                        <a:spcAft>
                          <a:spcPts val="0"/>
                        </a:spcAft>
                      </a:pPr>
                      <a:r>
                        <a:rPr lang="en-GB" sz="1800" dirty="0">
                          <a:effectLst/>
                        </a:rPr>
                        <a:t>Vice Chairperson</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b="1" dirty="0" smtClean="0">
                          <a:effectLst/>
                        </a:rPr>
                        <a:t>VACANT</a:t>
                      </a:r>
                      <a:endParaRPr lang="en-GB" sz="1800" b="1" dirty="0">
                        <a:effectLst/>
                        <a:latin typeface="Calibri"/>
                        <a:ea typeface="Calibri"/>
                        <a:cs typeface="Cordia New"/>
                      </a:endParaRPr>
                    </a:p>
                  </a:txBody>
                  <a:tcPr marL="83769" marR="83769" marT="0" marB="0" anchor="b"/>
                </a:tc>
              </a:tr>
              <a:tr h="308229">
                <a:tc>
                  <a:txBody>
                    <a:bodyPr/>
                    <a:lstStyle/>
                    <a:p>
                      <a:pPr>
                        <a:lnSpc>
                          <a:spcPct val="115000"/>
                        </a:lnSpc>
                        <a:spcAft>
                          <a:spcPts val="0"/>
                        </a:spcAft>
                      </a:pPr>
                      <a:r>
                        <a:rPr lang="en-GB" sz="1800" dirty="0">
                          <a:effectLst/>
                        </a:rPr>
                        <a:t>Secretary</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b="1" dirty="0" smtClean="0">
                          <a:effectLst/>
                        </a:rPr>
                        <a:t>Vani</a:t>
                      </a:r>
                      <a:r>
                        <a:rPr lang="en-GB" sz="1800" b="1" baseline="0" dirty="0" smtClean="0">
                          <a:effectLst/>
                        </a:rPr>
                        <a:t> Sharma</a:t>
                      </a:r>
                      <a:endParaRPr lang="en-GB" sz="1800" b="1" dirty="0">
                        <a:effectLst/>
                        <a:latin typeface="Calibri"/>
                        <a:ea typeface="Calibri"/>
                        <a:cs typeface="Cordia New"/>
                      </a:endParaRPr>
                    </a:p>
                  </a:txBody>
                  <a:tcPr marL="83769" marR="83769" marT="0" marB="0" anchor="b"/>
                </a:tc>
              </a:tr>
              <a:tr h="308229">
                <a:tc>
                  <a:txBody>
                    <a:bodyPr/>
                    <a:lstStyle/>
                    <a:p>
                      <a:pPr>
                        <a:lnSpc>
                          <a:spcPct val="115000"/>
                        </a:lnSpc>
                        <a:spcAft>
                          <a:spcPts val="0"/>
                        </a:spcAft>
                      </a:pPr>
                      <a:r>
                        <a:rPr lang="en-GB" sz="1800" dirty="0">
                          <a:effectLst/>
                        </a:rPr>
                        <a:t>Treasurer</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b="1" dirty="0" smtClean="0">
                          <a:effectLst/>
                        </a:rPr>
                        <a:t>Rocelyn Kielnhofer</a:t>
                      </a:r>
                      <a:endParaRPr lang="en-GB" sz="1800" b="1" dirty="0">
                        <a:effectLst/>
                        <a:latin typeface="Calibri"/>
                        <a:ea typeface="Calibri"/>
                        <a:cs typeface="Cordia New"/>
                      </a:endParaRPr>
                    </a:p>
                  </a:txBody>
                  <a:tcPr marL="83769" marR="83769" marT="0" marB="0" anchor="b"/>
                </a:tc>
              </a:tr>
              <a:tr h="308229">
                <a:tc>
                  <a:txBody>
                    <a:bodyPr/>
                    <a:lstStyle/>
                    <a:p>
                      <a:pPr>
                        <a:lnSpc>
                          <a:spcPct val="115000"/>
                        </a:lnSpc>
                        <a:spcAft>
                          <a:spcPts val="0"/>
                        </a:spcAft>
                      </a:pPr>
                      <a:r>
                        <a:rPr lang="en-GB" sz="1800" dirty="0">
                          <a:effectLst/>
                        </a:rPr>
                        <a:t>Thai Parent Group (TPG) Representative</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b="1" dirty="0" smtClean="0">
                          <a:effectLst/>
                        </a:rPr>
                        <a:t>Thitinan Kiatphaibool (Koi)</a:t>
                      </a:r>
                      <a:endParaRPr lang="en-GB" sz="1800" b="1" dirty="0">
                        <a:effectLst/>
                        <a:latin typeface="Calibri"/>
                        <a:ea typeface="Calibri"/>
                        <a:cs typeface="Cordia New"/>
                      </a:endParaRPr>
                    </a:p>
                  </a:txBody>
                  <a:tcPr marL="83769" marR="83769" marT="0" marB="0" anchor="b"/>
                </a:tc>
              </a:tr>
              <a:tr h="308229">
                <a:tc>
                  <a:txBody>
                    <a:bodyPr/>
                    <a:lstStyle/>
                    <a:p>
                      <a:pPr>
                        <a:lnSpc>
                          <a:spcPct val="115000"/>
                        </a:lnSpc>
                        <a:spcAft>
                          <a:spcPts val="0"/>
                        </a:spcAft>
                      </a:pPr>
                      <a:r>
                        <a:rPr lang="en-GB" sz="1800" dirty="0">
                          <a:effectLst/>
                        </a:rPr>
                        <a:t>Primary Parent Representative</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b="1" dirty="0" smtClean="0">
                          <a:effectLst/>
                        </a:rPr>
                        <a:t>Rachael</a:t>
                      </a:r>
                      <a:r>
                        <a:rPr lang="en-GB" sz="1800" b="1" baseline="0" dirty="0" smtClean="0">
                          <a:effectLst/>
                        </a:rPr>
                        <a:t> Cheung</a:t>
                      </a:r>
                      <a:endParaRPr lang="en-GB" sz="1800" b="1" dirty="0">
                        <a:effectLst/>
                        <a:latin typeface="Calibri"/>
                        <a:ea typeface="Calibri"/>
                        <a:cs typeface="Cordia New"/>
                      </a:endParaRPr>
                    </a:p>
                  </a:txBody>
                  <a:tcPr marL="83769" marR="83769" marT="0" marB="0" anchor="b"/>
                </a:tc>
              </a:tr>
              <a:tr h="308229">
                <a:tc>
                  <a:txBody>
                    <a:bodyPr/>
                    <a:lstStyle/>
                    <a:p>
                      <a:pPr>
                        <a:lnSpc>
                          <a:spcPct val="115000"/>
                        </a:lnSpc>
                        <a:spcAft>
                          <a:spcPts val="0"/>
                        </a:spcAft>
                      </a:pPr>
                      <a:r>
                        <a:rPr lang="en-GB" sz="1800" dirty="0">
                          <a:effectLst/>
                        </a:rPr>
                        <a:t>Secondary Parent Representative</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b="1" dirty="0" smtClean="0">
                          <a:effectLst/>
                        </a:rPr>
                        <a:t>Malane</a:t>
                      </a:r>
                      <a:r>
                        <a:rPr lang="en-GB" sz="1800" b="1" baseline="0" dirty="0" smtClean="0">
                          <a:effectLst/>
                        </a:rPr>
                        <a:t> Bloch Lundgaard</a:t>
                      </a:r>
                      <a:endParaRPr lang="en-GB" sz="1800" b="1" dirty="0">
                        <a:effectLst/>
                        <a:latin typeface="Calibri"/>
                        <a:ea typeface="Calibri"/>
                        <a:cs typeface="Cordia New"/>
                      </a:endParaRPr>
                    </a:p>
                  </a:txBody>
                  <a:tcPr marL="83769" marR="83769" marT="0" marB="0" anchor="b"/>
                </a:tc>
              </a:tr>
              <a:tr h="308229">
                <a:tc>
                  <a:txBody>
                    <a:bodyPr/>
                    <a:lstStyle/>
                    <a:p>
                      <a:pPr>
                        <a:lnSpc>
                          <a:spcPct val="115000"/>
                        </a:lnSpc>
                        <a:spcAft>
                          <a:spcPts val="0"/>
                        </a:spcAft>
                      </a:pPr>
                      <a:r>
                        <a:rPr lang="en-GB" sz="1800" dirty="0">
                          <a:effectLst/>
                        </a:rPr>
                        <a:t>Communications Representative</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b="1" dirty="0" smtClean="0">
                          <a:effectLst/>
                        </a:rPr>
                        <a:t>Jan</a:t>
                      </a:r>
                      <a:r>
                        <a:rPr lang="en-GB" sz="1800" b="1" baseline="0" dirty="0" smtClean="0">
                          <a:effectLst/>
                        </a:rPr>
                        <a:t> Briggs</a:t>
                      </a:r>
                      <a:endParaRPr lang="en-GB" sz="1800" b="1" i="0" dirty="0">
                        <a:effectLst/>
                        <a:latin typeface="Calibri"/>
                        <a:ea typeface="Calibri"/>
                        <a:cs typeface="Cordia New"/>
                      </a:endParaRPr>
                    </a:p>
                  </a:txBody>
                  <a:tcPr marL="83769" marR="83769" marT="0" marB="0" anchor="b"/>
                </a:tc>
              </a:tr>
              <a:tr h="308229">
                <a:tc>
                  <a:txBody>
                    <a:bodyPr/>
                    <a:lstStyle/>
                    <a:p>
                      <a:pPr>
                        <a:lnSpc>
                          <a:spcPct val="115000"/>
                        </a:lnSpc>
                        <a:spcAft>
                          <a:spcPts val="0"/>
                        </a:spcAft>
                      </a:pPr>
                      <a:r>
                        <a:rPr lang="en-GB" sz="1800" dirty="0" smtClean="0">
                          <a:effectLst/>
                        </a:rPr>
                        <a:t>Cross</a:t>
                      </a:r>
                      <a:r>
                        <a:rPr lang="en-GB" sz="1800" baseline="0" dirty="0" smtClean="0">
                          <a:effectLst/>
                        </a:rPr>
                        <a:t> Campus Representative</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b="1" dirty="0" smtClean="0">
                          <a:effectLst/>
                        </a:rPr>
                        <a:t>Bradley Coulter</a:t>
                      </a:r>
                      <a:endParaRPr lang="en-GB" sz="1800" b="1" i="0" dirty="0">
                        <a:effectLst/>
                        <a:latin typeface="Calibri"/>
                        <a:ea typeface="Calibri"/>
                        <a:cs typeface="Cordia New"/>
                      </a:endParaRPr>
                    </a:p>
                  </a:txBody>
                  <a:tcPr marL="83769" marR="83769" marT="0" marB="0" anchor="b"/>
                </a:tc>
              </a:tr>
              <a:tr h="308229">
                <a:tc>
                  <a:txBody>
                    <a:bodyPr/>
                    <a:lstStyle/>
                    <a:p>
                      <a:pPr>
                        <a:lnSpc>
                          <a:spcPct val="115000"/>
                        </a:lnSpc>
                        <a:spcAft>
                          <a:spcPts val="0"/>
                        </a:spcAft>
                      </a:pPr>
                      <a:r>
                        <a:rPr lang="en-GB" sz="1800" dirty="0" smtClean="0">
                          <a:effectLst/>
                        </a:rPr>
                        <a:t>Newcomer’s Representative</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b="1" dirty="0" smtClean="0">
                          <a:effectLst/>
                        </a:rPr>
                        <a:t>Bronwyn Ure</a:t>
                      </a:r>
                      <a:endParaRPr lang="en-GB" sz="1800" b="1" i="0" dirty="0">
                        <a:effectLst/>
                        <a:latin typeface="Calibri"/>
                        <a:ea typeface="Calibri"/>
                        <a:cs typeface="Cordia New"/>
                      </a:endParaRPr>
                    </a:p>
                  </a:txBody>
                  <a:tcPr marL="83769" marR="83769" marT="0" marB="0" anchor="b"/>
                </a:tc>
              </a:tr>
              <a:tr h="30822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800" dirty="0" smtClean="0">
                          <a:effectLst/>
                        </a:rPr>
                        <a:t>Tiger Shop Manager</a:t>
                      </a:r>
                      <a:endParaRPr lang="en-GB" sz="1800" dirty="0" smtClean="0">
                        <a:effectLst/>
                        <a:latin typeface="+mn-lt"/>
                        <a:ea typeface="Calibri"/>
                        <a:cs typeface="Cordia New"/>
                      </a:endParaRPr>
                    </a:p>
                  </a:txBody>
                  <a:tcPr marL="83769" marR="83769" marT="0" marB="0" anchor="b"/>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800" b="1" dirty="0" smtClean="0">
                          <a:effectLst/>
                        </a:rPr>
                        <a:t>Andrea</a:t>
                      </a:r>
                      <a:r>
                        <a:rPr lang="en-GB" sz="1800" b="1" baseline="0" dirty="0" smtClean="0">
                          <a:effectLst/>
                        </a:rPr>
                        <a:t> Chaplin</a:t>
                      </a:r>
                      <a:endParaRPr lang="en-GB" sz="1800" b="1" i="0" dirty="0" smtClean="0">
                        <a:effectLst/>
                        <a:latin typeface="+mn-lt"/>
                        <a:ea typeface="Calibri"/>
                        <a:cs typeface="Cordia New"/>
                      </a:endParaRPr>
                    </a:p>
                  </a:txBody>
                  <a:tcPr marL="83769" marR="83769" marT="0" marB="0" anchor="b"/>
                </a:tc>
              </a:tr>
            </a:tbl>
          </a:graphicData>
        </a:graphic>
      </p:graphicFrame>
      <p:sp>
        <p:nvSpPr>
          <p:cNvPr id="3" name="Slide Number Placeholder 2"/>
          <p:cNvSpPr>
            <a:spLocks noGrp="1"/>
          </p:cNvSpPr>
          <p:nvPr>
            <p:ph type="sldNum" sz="quarter" idx="12"/>
          </p:nvPr>
        </p:nvSpPr>
        <p:spPr/>
        <p:txBody>
          <a:bodyPr/>
          <a:lstStyle/>
          <a:p>
            <a:fld id="{CA14EBED-6334-4404-847C-E7F6A7869FEB}" type="slidenum">
              <a:rPr lang="en-GB" smtClean="0">
                <a:solidFill>
                  <a:prstClr val="black">
                    <a:tint val="75000"/>
                  </a:prstClr>
                </a:solidFill>
              </a:rPr>
              <a:pPr/>
              <a:t>19</a:t>
            </a:fld>
            <a:endParaRPr lang="en-GB">
              <a:solidFill>
                <a:prstClr val="black">
                  <a:tint val="75000"/>
                </a:prstClr>
              </a:solidFill>
            </a:endParaRPr>
          </a:p>
        </p:txBody>
      </p:sp>
    </p:spTree>
    <p:extLst>
      <p:ext uri="{BB962C8B-B14F-4D97-AF65-F5344CB8AC3E}">
        <p14:creationId xmlns:p14="http://schemas.microsoft.com/office/powerpoint/2010/main" val="1098433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pitchFamily="34" charset="-128"/>
              </a:defRPr>
            </a:lvl1pPr>
            <a:lvl2pPr marL="557213" indent="-214313">
              <a:defRPr sz="1800">
                <a:solidFill>
                  <a:schemeClr val="tx1"/>
                </a:solidFill>
                <a:latin typeface="Arial" charset="0"/>
                <a:ea typeface="ＭＳ Ｐゴシック" pitchFamily="34" charset="-128"/>
              </a:defRPr>
            </a:lvl2pPr>
            <a:lvl3pPr marL="857250" indent="-171450">
              <a:defRPr sz="1800">
                <a:solidFill>
                  <a:schemeClr val="tx1"/>
                </a:solidFill>
                <a:latin typeface="Arial" charset="0"/>
                <a:ea typeface="ＭＳ Ｐゴシック" pitchFamily="34" charset="-128"/>
              </a:defRPr>
            </a:lvl3pPr>
            <a:lvl4pPr marL="1200150" indent="-171450">
              <a:defRPr sz="1800">
                <a:solidFill>
                  <a:schemeClr val="tx1"/>
                </a:solidFill>
                <a:latin typeface="Arial" charset="0"/>
                <a:ea typeface="ＭＳ Ｐゴシック" pitchFamily="34" charset="-128"/>
              </a:defRPr>
            </a:lvl4pPr>
            <a:lvl5pPr marL="1543050" indent="-171450">
              <a:defRPr sz="1800">
                <a:solidFill>
                  <a:schemeClr val="tx1"/>
                </a:solidFill>
                <a:latin typeface="Arial" charset="0"/>
                <a:ea typeface="ＭＳ Ｐゴシック" pitchFamily="34" charset="-128"/>
              </a:defRPr>
            </a:lvl5pPr>
            <a:lvl6pPr marL="1885950" indent="-171450" eaLnBrk="0" fontAlgn="base" hangingPunct="0">
              <a:spcBef>
                <a:spcPct val="0"/>
              </a:spcBef>
              <a:spcAft>
                <a:spcPct val="0"/>
              </a:spcAft>
              <a:defRPr sz="1800">
                <a:solidFill>
                  <a:schemeClr val="tx1"/>
                </a:solidFill>
                <a:latin typeface="Arial" charset="0"/>
                <a:ea typeface="ＭＳ Ｐゴシック" pitchFamily="34" charset="-128"/>
              </a:defRPr>
            </a:lvl6pPr>
            <a:lvl7pPr marL="2228850" indent="-171450" eaLnBrk="0" fontAlgn="base" hangingPunct="0">
              <a:spcBef>
                <a:spcPct val="0"/>
              </a:spcBef>
              <a:spcAft>
                <a:spcPct val="0"/>
              </a:spcAft>
              <a:defRPr sz="1800">
                <a:solidFill>
                  <a:schemeClr val="tx1"/>
                </a:solidFill>
                <a:latin typeface="Arial" charset="0"/>
                <a:ea typeface="ＭＳ Ｐゴシック" pitchFamily="34" charset="-128"/>
              </a:defRPr>
            </a:lvl7pPr>
            <a:lvl8pPr marL="2571750" indent="-171450" eaLnBrk="0" fontAlgn="base" hangingPunct="0">
              <a:spcBef>
                <a:spcPct val="0"/>
              </a:spcBef>
              <a:spcAft>
                <a:spcPct val="0"/>
              </a:spcAft>
              <a:defRPr sz="1800">
                <a:solidFill>
                  <a:schemeClr val="tx1"/>
                </a:solidFill>
                <a:latin typeface="Arial" charset="0"/>
                <a:ea typeface="ＭＳ Ｐゴシック" pitchFamily="34" charset="-128"/>
              </a:defRPr>
            </a:lvl8pPr>
            <a:lvl9pPr marL="2914650" indent="-171450" eaLnBrk="0" fontAlgn="base" hangingPunct="0">
              <a:spcBef>
                <a:spcPct val="0"/>
              </a:spcBef>
              <a:spcAft>
                <a:spcPct val="0"/>
              </a:spcAft>
              <a:defRPr sz="1800">
                <a:solidFill>
                  <a:schemeClr val="tx1"/>
                </a:solidFill>
                <a:latin typeface="Arial" charset="0"/>
                <a:ea typeface="ＭＳ Ｐゴシック" pitchFamily="34" charset="-128"/>
              </a:defRPr>
            </a:lvl9pPr>
          </a:lstStyle>
          <a:p>
            <a:r>
              <a:rPr lang="en-US" sz="750">
                <a:solidFill>
                  <a:srgbClr val="665D54"/>
                </a:solidFill>
                <a:latin typeface="Futura Std Book" pitchFamily="-16" charset="0"/>
              </a:rPr>
              <a:t>Bangkok Patana School Master Presentation</a:t>
            </a:r>
          </a:p>
        </p:txBody>
      </p:sp>
      <p:sp>
        <p:nvSpPr>
          <p:cNvPr id="2051" name="Rectangle 5"/>
          <p:cNvSpPr>
            <a:spLocks noChangeArrowheads="1"/>
          </p:cNvSpPr>
          <p:nvPr/>
        </p:nvSpPr>
        <p:spPr bwMode="auto">
          <a:xfrm>
            <a:off x="1143000" y="1885950"/>
            <a:ext cx="6858000" cy="4114800"/>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solidFill>
              <a:schemeClr val="tx1"/>
            </a:solidFill>
            <a:miter lim="800000"/>
            <a:headEnd/>
            <a:tailEnd/>
          </a:ln>
        </p:spPr>
        <p:txBody>
          <a:bodyPr wrap="none" anchor="ctr"/>
          <a:lstStyle/>
          <a:p>
            <a:pPr>
              <a:defRPr/>
            </a:pPr>
            <a:endParaRPr lang="en-US" sz="1800">
              <a:solidFill>
                <a:srgbClr val="000000"/>
              </a:solidFill>
            </a:endParaRPr>
          </a:p>
        </p:txBody>
      </p:sp>
      <p:sp>
        <p:nvSpPr>
          <p:cNvPr id="2052" name="Rectangle 2"/>
          <p:cNvSpPr>
            <a:spLocks noGrp="1" noChangeArrowheads="1"/>
          </p:cNvSpPr>
          <p:nvPr>
            <p:ph type="ctrTitle"/>
          </p:nvPr>
        </p:nvSpPr>
        <p:spPr>
          <a:xfrm>
            <a:off x="1657350" y="2571750"/>
            <a:ext cx="6083002" cy="1200150"/>
          </a:xfrm>
        </p:spPr>
        <p:txBody>
          <a:bodyPr>
            <a:normAutofit fontScale="90000"/>
          </a:bodyPr>
          <a:lstStyle/>
          <a:p>
            <a:pPr eaLnBrk="1" hangingPunct="1"/>
            <a:r>
              <a:rPr lang="en-US" sz="2700" dirty="0"/>
              <a:t>Transport, Food Services, Security, School Shop, Administration, Medical Services and </a:t>
            </a:r>
            <a:r>
              <a:rPr lang="en-US" sz="2700" dirty="0" smtClean="0"/>
              <a:t>Emergency Procedures.</a:t>
            </a:r>
            <a:endParaRPr lang="en-US" sz="2700" dirty="0"/>
          </a:p>
        </p:txBody>
      </p:sp>
      <p:pic>
        <p:nvPicPr>
          <p:cNvPr id="2053"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6858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5587603"/>
            <a:ext cx="6858000" cy="41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7"/>
          <p:cNvSpPr>
            <a:spLocks noChangeArrowheads="1"/>
          </p:cNvSpPr>
          <p:nvPr/>
        </p:nvSpPr>
        <p:spPr bwMode="auto">
          <a:xfrm>
            <a:off x="2171700" y="4572000"/>
            <a:ext cx="4800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sz="1500" dirty="0">
                <a:solidFill>
                  <a:srgbClr val="FFFFFF"/>
                </a:solidFill>
                <a:latin typeface="Futura Std Light" pitchFamily="-16" charset="0"/>
              </a:rPr>
              <a:t>Services Manager</a:t>
            </a:r>
          </a:p>
          <a:p>
            <a:pPr algn="ctr" eaLnBrk="1" hangingPunct="1">
              <a:spcBef>
                <a:spcPct val="20000"/>
              </a:spcBef>
            </a:pPr>
            <a:r>
              <a:rPr lang="en-US" sz="1500" dirty="0">
                <a:solidFill>
                  <a:srgbClr val="FFFFFF"/>
                </a:solidFill>
                <a:latin typeface="Futura Std Light" pitchFamily="-16" charset="0"/>
                <a:hlinkClick r:id="rId5"/>
              </a:rPr>
              <a:t>geah@patana.ac.th</a:t>
            </a:r>
            <a:r>
              <a:rPr lang="en-US" sz="1500" dirty="0">
                <a:solidFill>
                  <a:srgbClr val="FFFFFF"/>
                </a:solidFill>
                <a:latin typeface="Futura Std Light" pitchFamily="-16" charset="0"/>
              </a:rPr>
              <a:t> </a:t>
            </a:r>
            <a:endParaRPr lang="en-US" sz="1500" dirty="0">
              <a:solidFill>
                <a:srgbClr val="001831"/>
              </a:solidFill>
              <a:latin typeface="Futura Std Light" pitchFamily="-16" charset="0"/>
            </a:endParaRPr>
          </a:p>
        </p:txBody>
      </p:sp>
      <p:sp>
        <p:nvSpPr>
          <p:cNvPr id="2056" name="Rectangle 3"/>
          <p:cNvSpPr>
            <a:spLocks noGrp="1" noChangeArrowheads="1"/>
          </p:cNvSpPr>
          <p:nvPr>
            <p:ph type="subTitle" idx="1"/>
          </p:nvPr>
        </p:nvSpPr>
        <p:spPr>
          <a:xfrm>
            <a:off x="2114550" y="4171950"/>
            <a:ext cx="4800600" cy="514350"/>
          </a:xfrm>
        </p:spPr>
        <p:txBody>
          <a:bodyPr/>
          <a:lstStyle/>
          <a:p>
            <a:pPr eaLnBrk="1" hangingPunct="1"/>
            <a:r>
              <a:rPr lang="en-US" sz="2100" b="1" dirty="0">
                <a:solidFill>
                  <a:schemeClr val="bg1"/>
                </a:solidFill>
              </a:rPr>
              <a:t>Genevieve Ahl</a:t>
            </a:r>
            <a:endParaRPr lang="en-US" sz="2100" b="1" dirty="0"/>
          </a:p>
        </p:txBody>
      </p:sp>
    </p:spTree>
    <p:extLst>
      <p:ext uri="{BB962C8B-B14F-4D97-AF65-F5344CB8AC3E}">
        <p14:creationId xmlns:p14="http://schemas.microsoft.com/office/powerpoint/2010/main" val="1882032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PTG Secondary Year Reps</a:t>
            </a:r>
            <a:endParaRPr lang="en-US" b="1" dirty="0"/>
          </a:p>
        </p:txBody>
      </p:sp>
      <p:sp>
        <p:nvSpPr>
          <p:cNvPr id="3" name="Slide Number Placeholder 2"/>
          <p:cNvSpPr>
            <a:spLocks noGrp="1"/>
          </p:cNvSpPr>
          <p:nvPr>
            <p:ph type="sldNum" sz="quarter" idx="12"/>
          </p:nvPr>
        </p:nvSpPr>
        <p:spPr/>
        <p:txBody>
          <a:bodyPr/>
          <a:lstStyle/>
          <a:p>
            <a:fld id="{CA14EBED-6334-4404-847C-E7F6A7869FEB}" type="slidenum">
              <a:rPr lang="en-GB" smtClean="0">
                <a:solidFill>
                  <a:prstClr val="black">
                    <a:tint val="75000"/>
                  </a:prstClr>
                </a:solidFill>
              </a:rPr>
              <a:pPr/>
              <a:t>20</a:t>
            </a:fld>
            <a:endParaRPr lang="en-GB">
              <a:solidFill>
                <a:prstClr val="black">
                  <a:tint val="75000"/>
                </a:prstClr>
              </a:solidFill>
            </a:endParaRPr>
          </a:p>
        </p:txBody>
      </p:sp>
      <p:graphicFrame>
        <p:nvGraphicFramePr>
          <p:cNvPr id="4" name="Table 3"/>
          <p:cNvGraphicFramePr>
            <a:graphicFrameLocks noGrp="1"/>
          </p:cNvGraphicFramePr>
          <p:nvPr/>
        </p:nvGraphicFramePr>
        <p:xfrm>
          <a:off x="971600" y="1196758"/>
          <a:ext cx="7200800" cy="5392002"/>
        </p:xfrm>
        <a:graphic>
          <a:graphicData uri="http://schemas.openxmlformats.org/drawingml/2006/table">
            <a:tbl>
              <a:tblPr firstCol="1" bandRow="1">
                <a:tableStyleId>{93296810-A885-4BE3-A3E7-6D5BEEA58F35}</a:tableStyleId>
              </a:tblPr>
              <a:tblGrid>
                <a:gridCol w="3600400"/>
                <a:gridCol w="3600400"/>
              </a:tblGrid>
              <a:tr h="385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Yr</a:t>
                      </a:r>
                      <a:r>
                        <a:rPr lang="en-US" b="1" baseline="0" dirty="0" smtClean="0"/>
                        <a:t> 7 </a:t>
                      </a:r>
                      <a:r>
                        <a:rPr lang="en-GB" sz="1800" b="1" dirty="0" smtClean="0">
                          <a:effectLst/>
                        </a:rPr>
                        <a:t>Representative</a:t>
                      </a:r>
                      <a:endParaRPr lang="en-GB" sz="1800" b="1" dirty="0" smtClean="0">
                        <a:effectLst/>
                        <a:latin typeface="+mn-lt"/>
                        <a:ea typeface="Calibri"/>
                        <a:cs typeface="Cordia New"/>
                      </a:endParaRPr>
                    </a:p>
                  </a:txBody>
                  <a:tcPr/>
                </a:tc>
                <a:tc>
                  <a:txBody>
                    <a:bodyPr/>
                    <a:lstStyle/>
                    <a:p>
                      <a:pPr algn="l" fontAlgn="b"/>
                      <a:r>
                        <a:rPr lang="en-US" sz="1800" b="1" i="0" u="none" strike="noStrike" dirty="0">
                          <a:solidFill>
                            <a:srgbClr val="000000"/>
                          </a:solidFill>
                          <a:latin typeface="+mn-lt"/>
                        </a:rPr>
                        <a:t>Tess Lipavat</a:t>
                      </a:r>
                    </a:p>
                  </a:txBody>
                  <a:tcPr marL="9525" marR="9525" marT="9525" marB="0" anchor="b"/>
                </a:tc>
              </a:tr>
              <a:tr h="385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Yr 7 </a:t>
                      </a:r>
                      <a:r>
                        <a:rPr lang="en-GB" sz="1800" b="1" dirty="0" smtClean="0">
                          <a:effectLst/>
                        </a:rPr>
                        <a:t>Representative</a:t>
                      </a:r>
                      <a:endParaRPr lang="en-GB" sz="1800" b="1" dirty="0" smtClean="0">
                        <a:effectLst/>
                        <a:latin typeface="+mn-lt"/>
                        <a:ea typeface="Calibri"/>
                        <a:cs typeface="Cordia New"/>
                      </a:endParaRPr>
                    </a:p>
                  </a:txBody>
                  <a:tcPr/>
                </a:tc>
                <a:tc>
                  <a:txBody>
                    <a:bodyPr/>
                    <a:lstStyle/>
                    <a:p>
                      <a:pPr algn="l" fontAlgn="b"/>
                      <a:r>
                        <a:rPr lang="en-US" sz="1800" b="1" i="0" u="none" strike="noStrike" dirty="0">
                          <a:solidFill>
                            <a:srgbClr val="000000"/>
                          </a:solidFill>
                          <a:latin typeface="+mn-lt"/>
                        </a:rPr>
                        <a:t> Saipin (Nog) Tangtrongchitr</a:t>
                      </a:r>
                    </a:p>
                  </a:txBody>
                  <a:tcPr marL="9525" marR="9525" marT="9525" marB="0" anchor="b"/>
                </a:tc>
              </a:tr>
              <a:tr h="385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Yr 8 </a:t>
                      </a:r>
                      <a:r>
                        <a:rPr lang="en-GB" sz="1800" b="1" dirty="0" smtClean="0">
                          <a:effectLst/>
                        </a:rPr>
                        <a:t>Representative</a:t>
                      </a:r>
                      <a:endParaRPr lang="en-GB" sz="1800" b="1" dirty="0" smtClean="0">
                        <a:effectLst/>
                        <a:latin typeface="+mn-lt"/>
                        <a:ea typeface="Calibri"/>
                        <a:cs typeface="Cordia New"/>
                      </a:endParaRPr>
                    </a:p>
                  </a:txBody>
                  <a:tcPr/>
                </a:tc>
                <a:tc>
                  <a:txBody>
                    <a:bodyPr/>
                    <a:lstStyle/>
                    <a:p>
                      <a:pPr algn="l" fontAlgn="b"/>
                      <a:r>
                        <a:rPr lang="en-US" sz="1800" b="1" i="0" u="none" strike="noStrike" dirty="0">
                          <a:solidFill>
                            <a:srgbClr val="000000"/>
                          </a:solidFill>
                          <a:latin typeface="+mn-lt"/>
                        </a:rPr>
                        <a:t> Anne Morgenthaler Vandlik</a:t>
                      </a:r>
                    </a:p>
                  </a:txBody>
                  <a:tcPr marL="9525" marR="9525" marT="9525" marB="0" anchor="b"/>
                </a:tc>
              </a:tr>
              <a:tr h="385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Yr 8 </a:t>
                      </a:r>
                      <a:r>
                        <a:rPr lang="en-GB" sz="1800" b="1" dirty="0" smtClean="0">
                          <a:effectLst/>
                        </a:rPr>
                        <a:t>Representative</a:t>
                      </a:r>
                      <a:endParaRPr lang="en-GB" sz="1800" b="1" dirty="0" smtClean="0">
                        <a:effectLst/>
                        <a:latin typeface="+mn-lt"/>
                        <a:ea typeface="Calibri"/>
                        <a:cs typeface="Cordia New"/>
                      </a:endParaRPr>
                    </a:p>
                  </a:txBody>
                  <a:tcPr/>
                </a:tc>
                <a:tc>
                  <a:txBody>
                    <a:bodyPr/>
                    <a:lstStyle/>
                    <a:p>
                      <a:r>
                        <a:rPr lang="en-US" sz="1800" b="1" dirty="0" smtClean="0">
                          <a:latin typeface="+mn-lt"/>
                        </a:rPr>
                        <a:t>VACANT</a:t>
                      </a:r>
                      <a:endParaRPr lang="en-US" sz="1800" b="1" dirty="0">
                        <a:latin typeface="+mn-lt"/>
                      </a:endParaRPr>
                    </a:p>
                  </a:txBody>
                  <a:tcPr/>
                </a:tc>
              </a:tr>
              <a:tr h="385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Yr 9 </a:t>
                      </a:r>
                      <a:r>
                        <a:rPr lang="en-GB" sz="1800" b="1" dirty="0" smtClean="0">
                          <a:effectLst/>
                        </a:rPr>
                        <a:t>Representative</a:t>
                      </a:r>
                      <a:endParaRPr lang="en-GB" sz="1800" b="1" dirty="0" smtClean="0">
                        <a:effectLst/>
                        <a:latin typeface="+mn-lt"/>
                        <a:ea typeface="Calibri"/>
                        <a:cs typeface="Cordia New"/>
                      </a:endParaRPr>
                    </a:p>
                  </a:txBody>
                  <a:tcPr/>
                </a:tc>
                <a:tc>
                  <a:txBody>
                    <a:bodyPr/>
                    <a:lstStyle/>
                    <a:p>
                      <a:pPr algn="l" fontAlgn="b"/>
                      <a:r>
                        <a:rPr lang="en-US" sz="1800" b="1" i="0" u="none" strike="noStrike" dirty="0">
                          <a:solidFill>
                            <a:srgbClr val="000000"/>
                          </a:solidFill>
                          <a:latin typeface="+mn-lt"/>
                        </a:rPr>
                        <a:t> Rachael Cheung</a:t>
                      </a:r>
                    </a:p>
                  </a:txBody>
                  <a:tcPr marL="9525" marR="9525" marT="9525" marB="0" anchor="b"/>
                </a:tc>
              </a:tr>
              <a:tr h="385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Yr 9 </a:t>
                      </a:r>
                      <a:r>
                        <a:rPr lang="en-GB" sz="1800" b="1" dirty="0" smtClean="0">
                          <a:effectLst/>
                        </a:rPr>
                        <a:t>Representative</a:t>
                      </a:r>
                      <a:endParaRPr lang="en-GB" sz="1800" b="1" dirty="0" smtClean="0">
                        <a:effectLst/>
                        <a:latin typeface="+mn-lt"/>
                        <a:ea typeface="Calibri"/>
                        <a:cs typeface="Cordia New"/>
                      </a:endParaRPr>
                    </a:p>
                  </a:txBody>
                  <a:tcPr/>
                </a:tc>
                <a:tc>
                  <a:txBody>
                    <a:bodyPr/>
                    <a:lstStyle/>
                    <a:p>
                      <a:pPr algn="l" fontAlgn="b"/>
                      <a:r>
                        <a:rPr lang="en-US" sz="1800" b="1" i="0" u="none" strike="noStrike" dirty="0">
                          <a:solidFill>
                            <a:srgbClr val="000000"/>
                          </a:solidFill>
                          <a:latin typeface="+mn-lt"/>
                        </a:rPr>
                        <a:t> Alex Masson</a:t>
                      </a:r>
                    </a:p>
                  </a:txBody>
                  <a:tcPr marL="9525" marR="9525" marT="9525" marB="0" anchor="b"/>
                </a:tc>
              </a:tr>
              <a:tr h="385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Yr 10 </a:t>
                      </a:r>
                      <a:r>
                        <a:rPr lang="en-GB" sz="1800" b="1" dirty="0" smtClean="0">
                          <a:effectLst/>
                        </a:rPr>
                        <a:t>Representative</a:t>
                      </a:r>
                      <a:endParaRPr lang="en-GB" sz="1800" b="1" dirty="0" smtClean="0">
                        <a:effectLst/>
                        <a:latin typeface="+mn-lt"/>
                        <a:ea typeface="Calibri"/>
                        <a:cs typeface="Cordia New"/>
                      </a:endParaRPr>
                    </a:p>
                  </a:txBody>
                  <a:tcPr/>
                </a:tc>
                <a:tc>
                  <a:txBody>
                    <a:bodyPr/>
                    <a:lstStyle/>
                    <a:p>
                      <a:pPr algn="l" fontAlgn="b"/>
                      <a:r>
                        <a:rPr lang="en-US" sz="1800" b="1" i="0" u="none" strike="noStrike" dirty="0">
                          <a:solidFill>
                            <a:srgbClr val="000000"/>
                          </a:solidFill>
                          <a:latin typeface="+mn-lt"/>
                        </a:rPr>
                        <a:t> Angela Frye</a:t>
                      </a:r>
                    </a:p>
                  </a:txBody>
                  <a:tcPr marL="9525" marR="9525" marT="9525" marB="0" anchor="b"/>
                </a:tc>
              </a:tr>
              <a:tr h="385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Yr 10 </a:t>
                      </a:r>
                      <a:r>
                        <a:rPr lang="en-GB" sz="1800" b="1" dirty="0" smtClean="0">
                          <a:effectLst/>
                        </a:rPr>
                        <a:t>Representative</a:t>
                      </a:r>
                      <a:endParaRPr lang="en-GB" sz="1800" b="1" dirty="0" smtClean="0">
                        <a:effectLst/>
                        <a:latin typeface="+mn-lt"/>
                        <a:ea typeface="Calibri"/>
                        <a:cs typeface="Cordia New"/>
                      </a:endParaRPr>
                    </a:p>
                  </a:txBody>
                  <a:tcPr/>
                </a:tc>
                <a:tc>
                  <a:txBody>
                    <a:bodyPr/>
                    <a:lstStyle/>
                    <a:p>
                      <a:pPr algn="l" fontAlgn="b"/>
                      <a:r>
                        <a:rPr lang="en-US" sz="1800" b="1" i="0" u="none" strike="noStrike" dirty="0">
                          <a:solidFill>
                            <a:srgbClr val="000000"/>
                          </a:solidFill>
                          <a:latin typeface="+mn-lt"/>
                        </a:rPr>
                        <a:t> Annie Theodoulou</a:t>
                      </a:r>
                    </a:p>
                  </a:txBody>
                  <a:tcPr marL="9525" marR="9525" marT="9525" marB="0" anchor="b"/>
                </a:tc>
              </a:tr>
              <a:tr h="385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Yr 11 </a:t>
                      </a:r>
                      <a:r>
                        <a:rPr lang="en-GB" sz="1800" b="1" dirty="0" smtClean="0">
                          <a:effectLst/>
                        </a:rPr>
                        <a:t>Representative</a:t>
                      </a:r>
                      <a:endParaRPr lang="en-GB" sz="1800" b="1" dirty="0" smtClean="0">
                        <a:effectLst/>
                        <a:latin typeface="+mn-lt"/>
                        <a:ea typeface="Calibri"/>
                        <a:cs typeface="Cordia New"/>
                      </a:endParaRPr>
                    </a:p>
                  </a:txBody>
                  <a:tcPr/>
                </a:tc>
                <a:tc>
                  <a:txBody>
                    <a:bodyPr/>
                    <a:lstStyle/>
                    <a:p>
                      <a:pPr algn="l" fontAlgn="b"/>
                      <a:r>
                        <a:rPr lang="en-US" sz="1800" b="1" i="0" u="none" strike="noStrike" dirty="0">
                          <a:solidFill>
                            <a:srgbClr val="000000"/>
                          </a:solidFill>
                          <a:latin typeface="+mn-lt"/>
                        </a:rPr>
                        <a:t>Laura McDonald</a:t>
                      </a:r>
                    </a:p>
                  </a:txBody>
                  <a:tcPr marL="9525" marR="9525" marT="9525" marB="0" anchor="b"/>
                </a:tc>
              </a:tr>
              <a:tr h="385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Yr 11  </a:t>
                      </a:r>
                      <a:r>
                        <a:rPr lang="en-GB" sz="1800" b="1" dirty="0" smtClean="0">
                          <a:effectLst/>
                        </a:rPr>
                        <a:t>Representative</a:t>
                      </a:r>
                      <a:endParaRPr lang="en-GB" sz="1800" b="1" dirty="0" smtClean="0">
                        <a:effectLst/>
                        <a:latin typeface="+mn-lt"/>
                        <a:ea typeface="Calibri"/>
                        <a:cs typeface="Cordia New"/>
                      </a:endParaRPr>
                    </a:p>
                  </a:txBody>
                  <a:tcPr/>
                </a:tc>
                <a:tc>
                  <a:txBody>
                    <a:bodyPr/>
                    <a:lstStyle/>
                    <a:p>
                      <a:pPr algn="l" fontAlgn="b"/>
                      <a:r>
                        <a:rPr lang="en-US" sz="1800" b="1" i="0" u="none" strike="noStrike" dirty="0">
                          <a:solidFill>
                            <a:srgbClr val="000000"/>
                          </a:solidFill>
                          <a:latin typeface="+mn-lt"/>
                        </a:rPr>
                        <a:t> Hazel Birchall</a:t>
                      </a:r>
                    </a:p>
                  </a:txBody>
                  <a:tcPr marL="9525" marR="9525" marT="9525" marB="0" anchor="b"/>
                </a:tc>
              </a:tr>
              <a:tr h="385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Yr 12 </a:t>
                      </a:r>
                      <a:r>
                        <a:rPr lang="en-GB" sz="1800" b="1" dirty="0" smtClean="0">
                          <a:effectLst/>
                        </a:rPr>
                        <a:t>Representative</a:t>
                      </a:r>
                      <a:endParaRPr lang="en-GB" sz="1800" b="1" dirty="0" smtClean="0">
                        <a:effectLst/>
                        <a:latin typeface="+mn-lt"/>
                        <a:ea typeface="Calibri"/>
                        <a:cs typeface="Cordia New"/>
                      </a:endParaRPr>
                    </a:p>
                  </a:txBody>
                  <a:tcPr/>
                </a:tc>
                <a:tc>
                  <a:txBody>
                    <a:bodyPr/>
                    <a:lstStyle/>
                    <a:p>
                      <a:pPr algn="l" fontAlgn="b"/>
                      <a:r>
                        <a:rPr lang="en-US" sz="1800" b="1" i="0" u="none" strike="noStrike" dirty="0">
                          <a:solidFill>
                            <a:srgbClr val="000000"/>
                          </a:solidFill>
                          <a:latin typeface="+mn-lt"/>
                        </a:rPr>
                        <a:t> Maneesha Mahajhan</a:t>
                      </a:r>
                    </a:p>
                  </a:txBody>
                  <a:tcPr marL="9525" marR="9525" marT="9525" marB="0" anchor="b"/>
                </a:tc>
              </a:tr>
              <a:tr h="385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Yr 12 </a:t>
                      </a:r>
                      <a:r>
                        <a:rPr lang="en-GB" sz="1800" b="1" dirty="0" smtClean="0">
                          <a:effectLst/>
                        </a:rPr>
                        <a:t>Representative</a:t>
                      </a:r>
                      <a:endParaRPr lang="en-GB" sz="1800" b="1" dirty="0" smtClean="0">
                        <a:effectLst/>
                        <a:latin typeface="+mn-lt"/>
                        <a:ea typeface="Calibri"/>
                        <a:cs typeface="Cordia New"/>
                      </a:endParaRPr>
                    </a:p>
                  </a:txBody>
                  <a:tcPr/>
                </a:tc>
                <a:tc>
                  <a:txBody>
                    <a:bodyPr/>
                    <a:lstStyle/>
                    <a:p>
                      <a:pPr algn="l" fontAlgn="b"/>
                      <a:r>
                        <a:rPr lang="en-US" sz="1800" b="1" i="0" u="none" strike="noStrike" dirty="0">
                          <a:solidFill>
                            <a:srgbClr val="000000"/>
                          </a:solidFill>
                          <a:latin typeface="+mn-lt"/>
                        </a:rPr>
                        <a:t> Suzie Jhanji</a:t>
                      </a:r>
                    </a:p>
                  </a:txBody>
                  <a:tcPr marL="9525" marR="9525" marT="9525" marB="0" anchor="b"/>
                </a:tc>
              </a:tr>
              <a:tr h="385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Yr 13 </a:t>
                      </a:r>
                      <a:r>
                        <a:rPr lang="en-GB" sz="1800" b="1" dirty="0" smtClean="0">
                          <a:effectLst/>
                        </a:rPr>
                        <a:t>Representative</a:t>
                      </a:r>
                      <a:endParaRPr lang="en-GB" sz="1800" b="1" dirty="0" smtClean="0">
                        <a:effectLst/>
                        <a:latin typeface="+mn-lt"/>
                        <a:ea typeface="Calibri"/>
                        <a:cs typeface="Cordia New"/>
                      </a:endParaRPr>
                    </a:p>
                  </a:txBody>
                  <a:tcPr/>
                </a:tc>
                <a:tc>
                  <a:txBody>
                    <a:bodyPr/>
                    <a:lstStyle/>
                    <a:p>
                      <a:pPr algn="l" fontAlgn="b"/>
                      <a:r>
                        <a:rPr lang="en-US" sz="1800" b="1" i="0" u="none" strike="noStrike" dirty="0">
                          <a:solidFill>
                            <a:srgbClr val="000000"/>
                          </a:solidFill>
                          <a:latin typeface="+mn-lt"/>
                        </a:rPr>
                        <a:t>Maike Schoeppner</a:t>
                      </a:r>
                    </a:p>
                  </a:txBody>
                  <a:tcPr marL="9525" marR="9525" marT="9525" marB="0" anchor="b"/>
                </a:tc>
              </a:tr>
              <a:tr h="385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Yr 13 </a:t>
                      </a:r>
                      <a:r>
                        <a:rPr lang="en-GB" sz="1800" b="1" dirty="0" smtClean="0">
                          <a:effectLst/>
                        </a:rPr>
                        <a:t>Representative</a:t>
                      </a:r>
                      <a:endParaRPr lang="en-GB" sz="1800" b="1" dirty="0" smtClean="0">
                        <a:effectLst/>
                        <a:latin typeface="+mn-lt"/>
                        <a:ea typeface="Calibri"/>
                        <a:cs typeface="Cordia New"/>
                      </a:endParaRPr>
                    </a:p>
                  </a:txBody>
                  <a:tcPr/>
                </a:tc>
                <a:tc>
                  <a:txBody>
                    <a:bodyPr/>
                    <a:lstStyle/>
                    <a:p>
                      <a:pPr algn="l" fontAlgn="b"/>
                      <a:r>
                        <a:rPr lang="en-US" sz="1800" b="1" i="0" u="none" strike="noStrike" dirty="0">
                          <a:solidFill>
                            <a:srgbClr val="000000"/>
                          </a:solidFill>
                          <a:latin typeface="+mn-lt"/>
                        </a:rPr>
                        <a:t> Himisha Metha</a:t>
                      </a:r>
                    </a:p>
                  </a:txBody>
                  <a:tcPr marL="9525" marR="9525" marT="9525" marB="0" anchor="b"/>
                </a:tc>
              </a:tr>
            </a:tbl>
          </a:graphicData>
        </a:graphic>
      </p:graphicFrame>
    </p:spTree>
    <p:extLst>
      <p:ext uri="{BB962C8B-B14F-4D97-AF65-F5344CB8AC3E}">
        <p14:creationId xmlns:p14="http://schemas.microsoft.com/office/powerpoint/2010/main" val="4231331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a:bodyPr>
          <a:lstStyle/>
          <a:p>
            <a:r>
              <a:rPr lang="en-US" b="1" dirty="0" smtClean="0"/>
              <a:t>PTG Sub-Committees</a:t>
            </a:r>
            <a:endParaRPr lang="en-GB" sz="2800" i="1" dirty="0"/>
          </a:p>
        </p:txBody>
      </p:sp>
      <p:sp>
        <p:nvSpPr>
          <p:cNvPr id="3" name="Content Placeholder 2"/>
          <p:cNvSpPr>
            <a:spLocks noGrp="1"/>
          </p:cNvSpPr>
          <p:nvPr>
            <p:ph idx="1"/>
          </p:nvPr>
        </p:nvSpPr>
        <p:spPr>
          <a:xfrm>
            <a:off x="467544" y="1700808"/>
            <a:ext cx="8435280" cy="4741987"/>
          </a:xfrm>
        </p:spPr>
        <p:txBody>
          <a:bodyPr>
            <a:normAutofit/>
          </a:bodyPr>
          <a:lstStyle/>
          <a:p>
            <a:r>
              <a:rPr lang="en-US" dirty="0" smtClean="0"/>
              <a:t>Thai Parent Group Representatives</a:t>
            </a:r>
          </a:p>
          <a:p>
            <a:r>
              <a:rPr lang="en-US" dirty="0" smtClean="0"/>
              <a:t>Primary Year Group Parent Representatives</a:t>
            </a:r>
          </a:p>
          <a:p>
            <a:r>
              <a:rPr lang="en-US" dirty="0" smtClean="0"/>
              <a:t>Secondary Year Group Parent Representatives</a:t>
            </a:r>
          </a:p>
          <a:p>
            <a:r>
              <a:rPr lang="en-US" dirty="0" smtClean="0"/>
              <a:t>International Day Coordinator and Volunteers</a:t>
            </a:r>
          </a:p>
          <a:p>
            <a:r>
              <a:rPr lang="en-US" dirty="0" smtClean="0"/>
              <a:t>Fun Day Coordinator and Volunteers</a:t>
            </a:r>
          </a:p>
          <a:p>
            <a:r>
              <a:rPr lang="en-US" dirty="0" smtClean="0"/>
              <a:t>Newcomers Representative </a:t>
            </a:r>
          </a:p>
          <a:p>
            <a:r>
              <a:rPr lang="en-US" dirty="0" smtClean="0"/>
              <a:t>Tiger Shop Volunteers</a:t>
            </a:r>
          </a:p>
          <a:p>
            <a:pPr marL="0" indent="0">
              <a:buNone/>
            </a:pPr>
            <a:endParaRPr lang="en-GB" dirty="0"/>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21</a:t>
            </a:fld>
            <a:endParaRPr lang="en-GB">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35460">
            <a:off x="4744330" y="5830891"/>
            <a:ext cx="758952" cy="757123"/>
          </a:xfrm>
          <a:prstGeom prst="rect">
            <a:avLst/>
          </a:prstGeom>
        </p:spPr>
      </p:pic>
    </p:spTree>
    <p:extLst>
      <p:ext uri="{BB962C8B-B14F-4D97-AF65-F5344CB8AC3E}">
        <p14:creationId xmlns:p14="http://schemas.microsoft.com/office/powerpoint/2010/main" val="2707201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does the PTG do?</a:t>
            </a:r>
            <a:endParaRPr lang="en-GB" b="1" dirty="0"/>
          </a:p>
        </p:txBody>
      </p:sp>
      <p:sp>
        <p:nvSpPr>
          <p:cNvPr id="3" name="Content Placeholder 2"/>
          <p:cNvSpPr>
            <a:spLocks noGrp="1"/>
          </p:cNvSpPr>
          <p:nvPr>
            <p:ph idx="1"/>
          </p:nvPr>
        </p:nvSpPr>
        <p:spPr>
          <a:xfrm>
            <a:off x="467544" y="1268760"/>
            <a:ext cx="8496944" cy="5472608"/>
          </a:xfrm>
        </p:spPr>
        <p:txBody>
          <a:bodyPr>
            <a:noAutofit/>
          </a:bodyPr>
          <a:lstStyle/>
          <a:p>
            <a:r>
              <a:rPr lang="en-US" sz="2800" dirty="0" smtClean="0"/>
              <a:t>Assists with </a:t>
            </a:r>
            <a:r>
              <a:rPr lang="en-US" sz="2800" b="1" dirty="0" smtClean="0"/>
              <a:t>communication</a:t>
            </a:r>
            <a:r>
              <a:rPr lang="en-US" sz="2800" dirty="0" smtClean="0"/>
              <a:t> between parents, teachers and School management</a:t>
            </a:r>
          </a:p>
          <a:p>
            <a:r>
              <a:rPr lang="en-US" sz="2800" dirty="0" smtClean="0"/>
              <a:t>Assists the School to make </a:t>
            </a:r>
            <a:r>
              <a:rPr lang="en-US" sz="2800" b="1" dirty="0" smtClean="0"/>
              <a:t>new parents </a:t>
            </a:r>
            <a:r>
              <a:rPr lang="en-US" sz="2800" dirty="0" smtClean="0"/>
              <a:t>feel at home and at ease within the “</a:t>
            </a:r>
            <a:r>
              <a:rPr lang="en-US" sz="2800" dirty="0" err="1" smtClean="0"/>
              <a:t>Patana</a:t>
            </a:r>
            <a:r>
              <a:rPr lang="en-US" sz="2800" dirty="0" smtClean="0"/>
              <a:t> family”</a:t>
            </a:r>
          </a:p>
          <a:p>
            <a:r>
              <a:rPr lang="en-US" sz="2800" dirty="0" smtClean="0"/>
              <a:t>Suggests positive </a:t>
            </a:r>
            <a:r>
              <a:rPr lang="en-US" sz="2800" b="1" dirty="0" smtClean="0"/>
              <a:t>improvements</a:t>
            </a:r>
            <a:r>
              <a:rPr lang="en-US" sz="2800" dirty="0" smtClean="0"/>
              <a:t> where appropriate</a:t>
            </a:r>
          </a:p>
          <a:p>
            <a:r>
              <a:rPr lang="en-US" sz="2800" dirty="0"/>
              <a:t>Assists the School in </a:t>
            </a:r>
            <a:r>
              <a:rPr lang="en-US" sz="2800" b="1" dirty="0"/>
              <a:t>community-based </a:t>
            </a:r>
            <a:r>
              <a:rPr lang="en-US" sz="2800" b="1" dirty="0" smtClean="0"/>
              <a:t>activities</a:t>
            </a:r>
            <a:endParaRPr lang="en-US" sz="2800" dirty="0" smtClean="0"/>
          </a:p>
          <a:p>
            <a:r>
              <a:rPr lang="en-US" sz="2800" dirty="0" smtClean="0"/>
              <a:t>Promotes </a:t>
            </a:r>
            <a:r>
              <a:rPr lang="en-US" sz="2800" b="1" dirty="0" smtClean="0"/>
              <a:t>“Tiger Spirit” </a:t>
            </a:r>
          </a:p>
          <a:p>
            <a:r>
              <a:rPr lang="en-US" sz="2800" dirty="0" smtClean="0"/>
              <a:t>Runs the </a:t>
            </a:r>
            <a:r>
              <a:rPr lang="en-US" sz="2800" b="1" dirty="0" smtClean="0"/>
              <a:t>Tiger Shop</a:t>
            </a:r>
          </a:p>
          <a:p>
            <a:r>
              <a:rPr lang="en-US" sz="2800" dirty="0" smtClean="0"/>
              <a:t>Assists the School financially to </a:t>
            </a:r>
            <a:r>
              <a:rPr lang="en-US" sz="2800" b="1" dirty="0" smtClean="0"/>
              <a:t>purchase resources </a:t>
            </a:r>
            <a:r>
              <a:rPr lang="en-US" sz="2800" dirty="0" smtClean="0"/>
              <a:t>that enhance teaching methods (i.e. items not budgeted for)</a:t>
            </a:r>
          </a:p>
          <a:p>
            <a:endParaRPr lang="en-GB" sz="2800" dirty="0"/>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22</a:t>
            </a:fld>
            <a:endParaRPr lang="en-GB">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6021288"/>
            <a:ext cx="622133" cy="620634"/>
          </a:xfrm>
          <a:prstGeom prst="rect">
            <a:avLst/>
          </a:prstGeom>
        </p:spPr>
      </p:pic>
    </p:spTree>
    <p:extLst>
      <p:ext uri="{BB962C8B-B14F-4D97-AF65-F5344CB8AC3E}">
        <p14:creationId xmlns:p14="http://schemas.microsoft.com/office/powerpoint/2010/main" val="301576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121"/>
            <a:ext cx="8229600" cy="1143000"/>
          </a:xfrm>
        </p:spPr>
        <p:txBody>
          <a:bodyPr/>
          <a:lstStyle/>
          <a:p>
            <a:r>
              <a:rPr lang="en-US" b="1" dirty="0" smtClean="0"/>
              <a:t>PTG Activities</a:t>
            </a:r>
            <a:endParaRPr lang="en-GB" b="1" dirty="0"/>
          </a:p>
        </p:txBody>
      </p:sp>
      <p:sp>
        <p:nvSpPr>
          <p:cNvPr id="3" name="Content Placeholder 2"/>
          <p:cNvSpPr>
            <a:spLocks noGrp="1"/>
          </p:cNvSpPr>
          <p:nvPr>
            <p:ph idx="1"/>
          </p:nvPr>
        </p:nvSpPr>
        <p:spPr>
          <a:xfrm>
            <a:off x="467544" y="1176324"/>
            <a:ext cx="8352928" cy="5205004"/>
          </a:xfrm>
        </p:spPr>
        <p:txBody>
          <a:bodyPr>
            <a:normAutofit lnSpcReduction="10000"/>
          </a:bodyPr>
          <a:lstStyle/>
          <a:p>
            <a:r>
              <a:rPr lang="en-US" sz="3500" b="1" dirty="0" smtClean="0"/>
              <a:t>Tiger Shop </a:t>
            </a:r>
            <a:r>
              <a:rPr lang="en-US" sz="3500" dirty="0" smtClean="0"/>
              <a:t>(promoting the School’s “Tiger Paw” brand)</a:t>
            </a:r>
          </a:p>
          <a:p>
            <a:r>
              <a:rPr lang="en-US" sz="3500" b="1" dirty="0"/>
              <a:t>Supporting School </a:t>
            </a:r>
            <a:r>
              <a:rPr lang="en-US" sz="3500" b="1" dirty="0" smtClean="0"/>
              <a:t>events </a:t>
            </a:r>
            <a:r>
              <a:rPr lang="en-US" sz="3500" dirty="0" smtClean="0"/>
              <a:t>(Newcomers Inductions, Fun Run, etc.)</a:t>
            </a:r>
            <a:endParaRPr lang="en-US" sz="3500" dirty="0"/>
          </a:p>
          <a:p>
            <a:r>
              <a:rPr lang="en-US" sz="3500" b="1" dirty="0" smtClean="0"/>
              <a:t>Connecting and representing parents </a:t>
            </a:r>
            <a:r>
              <a:rPr lang="en-US" sz="3500" dirty="0" smtClean="0"/>
              <a:t>(Coffee Mornings, Year Group Representative Meetings)</a:t>
            </a:r>
          </a:p>
          <a:p>
            <a:r>
              <a:rPr lang="en-US" sz="3500" b="1" dirty="0" smtClean="0"/>
              <a:t>Coordinating and </a:t>
            </a:r>
            <a:r>
              <a:rPr lang="en-US" sz="3500" b="1" dirty="0" err="1" smtClean="0"/>
              <a:t>Organising</a:t>
            </a:r>
            <a:r>
              <a:rPr lang="en-US" sz="3500" b="1" dirty="0" smtClean="0"/>
              <a:t> </a:t>
            </a:r>
            <a:r>
              <a:rPr lang="en-US" sz="3500" dirty="0" smtClean="0"/>
              <a:t>school events like Fun Day and International Day</a:t>
            </a:r>
          </a:p>
          <a:p>
            <a:pPr>
              <a:buNone/>
            </a:pPr>
            <a:endParaRPr lang="en-US" dirty="0" smtClean="0"/>
          </a:p>
          <a:p>
            <a:endParaRPr lang="en-GB" dirty="0"/>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23</a:t>
            </a:fld>
            <a:endParaRPr lang="en-GB" dirty="0">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4233" y="1606355"/>
            <a:ext cx="379649" cy="378734"/>
          </a:xfrm>
          <a:prstGeom prst="rect">
            <a:avLst/>
          </a:prstGeom>
        </p:spPr>
      </p:pic>
    </p:spTree>
    <p:extLst>
      <p:ext uri="{BB962C8B-B14F-4D97-AF65-F5344CB8AC3E}">
        <p14:creationId xmlns:p14="http://schemas.microsoft.com/office/powerpoint/2010/main" val="447909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PTG’s Communication</a:t>
            </a:r>
            <a:endParaRPr lang="en-GB" b="1" dirty="0"/>
          </a:p>
        </p:txBody>
      </p:sp>
      <p:sp>
        <p:nvSpPr>
          <p:cNvPr id="3" name="Content Placeholder 2"/>
          <p:cNvSpPr>
            <a:spLocks noGrp="1"/>
          </p:cNvSpPr>
          <p:nvPr>
            <p:ph idx="1"/>
          </p:nvPr>
        </p:nvSpPr>
        <p:spPr>
          <a:xfrm>
            <a:off x="457200" y="1600200"/>
            <a:ext cx="8435280" cy="4525963"/>
          </a:xfrm>
        </p:spPr>
        <p:txBody>
          <a:bodyPr>
            <a:normAutofit/>
          </a:bodyPr>
          <a:lstStyle/>
          <a:p>
            <a:r>
              <a:rPr lang="en-US" b="1" dirty="0" smtClean="0"/>
              <a:t>Bangkok </a:t>
            </a:r>
            <a:r>
              <a:rPr lang="en-US" b="1" dirty="0" err="1" smtClean="0"/>
              <a:t>Patana</a:t>
            </a:r>
            <a:r>
              <a:rPr lang="en-US" b="1" dirty="0" smtClean="0"/>
              <a:t> PTG </a:t>
            </a:r>
            <a:r>
              <a:rPr lang="en-US" b="1" dirty="0" err="1" smtClean="0"/>
              <a:t>Facebook</a:t>
            </a:r>
            <a:r>
              <a:rPr lang="en-US" b="1" dirty="0" smtClean="0"/>
              <a:t>  Page</a:t>
            </a:r>
            <a:endParaRPr lang="en-US" dirty="0" smtClean="0"/>
          </a:p>
          <a:p>
            <a:r>
              <a:rPr lang="en-US" b="1" dirty="0" smtClean="0"/>
              <a:t>PTG Weblog </a:t>
            </a:r>
            <a:r>
              <a:rPr lang="en-US" dirty="0" smtClean="0"/>
              <a:t>(on the Parent’s Gateway). </a:t>
            </a:r>
          </a:p>
          <a:p>
            <a:r>
              <a:rPr lang="en-US" b="1" i="1" dirty="0" smtClean="0"/>
              <a:t>PTG volunteers </a:t>
            </a:r>
            <a:r>
              <a:rPr lang="en-US" i="1" dirty="0" smtClean="0"/>
              <a:t>can be contacted directly and are happy to </a:t>
            </a:r>
            <a:r>
              <a:rPr lang="en-US" b="1" i="1" dirty="0" smtClean="0"/>
              <a:t>listen and assist </a:t>
            </a:r>
            <a:r>
              <a:rPr lang="en-US" i="1" dirty="0" smtClean="0"/>
              <a:t>when possible.</a:t>
            </a:r>
            <a:r>
              <a:rPr lang="en-GB" i="1" dirty="0" smtClean="0"/>
              <a:t> </a:t>
            </a:r>
            <a:r>
              <a:rPr lang="en-US" dirty="0" smtClean="0"/>
              <a:t>Contact details of all PTG volunteers can be found on the Parent’s Gateway</a:t>
            </a:r>
          </a:p>
          <a:p>
            <a:r>
              <a:rPr lang="en-US" b="1" dirty="0" smtClean="0"/>
              <a:t>PTG</a:t>
            </a:r>
            <a:r>
              <a:rPr lang="en-US" dirty="0" smtClean="0"/>
              <a:t> </a:t>
            </a:r>
            <a:r>
              <a:rPr lang="en-US" b="1" dirty="0" smtClean="0"/>
              <a:t>Notices</a:t>
            </a:r>
            <a:r>
              <a:rPr lang="en-US" dirty="0" smtClean="0"/>
              <a:t> in School newsletters, PTG Room and School </a:t>
            </a:r>
            <a:r>
              <a:rPr lang="en-US" dirty="0" err="1" smtClean="0"/>
              <a:t>Noticeboards</a:t>
            </a:r>
            <a:endParaRPr lang="en-US" dirty="0" smtClean="0"/>
          </a:p>
          <a:p>
            <a:pPr>
              <a:buNone/>
            </a:pPr>
            <a:endParaRPr lang="en-US" dirty="0" smtClean="0"/>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24</a:t>
            </a:fld>
            <a:endParaRPr lang="en-GB">
              <a:solidFill>
                <a:prstClr val="black">
                  <a:tint val="75000"/>
                </a:prstClr>
              </a:solidFill>
            </a:endParaRPr>
          </a:p>
        </p:txBody>
      </p:sp>
    </p:spTree>
    <p:extLst>
      <p:ext uri="{BB962C8B-B14F-4D97-AF65-F5344CB8AC3E}">
        <p14:creationId xmlns:p14="http://schemas.microsoft.com/office/powerpoint/2010/main" val="3086861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volunteer for the PTG?</a:t>
            </a:r>
            <a:endParaRPr lang="en-GB" b="1" dirty="0"/>
          </a:p>
        </p:txBody>
      </p:sp>
      <p:sp>
        <p:nvSpPr>
          <p:cNvPr id="3" name="Content Placeholder 2"/>
          <p:cNvSpPr>
            <a:spLocks noGrp="1"/>
          </p:cNvSpPr>
          <p:nvPr>
            <p:ph idx="1"/>
          </p:nvPr>
        </p:nvSpPr>
        <p:spPr>
          <a:xfrm>
            <a:off x="457200" y="1600200"/>
            <a:ext cx="8435280" cy="4709120"/>
          </a:xfrm>
        </p:spPr>
        <p:txBody>
          <a:bodyPr>
            <a:normAutofit/>
          </a:bodyPr>
          <a:lstStyle/>
          <a:p>
            <a:r>
              <a:rPr lang="en-US" dirty="0" smtClean="0"/>
              <a:t>Its a great way to </a:t>
            </a:r>
            <a:r>
              <a:rPr lang="en-US" b="1" dirty="0" smtClean="0"/>
              <a:t>meet and connect with other parents</a:t>
            </a:r>
          </a:p>
          <a:p>
            <a:r>
              <a:rPr lang="en-US" dirty="0" smtClean="0"/>
              <a:t>It is </a:t>
            </a:r>
            <a:r>
              <a:rPr lang="en-US" b="1" dirty="0" smtClean="0"/>
              <a:t>lots of fun </a:t>
            </a:r>
            <a:r>
              <a:rPr lang="en-US" dirty="0" smtClean="0"/>
              <a:t>and a truly rewarding experience</a:t>
            </a:r>
          </a:p>
          <a:p>
            <a:r>
              <a:rPr lang="en-US" dirty="0" smtClean="0"/>
              <a:t>It is a great way to </a:t>
            </a:r>
            <a:r>
              <a:rPr lang="en-US" b="1" dirty="0" smtClean="0"/>
              <a:t>engage with and give back </a:t>
            </a:r>
            <a:r>
              <a:rPr lang="en-US" dirty="0" smtClean="0"/>
              <a:t>to the School</a:t>
            </a:r>
          </a:p>
          <a:p>
            <a:r>
              <a:rPr lang="en-US" dirty="0" smtClean="0"/>
              <a:t>Your </a:t>
            </a:r>
            <a:r>
              <a:rPr lang="en-US" b="1" dirty="0" smtClean="0"/>
              <a:t>efforts are always appreciated </a:t>
            </a:r>
            <a:r>
              <a:rPr lang="en-US" dirty="0" smtClean="0"/>
              <a:t>by the entire School community</a:t>
            </a:r>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25</a:t>
            </a:fld>
            <a:endParaRPr lang="en-GB">
              <a:solidFill>
                <a:prstClr val="black">
                  <a:tint val="75000"/>
                </a:prstClr>
              </a:solidFill>
            </a:endParaRPr>
          </a:p>
        </p:txBody>
      </p:sp>
    </p:spTree>
    <p:extLst>
      <p:ext uri="{BB962C8B-B14F-4D97-AF65-F5344CB8AC3E}">
        <p14:creationId xmlns:p14="http://schemas.microsoft.com/office/powerpoint/2010/main" val="33604417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Get Involved in the PTG</a:t>
            </a:r>
            <a:endParaRPr lang="en-GB" b="1" dirty="0"/>
          </a:p>
        </p:txBody>
      </p:sp>
      <p:sp>
        <p:nvSpPr>
          <p:cNvPr id="3" name="Content Placeholder 2"/>
          <p:cNvSpPr>
            <a:spLocks noGrp="1"/>
          </p:cNvSpPr>
          <p:nvPr>
            <p:ph idx="1"/>
          </p:nvPr>
        </p:nvSpPr>
        <p:spPr>
          <a:xfrm>
            <a:off x="467544" y="1484784"/>
            <a:ext cx="8435280" cy="4968552"/>
          </a:xfrm>
        </p:spPr>
        <p:txBody>
          <a:bodyPr>
            <a:normAutofit lnSpcReduction="10000"/>
          </a:bodyPr>
          <a:lstStyle/>
          <a:p>
            <a:r>
              <a:rPr lang="en-US" b="1" dirty="0"/>
              <a:t>All Patana parents are members of the </a:t>
            </a:r>
            <a:r>
              <a:rPr lang="en-US" b="1" dirty="0" smtClean="0"/>
              <a:t>PTG </a:t>
            </a:r>
            <a:r>
              <a:rPr lang="en-US" dirty="0" smtClean="0"/>
              <a:t>(parents can request to attend bi-monthly meetings with advance notice due to space limitations). Please contact the PTG Secretary for further details</a:t>
            </a:r>
          </a:p>
          <a:p>
            <a:r>
              <a:rPr lang="en-US" dirty="0" smtClean="0"/>
              <a:t>Parents can volunteer for</a:t>
            </a:r>
            <a:r>
              <a:rPr lang="en-US" b="1" dirty="0" smtClean="0"/>
              <a:t> School events </a:t>
            </a:r>
          </a:p>
          <a:p>
            <a:r>
              <a:rPr lang="en-US" dirty="0" smtClean="0"/>
              <a:t>Parents can volunteer at the </a:t>
            </a:r>
            <a:r>
              <a:rPr lang="en-US" b="1" dirty="0" smtClean="0"/>
              <a:t>Tiger Shop</a:t>
            </a:r>
            <a:endParaRPr lang="en-US" dirty="0" smtClean="0"/>
          </a:p>
          <a:p>
            <a:r>
              <a:rPr lang="en-US" dirty="0" smtClean="0"/>
              <a:t>Parents can volunteer on the </a:t>
            </a:r>
            <a:r>
              <a:rPr lang="en-US" b="1" dirty="0" smtClean="0"/>
              <a:t>PTG Committee </a:t>
            </a:r>
            <a:r>
              <a:rPr lang="en-US" dirty="0" smtClean="0"/>
              <a:t>if a position</a:t>
            </a:r>
            <a:r>
              <a:rPr lang="en-US" i="1" dirty="0" smtClean="0"/>
              <a:t> </a:t>
            </a:r>
            <a:r>
              <a:rPr lang="en-US" dirty="0" smtClean="0"/>
              <a:t>is vacant or on one of the PTG </a:t>
            </a:r>
            <a:r>
              <a:rPr lang="en-US" b="1" dirty="0" smtClean="0"/>
              <a:t>Sub-Committees</a:t>
            </a:r>
          </a:p>
          <a:p>
            <a:pPr>
              <a:buNone/>
            </a:pPr>
            <a:endParaRPr lang="en-US" dirty="0" smtClean="0"/>
          </a:p>
          <a:p>
            <a:endParaRPr lang="en-GB" dirty="0"/>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26</a:t>
            </a:fld>
            <a:endParaRPr lang="en-GB">
              <a:solidFill>
                <a:prstClr val="black">
                  <a:tint val="75000"/>
                </a:prstClr>
              </a:solidFill>
            </a:endParaRPr>
          </a:p>
        </p:txBody>
      </p:sp>
    </p:spTree>
    <p:extLst>
      <p:ext uri="{BB962C8B-B14F-4D97-AF65-F5344CB8AC3E}">
        <p14:creationId xmlns:p14="http://schemas.microsoft.com/office/powerpoint/2010/main" val="675980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Contact the PTG</a:t>
            </a:r>
            <a:endParaRPr lang="en-GB" b="1" dirty="0"/>
          </a:p>
        </p:txBody>
      </p:sp>
      <p:sp>
        <p:nvSpPr>
          <p:cNvPr id="3" name="Content Placeholder 2"/>
          <p:cNvSpPr>
            <a:spLocks noGrp="1"/>
          </p:cNvSpPr>
          <p:nvPr>
            <p:ph idx="1"/>
          </p:nvPr>
        </p:nvSpPr>
        <p:spPr>
          <a:xfrm>
            <a:off x="457200" y="1600200"/>
            <a:ext cx="8435280" cy="4525963"/>
          </a:xfrm>
        </p:spPr>
        <p:txBody>
          <a:bodyPr>
            <a:normAutofit/>
          </a:bodyPr>
          <a:lstStyle/>
          <a:p>
            <a:r>
              <a:rPr lang="en-GB" sz="2600" b="1" dirty="0" smtClean="0"/>
              <a:t>Email:</a:t>
            </a:r>
            <a:r>
              <a:rPr lang="en-GB" sz="2600" dirty="0" smtClean="0"/>
              <a:t>	     </a:t>
            </a:r>
            <a:r>
              <a:rPr lang="en-GB" sz="2600" b="1" u="sng" dirty="0" smtClean="0"/>
              <a:t>ptg@patana.ac.th</a:t>
            </a:r>
          </a:p>
          <a:p>
            <a:pPr marL="0" indent="0">
              <a:buNone/>
            </a:pPr>
            <a:endParaRPr lang="en-GB" sz="2600" dirty="0"/>
          </a:p>
          <a:p>
            <a:r>
              <a:rPr lang="en-GB" sz="2600" b="1" dirty="0" smtClean="0"/>
              <a:t>Web:</a:t>
            </a:r>
            <a:r>
              <a:rPr lang="en-GB" sz="2600" dirty="0" smtClean="0"/>
              <a:t>	     </a:t>
            </a:r>
            <a:r>
              <a:rPr lang="en-GB" sz="2600" b="1" u="sng" dirty="0" smtClean="0"/>
              <a:t>http</a:t>
            </a:r>
            <a:r>
              <a:rPr lang="en-GB" sz="2600" b="1" u="sng" dirty="0"/>
              <a:t>://</a:t>
            </a:r>
            <a:r>
              <a:rPr lang="en-GB" sz="2600" b="1" u="sng" dirty="0" smtClean="0"/>
              <a:t>www.patana.ac.th</a:t>
            </a:r>
          </a:p>
          <a:p>
            <a:pPr>
              <a:buNone/>
            </a:pPr>
            <a:r>
              <a:rPr lang="en-GB" sz="2600" dirty="0" smtClean="0"/>
              <a:t>                      </a:t>
            </a:r>
          </a:p>
          <a:p>
            <a:pPr>
              <a:buNone/>
            </a:pPr>
            <a:endParaRPr lang="en-GB" sz="2600" i="1" dirty="0" smtClean="0"/>
          </a:p>
          <a:p>
            <a:r>
              <a:rPr lang="en-GB" sz="2400" i="1" dirty="0" smtClean="0"/>
              <a:t> </a:t>
            </a:r>
            <a:r>
              <a:rPr lang="en-GB" sz="2800" b="1" dirty="0" smtClean="0"/>
              <a:t>Facebook:</a:t>
            </a:r>
            <a:r>
              <a:rPr lang="en-GB" sz="2400" i="1" dirty="0" smtClean="0"/>
              <a:t>    </a:t>
            </a:r>
            <a:r>
              <a:rPr lang="en-GB" sz="2800" b="1" u="sng" dirty="0" smtClean="0"/>
              <a:t>Bangkok Patana PTG</a:t>
            </a:r>
            <a:endParaRPr lang="en-GB" sz="2600" b="1" u="sng" dirty="0" smtClean="0"/>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27</a:t>
            </a:fld>
            <a:endParaRPr lang="en-GB">
              <a:solidFill>
                <a:prstClr val="black">
                  <a:tint val="75000"/>
                </a:prstClr>
              </a:solidFill>
            </a:endParaRPr>
          </a:p>
        </p:txBody>
      </p:sp>
      <p:sp>
        <p:nvSpPr>
          <p:cNvPr id="5" name="TextBox 4"/>
          <p:cNvSpPr txBox="1"/>
          <p:nvPr/>
        </p:nvSpPr>
        <p:spPr>
          <a:xfrm>
            <a:off x="2627784" y="2996952"/>
            <a:ext cx="5688632" cy="923330"/>
          </a:xfrm>
          <a:prstGeom prst="rect">
            <a:avLst/>
          </a:prstGeom>
          <a:noFill/>
        </p:spPr>
        <p:txBody>
          <a:bodyPr wrap="square" rtlCol="0">
            <a:spAutoFit/>
          </a:bodyPr>
          <a:lstStyle/>
          <a:p>
            <a:pPr eaLnBrk="1" fontAlgn="auto" hangingPunct="1">
              <a:spcBef>
                <a:spcPts val="0"/>
              </a:spcBef>
              <a:spcAft>
                <a:spcPts val="0"/>
              </a:spcAft>
            </a:pPr>
            <a:r>
              <a:rPr lang="en-GB" sz="1800" b="1" i="1" dirty="0" smtClean="0">
                <a:solidFill>
                  <a:prstClr val="black"/>
                </a:solidFill>
                <a:latin typeface="Calibri"/>
                <a:ea typeface="+mn-ea"/>
              </a:rPr>
              <a:t>via Bangkok Patana School’s homepage. Click on </a:t>
            </a:r>
            <a:r>
              <a:rPr lang="en-GB" sz="1800" b="1" i="1" u="sng" dirty="0" smtClean="0">
                <a:solidFill>
                  <a:prstClr val="black"/>
                </a:solidFill>
                <a:latin typeface="Calibri"/>
                <a:ea typeface="+mn-ea"/>
              </a:rPr>
              <a:t>Parents</a:t>
            </a:r>
            <a:r>
              <a:rPr lang="en-GB" sz="1800" b="1" i="1" dirty="0" smtClean="0">
                <a:solidFill>
                  <a:prstClr val="black"/>
                </a:solidFill>
                <a:latin typeface="Calibri"/>
                <a:ea typeface="+mn-ea"/>
              </a:rPr>
              <a:t> then click on </a:t>
            </a:r>
            <a:r>
              <a:rPr lang="en-GB" sz="1800" b="1" i="1" u="sng" dirty="0" smtClean="0">
                <a:solidFill>
                  <a:prstClr val="black"/>
                </a:solidFill>
                <a:latin typeface="Calibri"/>
                <a:ea typeface="+mn-ea"/>
              </a:rPr>
              <a:t>Community</a:t>
            </a:r>
            <a:r>
              <a:rPr lang="en-GB" sz="1800" b="1" i="1" dirty="0" smtClean="0">
                <a:solidFill>
                  <a:prstClr val="black"/>
                </a:solidFill>
                <a:latin typeface="Calibri"/>
                <a:ea typeface="+mn-ea"/>
              </a:rPr>
              <a:t> to visit </a:t>
            </a:r>
            <a:r>
              <a:rPr lang="en-GB" sz="1800" b="1" i="1" u="sng" dirty="0" smtClean="0">
                <a:solidFill>
                  <a:prstClr val="black"/>
                </a:solidFill>
                <a:latin typeface="Calibri"/>
                <a:ea typeface="+mn-ea"/>
              </a:rPr>
              <a:t>Parent Teacher Group</a:t>
            </a:r>
            <a:r>
              <a:rPr lang="en-GB" sz="1800" b="1" i="1" dirty="0" smtClean="0">
                <a:solidFill>
                  <a:prstClr val="black"/>
                </a:solidFill>
                <a:latin typeface="Calibri"/>
                <a:ea typeface="+mn-ea"/>
              </a:rPr>
              <a:t> page for PTG contacts and general PTG information</a:t>
            </a:r>
          </a:p>
        </p:txBody>
      </p:sp>
    </p:spTree>
    <p:extLst>
      <p:ext uri="{BB962C8B-B14F-4D97-AF65-F5344CB8AC3E}">
        <p14:creationId xmlns:p14="http://schemas.microsoft.com/office/powerpoint/2010/main" val="949012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57188"/>
            <a:ext cx="7772400" cy="857250"/>
          </a:xfrm>
        </p:spPr>
        <p:txBody>
          <a:bodyPr/>
          <a:lstStyle/>
          <a:p>
            <a:pPr eaLnBrk="1" hangingPunct="1"/>
            <a:r>
              <a:rPr lang="en-US" altLang="en-US" b="1" smtClean="0">
                <a:solidFill>
                  <a:srgbClr val="002060"/>
                </a:solidFill>
                <a:latin typeface="Cambria" panose="02040503050406030204" pitchFamily="18" charset="0"/>
              </a:rPr>
              <a:t>Pastoral System</a:t>
            </a:r>
          </a:p>
        </p:txBody>
      </p:sp>
      <p:sp>
        <p:nvSpPr>
          <p:cNvPr id="30723" name="Rectangle 3"/>
          <p:cNvSpPr>
            <a:spLocks noGrp="1" noChangeArrowheads="1"/>
          </p:cNvSpPr>
          <p:nvPr>
            <p:ph type="body" idx="1"/>
          </p:nvPr>
        </p:nvSpPr>
        <p:spPr>
          <a:xfrm>
            <a:off x="457200" y="1214438"/>
            <a:ext cx="8229600" cy="4911725"/>
          </a:xfrm>
        </p:spPr>
        <p:txBody>
          <a:bodyPr/>
          <a:lstStyle/>
          <a:p>
            <a:pPr eaLnBrk="1" hangingPunct="1">
              <a:lnSpc>
                <a:spcPct val="80000"/>
              </a:lnSpc>
              <a:buFont typeface="Wingdings" pitchFamily="2" charset="2"/>
              <a:buNone/>
              <a:defRPr/>
            </a:pPr>
            <a:r>
              <a:rPr lang="en-US" sz="2000" dirty="0" smtClean="0">
                <a:solidFill>
                  <a:srgbClr val="002060"/>
                </a:solidFill>
                <a:latin typeface="Cambria" pitchFamily="18" charset="0"/>
              </a:rPr>
              <a:t>Assistant Principal Student Welfare  Helen Thew</a:t>
            </a:r>
          </a:p>
          <a:p>
            <a:pPr eaLnBrk="1" hangingPunct="1">
              <a:lnSpc>
                <a:spcPct val="80000"/>
              </a:lnSpc>
              <a:buFont typeface="Wingdings" pitchFamily="2" charset="2"/>
              <a:buNone/>
              <a:defRPr/>
            </a:pPr>
            <a:r>
              <a:rPr lang="en-US" sz="2000" dirty="0" smtClean="0">
                <a:solidFill>
                  <a:srgbClr val="002060"/>
                </a:solidFill>
                <a:latin typeface="Cambria" pitchFamily="18" charset="0"/>
              </a:rPr>
              <a:t>Senior Teacher KS3 Student Welfare</a:t>
            </a:r>
            <a:r>
              <a:rPr lang="en-US" sz="2000" dirty="0">
                <a:solidFill>
                  <a:srgbClr val="002060"/>
                </a:solidFill>
                <a:latin typeface="Cambria" pitchFamily="18" charset="0"/>
              </a:rPr>
              <a:t> </a:t>
            </a:r>
            <a:r>
              <a:rPr lang="en-US" sz="2000" dirty="0" smtClean="0">
                <a:solidFill>
                  <a:srgbClr val="002060"/>
                </a:solidFill>
                <a:latin typeface="Cambria" pitchFamily="18" charset="0"/>
              </a:rPr>
              <a:t>Lena </a:t>
            </a:r>
            <a:r>
              <a:rPr lang="en-US" sz="2000" dirty="0" smtClean="0">
                <a:solidFill>
                  <a:srgbClr val="002060"/>
                </a:solidFill>
                <a:latin typeface="Cambria" pitchFamily="18" charset="0"/>
              </a:rPr>
              <a:t>Perriam</a:t>
            </a:r>
          </a:p>
          <a:p>
            <a:pPr eaLnBrk="1" hangingPunct="1">
              <a:lnSpc>
                <a:spcPct val="80000"/>
              </a:lnSpc>
              <a:buFont typeface="Wingdings" pitchFamily="2" charset="2"/>
              <a:buNone/>
              <a:defRPr/>
            </a:pPr>
            <a:endParaRPr lang="en-US" sz="2000" dirty="0" smtClean="0">
              <a:solidFill>
                <a:srgbClr val="002060"/>
              </a:solidFill>
              <a:latin typeface="Cambria" pitchFamily="18" charset="0"/>
            </a:endParaRPr>
          </a:p>
          <a:p>
            <a:pPr eaLnBrk="1" hangingPunct="1">
              <a:lnSpc>
                <a:spcPct val="80000"/>
              </a:lnSpc>
              <a:buFont typeface="Wingdings" pitchFamily="2" charset="2"/>
              <a:buNone/>
              <a:defRPr/>
            </a:pPr>
            <a:r>
              <a:rPr lang="en-US" sz="2000" dirty="0" smtClean="0">
                <a:solidFill>
                  <a:srgbClr val="002060"/>
                </a:solidFill>
                <a:latin typeface="Cambria" pitchFamily="18" charset="0"/>
              </a:rPr>
              <a:t>Key Stage 3	Head of Year 7 	Owen McDevitt</a:t>
            </a:r>
          </a:p>
          <a:p>
            <a:pPr lvl="4" eaLnBrk="1" hangingPunct="1">
              <a:lnSpc>
                <a:spcPct val="80000"/>
              </a:lnSpc>
              <a:buFontTx/>
              <a:buNone/>
              <a:defRPr/>
            </a:pPr>
            <a:r>
              <a:rPr lang="en-US" dirty="0" smtClean="0">
                <a:solidFill>
                  <a:srgbClr val="002060"/>
                </a:solidFill>
                <a:latin typeface="Cambria" pitchFamily="18" charset="0"/>
              </a:rPr>
              <a:t>Head of Year 8 	</a:t>
            </a:r>
            <a:r>
              <a:rPr lang="en-US" dirty="0">
                <a:solidFill>
                  <a:srgbClr val="002060"/>
                </a:solidFill>
                <a:latin typeface="Cambria" pitchFamily="18" charset="0"/>
              </a:rPr>
              <a:t>Timothy Jarrett</a:t>
            </a:r>
          </a:p>
          <a:p>
            <a:pPr lvl="4" eaLnBrk="1" hangingPunct="1">
              <a:lnSpc>
                <a:spcPct val="80000"/>
              </a:lnSpc>
              <a:buFontTx/>
              <a:buNone/>
              <a:defRPr/>
            </a:pPr>
            <a:r>
              <a:rPr lang="en-US" dirty="0" smtClean="0">
                <a:solidFill>
                  <a:srgbClr val="002060"/>
                </a:solidFill>
                <a:latin typeface="Cambria" pitchFamily="18" charset="0"/>
              </a:rPr>
              <a:t>Head of Year 9   	</a:t>
            </a:r>
            <a:r>
              <a:rPr lang="en-US" dirty="0">
                <a:solidFill>
                  <a:srgbClr val="002060"/>
                </a:solidFill>
                <a:latin typeface="Cambria" pitchFamily="18" charset="0"/>
              </a:rPr>
              <a:t>Matthew Jones</a:t>
            </a:r>
          </a:p>
          <a:p>
            <a:pPr lvl="4" eaLnBrk="1" hangingPunct="1">
              <a:lnSpc>
                <a:spcPct val="80000"/>
              </a:lnSpc>
              <a:buFontTx/>
              <a:buNone/>
              <a:defRPr/>
            </a:pPr>
            <a:endParaRPr lang="en-US" dirty="0" smtClean="0">
              <a:solidFill>
                <a:srgbClr val="002060"/>
              </a:solidFill>
              <a:latin typeface="Cambria" pitchFamily="18" charset="0"/>
            </a:endParaRPr>
          </a:p>
          <a:p>
            <a:pPr marL="342900" lvl="4" indent="-342900" eaLnBrk="1" hangingPunct="1">
              <a:lnSpc>
                <a:spcPct val="80000"/>
              </a:lnSpc>
              <a:buFontTx/>
              <a:buNone/>
              <a:defRPr/>
            </a:pPr>
            <a:r>
              <a:rPr lang="en-US" dirty="0" smtClean="0">
                <a:solidFill>
                  <a:srgbClr val="002060"/>
                </a:solidFill>
                <a:latin typeface="Cambria" pitchFamily="18" charset="0"/>
              </a:rPr>
              <a:t>Key Stage 4 	Head of Year 10 	Claire Dale</a:t>
            </a:r>
          </a:p>
          <a:p>
            <a:pPr marL="342900" lvl="4" indent="-342900" eaLnBrk="1" hangingPunct="1">
              <a:lnSpc>
                <a:spcPct val="80000"/>
              </a:lnSpc>
              <a:buFontTx/>
              <a:buNone/>
              <a:defRPr/>
            </a:pPr>
            <a:r>
              <a:rPr lang="en-US" dirty="0">
                <a:solidFill>
                  <a:srgbClr val="002060"/>
                </a:solidFill>
                <a:latin typeface="Cambria" pitchFamily="18" charset="0"/>
              </a:rPr>
              <a:t>	</a:t>
            </a:r>
            <a:r>
              <a:rPr lang="en-US" dirty="0" smtClean="0">
                <a:solidFill>
                  <a:srgbClr val="002060"/>
                </a:solidFill>
                <a:latin typeface="Cambria" pitchFamily="18" charset="0"/>
              </a:rPr>
              <a:t>		Head of Year 11 	</a:t>
            </a:r>
            <a:r>
              <a:rPr lang="en-US" dirty="0">
                <a:solidFill>
                  <a:srgbClr val="002060"/>
                </a:solidFill>
                <a:latin typeface="Cambria" pitchFamily="18" charset="0"/>
              </a:rPr>
              <a:t>Tracey Barton</a:t>
            </a:r>
          </a:p>
          <a:p>
            <a:pPr marL="342900" lvl="4" indent="-342900" eaLnBrk="1" hangingPunct="1">
              <a:lnSpc>
                <a:spcPct val="80000"/>
              </a:lnSpc>
              <a:buFontTx/>
              <a:buNone/>
              <a:defRPr/>
            </a:pPr>
            <a:endParaRPr lang="en-US" dirty="0" smtClean="0">
              <a:solidFill>
                <a:srgbClr val="002060"/>
              </a:solidFill>
              <a:latin typeface="Cambria" pitchFamily="18" charset="0"/>
            </a:endParaRPr>
          </a:p>
          <a:p>
            <a:pPr marL="342900" lvl="4" indent="-342900" eaLnBrk="1" hangingPunct="1">
              <a:lnSpc>
                <a:spcPct val="80000"/>
              </a:lnSpc>
              <a:buFontTx/>
              <a:buNone/>
              <a:defRPr/>
            </a:pPr>
            <a:r>
              <a:rPr lang="en-US" dirty="0" smtClean="0">
                <a:solidFill>
                  <a:srgbClr val="002060"/>
                </a:solidFill>
                <a:latin typeface="Cambria" pitchFamily="18" charset="0"/>
              </a:rPr>
              <a:t>Senior Studies	Head of Year 12 	</a:t>
            </a:r>
            <a:r>
              <a:rPr lang="en-US" dirty="0">
                <a:solidFill>
                  <a:srgbClr val="002060"/>
                </a:solidFill>
                <a:latin typeface="Cambria" pitchFamily="18" charset="0"/>
              </a:rPr>
              <a:t>Kristen </a:t>
            </a:r>
            <a:r>
              <a:rPr lang="en-US" dirty="0" smtClean="0">
                <a:solidFill>
                  <a:srgbClr val="002060"/>
                </a:solidFill>
                <a:latin typeface="Cambria" pitchFamily="18" charset="0"/>
              </a:rPr>
              <a:t>Meadows</a:t>
            </a:r>
            <a:endParaRPr lang="en-US" dirty="0">
              <a:solidFill>
                <a:srgbClr val="002060"/>
              </a:solidFill>
              <a:latin typeface="Cambria" pitchFamily="18" charset="0"/>
            </a:endParaRPr>
          </a:p>
          <a:p>
            <a:pPr marL="342900" lvl="4" indent="-342900" eaLnBrk="1" hangingPunct="1">
              <a:lnSpc>
                <a:spcPct val="80000"/>
              </a:lnSpc>
              <a:buFontTx/>
              <a:buNone/>
              <a:defRPr/>
            </a:pPr>
            <a:r>
              <a:rPr lang="en-US" dirty="0" smtClean="0">
                <a:solidFill>
                  <a:srgbClr val="002060"/>
                </a:solidFill>
                <a:latin typeface="Cambria" pitchFamily="18" charset="0"/>
              </a:rPr>
              <a:t>			Head of Year 13 	</a:t>
            </a:r>
            <a:r>
              <a:rPr lang="en-US" dirty="0">
                <a:solidFill>
                  <a:srgbClr val="002060"/>
                </a:solidFill>
                <a:latin typeface="Cambria" pitchFamily="18" charset="0"/>
              </a:rPr>
              <a:t>Yvonne Brown </a:t>
            </a:r>
          </a:p>
          <a:p>
            <a:pPr eaLnBrk="1" hangingPunct="1">
              <a:lnSpc>
                <a:spcPct val="80000"/>
              </a:lnSpc>
              <a:buFontTx/>
              <a:buNone/>
              <a:defRPr/>
            </a:pPr>
            <a:endParaRPr lang="en-US" sz="2000" dirty="0" smtClean="0">
              <a:solidFill>
                <a:srgbClr val="002060"/>
              </a:solidFill>
              <a:latin typeface="Cambria" pitchFamily="18" charset="0"/>
            </a:endParaRPr>
          </a:p>
          <a:p>
            <a:pPr eaLnBrk="1" hangingPunct="1">
              <a:lnSpc>
                <a:spcPct val="80000"/>
              </a:lnSpc>
              <a:buFont typeface="Wingdings" pitchFamily="2" charset="2"/>
              <a:buNone/>
              <a:defRPr/>
            </a:pPr>
            <a:r>
              <a:rPr lang="en-US" sz="2000" dirty="0" smtClean="0">
                <a:solidFill>
                  <a:srgbClr val="002060"/>
                </a:solidFill>
                <a:latin typeface="Cambria" pitchFamily="18" charset="0"/>
              </a:rPr>
              <a:t>Secondary School </a:t>
            </a:r>
            <a:r>
              <a:rPr lang="en-US" sz="2000" dirty="0" err="1" smtClean="0">
                <a:solidFill>
                  <a:srgbClr val="002060"/>
                </a:solidFill>
                <a:latin typeface="Cambria" pitchFamily="18" charset="0"/>
              </a:rPr>
              <a:t>Counsellor</a:t>
            </a:r>
            <a:r>
              <a:rPr lang="en-US" sz="2000" dirty="0" smtClean="0">
                <a:solidFill>
                  <a:srgbClr val="002060"/>
                </a:solidFill>
                <a:latin typeface="Cambria" pitchFamily="18" charset="0"/>
              </a:rPr>
              <a:t>          David Ogden</a:t>
            </a:r>
          </a:p>
          <a:p>
            <a:pPr eaLnBrk="1" hangingPunct="1">
              <a:lnSpc>
                <a:spcPct val="80000"/>
              </a:lnSpc>
              <a:buFontTx/>
              <a:buNone/>
              <a:defRPr/>
            </a:pPr>
            <a:r>
              <a:rPr lang="en-US" sz="2000" dirty="0" smtClean="0">
                <a:solidFill>
                  <a:srgbClr val="002060"/>
                </a:solidFill>
                <a:latin typeface="Cambria" pitchFamily="18" charset="0"/>
              </a:rPr>
              <a:t>Secondary Careers Counsellor	Andrew Haughton, Sally Jarrett,</a:t>
            </a:r>
          </a:p>
          <a:p>
            <a:pPr eaLnBrk="1" hangingPunct="1">
              <a:lnSpc>
                <a:spcPct val="80000"/>
              </a:lnSpc>
              <a:buFontTx/>
              <a:buNone/>
              <a:defRPr/>
            </a:pPr>
            <a:r>
              <a:rPr lang="en-US" sz="2000" dirty="0">
                <a:solidFill>
                  <a:srgbClr val="002060"/>
                </a:solidFill>
                <a:latin typeface="Cambria" pitchFamily="18" charset="0"/>
              </a:rPr>
              <a:t>	</a:t>
            </a:r>
            <a:r>
              <a:rPr lang="en-US" sz="2000" dirty="0" smtClean="0">
                <a:solidFill>
                  <a:srgbClr val="002060"/>
                </a:solidFill>
                <a:latin typeface="Cambria" pitchFamily="18" charset="0"/>
              </a:rPr>
              <a:t>			                 Linda </a:t>
            </a:r>
            <a:r>
              <a:rPr lang="en-US" sz="2000" dirty="0" err="1" smtClean="0">
                <a:solidFill>
                  <a:srgbClr val="002060"/>
                </a:solidFill>
                <a:latin typeface="Cambria" pitchFamily="18" charset="0"/>
              </a:rPr>
              <a:t>Ortwein</a:t>
            </a:r>
            <a:r>
              <a:rPr lang="en-US" sz="2000" dirty="0" smtClean="0">
                <a:solidFill>
                  <a:srgbClr val="002060"/>
                </a:solidFill>
                <a:latin typeface="Cambria" pitchFamily="18" charset="0"/>
              </a:rPr>
              <a:t> &amp; Patrick </a:t>
            </a:r>
            <a:r>
              <a:rPr lang="en-US" sz="2000" dirty="0" err="1" smtClean="0">
                <a:solidFill>
                  <a:srgbClr val="002060"/>
                </a:solidFill>
                <a:latin typeface="Cambria" pitchFamily="18" charset="0"/>
              </a:rPr>
              <a:t>Stenger</a:t>
            </a:r>
            <a:endParaRPr lang="en-US" sz="2000" dirty="0" smtClean="0">
              <a:solidFill>
                <a:srgbClr val="002060"/>
              </a:solidFill>
              <a:latin typeface="Cambria" pitchFamily="18" charset="0"/>
            </a:endParaRPr>
          </a:p>
          <a:p>
            <a:pPr eaLnBrk="1" hangingPunct="1">
              <a:lnSpc>
                <a:spcPct val="80000"/>
              </a:lnSpc>
              <a:buFont typeface="Wingdings" pitchFamily="2" charset="2"/>
              <a:buNone/>
              <a:defRPr/>
            </a:pPr>
            <a:r>
              <a:rPr lang="en-US" sz="2000" dirty="0" smtClean="0">
                <a:solidFill>
                  <a:srgbClr val="002060"/>
                </a:solidFill>
                <a:latin typeface="Cambria" pitchFamily="18" charset="0"/>
              </a:rPr>
              <a:t>					</a:t>
            </a:r>
            <a:endParaRPr lang="en-US" sz="1800" dirty="0" smtClean="0">
              <a:latin typeface="Arial Narrow" pitchFamily="34" charset="0"/>
            </a:endParaRPr>
          </a:p>
        </p:txBody>
      </p:sp>
    </p:spTree>
    <p:extLst>
      <p:ext uri="{BB962C8B-B14F-4D97-AF65-F5344CB8AC3E}">
        <p14:creationId xmlns:p14="http://schemas.microsoft.com/office/powerpoint/2010/main" val="526788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389" y="2361363"/>
            <a:ext cx="7203233" cy="2410419"/>
          </a:xfrm>
        </p:spPr>
        <p:txBody>
          <a:bodyPr anchor="ctr">
            <a:normAutofit fontScale="90000"/>
          </a:bodyPr>
          <a:lstStyle/>
          <a:p>
            <a:pPr algn="ctr"/>
            <a:r>
              <a:rPr lang="en-US" dirty="0" smtClean="0"/>
              <a:t>Careers and College Counseling Overview</a:t>
            </a:r>
            <a:endParaRPr lang="en-US" dirty="0"/>
          </a:p>
        </p:txBody>
      </p:sp>
      <p:sp>
        <p:nvSpPr>
          <p:cNvPr id="3" name="Subtitle 2"/>
          <p:cNvSpPr>
            <a:spLocks noGrp="1"/>
          </p:cNvSpPr>
          <p:nvPr>
            <p:ph type="subTitle" idx="1"/>
          </p:nvPr>
        </p:nvSpPr>
        <p:spPr>
          <a:xfrm>
            <a:off x="970389" y="4653136"/>
            <a:ext cx="7203233" cy="1095650"/>
          </a:xfrm>
        </p:spPr>
        <p:txBody>
          <a:bodyPr anchor="t">
            <a:normAutofit/>
          </a:bodyPr>
          <a:lstStyle/>
          <a:p>
            <a:pPr algn="ctr"/>
            <a:endParaRPr lang="en-US" b="1" dirty="0" smtClean="0"/>
          </a:p>
          <a:p>
            <a:pPr algn="ctr"/>
            <a:r>
              <a:rPr lang="en-US" b="1" dirty="0" smtClean="0"/>
              <a:t>Linda Ortwein</a:t>
            </a:r>
          </a:p>
          <a:p>
            <a:pPr algn="ctr"/>
            <a:r>
              <a:rPr lang="en-US" dirty="0" smtClean="0"/>
              <a:t>Feb 2015</a:t>
            </a:r>
          </a:p>
          <a:p>
            <a:endParaRPr lang="en-US" dirty="0"/>
          </a:p>
        </p:txBody>
      </p:sp>
      <p:sp>
        <p:nvSpPr>
          <p:cNvPr id="4" name="Rectangle 2"/>
          <p:cNvSpPr txBox="1">
            <a:spLocks noChangeArrowheads="1"/>
          </p:cNvSpPr>
          <p:nvPr/>
        </p:nvSpPr>
        <p:spPr>
          <a:xfrm>
            <a:off x="160712" y="1207294"/>
            <a:ext cx="5250693" cy="1600200"/>
          </a:xfrm>
          <a:prstGeom prst="rect">
            <a:avLst/>
          </a:prstGeom>
        </p:spPr>
        <p:txBody>
          <a:bodyPr vert="horz" lIns="68580" tIns="34290" rIns="68580" bIns="34290" rtlCol="0" anchor="b">
            <a:normAutofit/>
          </a:bodyPr>
          <a:lstStyle>
            <a:lvl1pPr algn="l" defTabSz="914400" rtl="0" eaLnBrk="1" latinLnBrk="0" hangingPunct="1">
              <a:lnSpc>
                <a:spcPct val="76000"/>
              </a:lnSpc>
              <a:spcBef>
                <a:spcPct val="0"/>
              </a:spcBef>
              <a:buNone/>
              <a:defRPr sz="8000" b="1" kern="1200" cap="none" baseline="0">
                <a:solidFill>
                  <a:schemeClr val="tx1"/>
                </a:solidFill>
                <a:latin typeface="+mj-lt"/>
                <a:ea typeface="+mj-ea"/>
                <a:cs typeface="+mj-cs"/>
              </a:defRPr>
            </a:lvl1pPr>
          </a:lstStyle>
          <a:p>
            <a:pPr fontAlgn="auto">
              <a:spcAft>
                <a:spcPts val="0"/>
              </a:spcAft>
            </a:pPr>
            <a:r>
              <a:rPr lang="en-US" sz="6000" dirty="0">
                <a:solidFill>
                  <a:prstClr val="black"/>
                </a:solidFill>
              </a:rPr>
              <a:t/>
            </a:r>
            <a:br>
              <a:rPr lang="en-US" sz="6000" dirty="0">
                <a:solidFill>
                  <a:prstClr val="black"/>
                </a:solidFill>
              </a:rPr>
            </a:br>
            <a:endParaRPr lang="en-US" sz="6000" dirty="0">
              <a:solidFill>
                <a:prstClr val="black"/>
              </a:solidFill>
            </a:endParaRPr>
          </a:p>
        </p:txBody>
      </p:sp>
      <p:sp>
        <p:nvSpPr>
          <p:cNvPr id="5" name="Rectangle 3"/>
          <p:cNvSpPr txBox="1">
            <a:spLocks noChangeArrowheads="1"/>
          </p:cNvSpPr>
          <p:nvPr/>
        </p:nvSpPr>
        <p:spPr>
          <a:xfrm>
            <a:off x="636985" y="3144441"/>
            <a:ext cx="4686300" cy="1771650"/>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0" kern="1200">
                <a:solidFill>
                  <a:schemeClr val="accent1"/>
                </a:solidFill>
                <a:latin typeface="+mn-lt"/>
                <a:ea typeface="+mn-ea"/>
                <a:cs typeface="+mn-cs"/>
              </a:defRPr>
            </a:lvl1pPr>
            <a:lvl2pPr marL="457200" indent="0" algn="ctr" defTabSz="914400" rtl="0" eaLnBrk="1" latinLnBrk="0" hangingPunct="1">
              <a:lnSpc>
                <a:spcPct val="90000"/>
              </a:lnSpc>
              <a:spcBef>
                <a:spcPts val="1200"/>
              </a:spcBef>
              <a:buClr>
                <a:schemeClr val="accent1"/>
              </a:buClr>
              <a:buSzPct val="100000"/>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Clr>
                <a:schemeClr val="accent1"/>
              </a:buClr>
              <a:buSzPct val="100000"/>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Clr>
                <a:schemeClr val="accent1"/>
              </a:buClr>
              <a:buSzPct val="100000"/>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Clr>
                <a:schemeClr val="accent1"/>
              </a:buClr>
              <a:buSzPct val="100000"/>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Clr>
                <a:schemeClr val="accent1"/>
              </a:buClr>
              <a:buSzPct val="100000"/>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Clr>
                <a:schemeClr val="accent1"/>
              </a:buClr>
              <a:buSzPct val="100000"/>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Clr>
                <a:schemeClr val="accent1"/>
              </a:buClr>
              <a:buSzPct val="100000"/>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600"/>
              </a:spcBef>
              <a:buClr>
                <a:schemeClr val="accent1"/>
              </a:buClr>
              <a:buSzPct val="100000"/>
              <a:buFont typeface="Arial" pitchFamily="34" charset="0"/>
              <a:buNone/>
              <a:defRPr sz="1600" kern="1200">
                <a:solidFill>
                  <a:schemeClr val="tx1"/>
                </a:solidFill>
                <a:latin typeface="+mn-lt"/>
                <a:ea typeface="+mn-ea"/>
                <a:cs typeface="+mn-cs"/>
              </a:defRPr>
            </a:lvl9pPr>
          </a:lstStyle>
          <a:p>
            <a:pPr fontAlgn="auto">
              <a:spcAft>
                <a:spcPts val="0"/>
              </a:spcAft>
              <a:buClr>
                <a:srgbClr val="D34817"/>
              </a:buClr>
            </a:pPr>
            <a:endParaRPr lang="en-US" sz="2100" dirty="0">
              <a:solidFill>
                <a:srgbClr val="D34817"/>
              </a:solidFill>
            </a:endParaRPr>
          </a:p>
          <a:p>
            <a:pPr fontAlgn="auto">
              <a:spcAft>
                <a:spcPts val="0"/>
              </a:spcAft>
              <a:buClr>
                <a:srgbClr val="D34817"/>
              </a:buClr>
            </a:pPr>
            <a:endParaRPr lang="en-US" sz="2100" dirty="0">
              <a:solidFill>
                <a:srgbClr val="D34817"/>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3559" y="1298730"/>
            <a:ext cx="2956892" cy="1062633"/>
          </a:xfrm>
          <a:prstGeom prst="rect">
            <a:avLst/>
          </a:prstGeom>
        </p:spPr>
      </p:pic>
    </p:spTree>
    <p:extLst>
      <p:ext uri="{BB962C8B-B14F-4D97-AF65-F5344CB8AC3E}">
        <p14:creationId xmlns:p14="http://schemas.microsoft.com/office/powerpoint/2010/main" val="200375781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657350" y="457200"/>
            <a:ext cx="5829300" cy="857250"/>
          </a:xfrm>
        </p:spPr>
        <p:txBody>
          <a:bodyPr/>
          <a:lstStyle/>
          <a:p>
            <a:pPr algn="ctr"/>
            <a:r>
              <a:rPr lang="en-US" u="sng" dirty="0" smtClean="0">
                <a:solidFill>
                  <a:srgbClr val="FF0000"/>
                </a:solidFill>
              </a:rPr>
              <a:t>Transport</a:t>
            </a:r>
          </a:p>
        </p:txBody>
      </p:sp>
      <p:sp>
        <p:nvSpPr>
          <p:cNvPr id="3075" name="Content Placeholder 2"/>
          <p:cNvSpPr>
            <a:spLocks noGrp="1"/>
          </p:cNvSpPr>
          <p:nvPr>
            <p:ph idx="1"/>
          </p:nvPr>
        </p:nvSpPr>
        <p:spPr>
          <a:xfrm>
            <a:off x="323528" y="1412776"/>
            <a:ext cx="8712968" cy="3959324"/>
          </a:xfrm>
        </p:spPr>
        <p:txBody>
          <a:bodyPr/>
          <a:lstStyle/>
          <a:p>
            <a:r>
              <a:rPr lang="en-US" sz="2800" dirty="0" err="1">
                <a:solidFill>
                  <a:srgbClr val="006BD6"/>
                </a:solidFill>
              </a:rPr>
              <a:t>Khun</a:t>
            </a:r>
            <a:r>
              <a:rPr lang="en-US" sz="2800" dirty="0">
                <a:solidFill>
                  <a:srgbClr val="006BD6"/>
                </a:solidFill>
              </a:rPr>
              <a:t> Nor (Krittaporn Buranawat)</a:t>
            </a:r>
          </a:p>
          <a:p>
            <a:r>
              <a:rPr lang="en-US" sz="2800" dirty="0">
                <a:solidFill>
                  <a:srgbClr val="006BD6"/>
                </a:solidFill>
              </a:rPr>
              <a:t>Guideline to the Transport Service Booklet</a:t>
            </a:r>
          </a:p>
          <a:p>
            <a:r>
              <a:rPr lang="en-US" sz="2800" dirty="0">
                <a:solidFill>
                  <a:srgbClr val="006BD6"/>
                </a:solidFill>
              </a:rPr>
              <a:t>Morning Pick up/ Afternoon departure &amp; drop-off</a:t>
            </a:r>
          </a:p>
          <a:p>
            <a:r>
              <a:rPr lang="en-US" sz="2800" dirty="0">
                <a:solidFill>
                  <a:srgbClr val="006BD6"/>
                </a:solidFill>
              </a:rPr>
              <a:t>Food &amp; Drink on the buses</a:t>
            </a:r>
          </a:p>
          <a:p>
            <a:r>
              <a:rPr lang="en-US" sz="2800" dirty="0" err="1">
                <a:solidFill>
                  <a:srgbClr val="006BD6"/>
                </a:solidFill>
              </a:rPr>
              <a:t>Behaviour</a:t>
            </a:r>
            <a:endParaRPr lang="en-US" sz="2800" dirty="0">
              <a:solidFill>
                <a:srgbClr val="006BD6"/>
              </a:solidFill>
            </a:endParaRPr>
          </a:p>
          <a:p>
            <a:r>
              <a:rPr lang="en-US" sz="2800" dirty="0" smtClean="0">
                <a:solidFill>
                  <a:srgbClr val="006BD6"/>
                </a:solidFill>
              </a:rPr>
              <a:t>ECAs</a:t>
            </a:r>
          </a:p>
          <a:p>
            <a:r>
              <a:rPr lang="en-US" sz="2800" dirty="0">
                <a:solidFill>
                  <a:srgbClr val="006BD6"/>
                </a:solidFill>
                <a:latin typeface="Calibri" panose="020F0502020204030204" pitchFamily="34" charset="0"/>
              </a:rPr>
              <a:t>BTS Shuttle Bus Service – Year 10 </a:t>
            </a:r>
            <a:r>
              <a:rPr lang="en-US" sz="2800" dirty="0" smtClean="0">
                <a:solidFill>
                  <a:srgbClr val="006BD6"/>
                </a:solidFill>
                <a:latin typeface="Calibri" panose="020F0502020204030204" pitchFamily="34" charset="0"/>
              </a:rPr>
              <a:t>+</a:t>
            </a:r>
            <a:endParaRPr lang="en-US" sz="2800" dirty="0">
              <a:solidFill>
                <a:srgbClr val="006BD6"/>
              </a:solidFill>
            </a:endParaRPr>
          </a:p>
          <a:p>
            <a:r>
              <a:rPr lang="en-US" sz="2800" dirty="0" smtClean="0">
                <a:solidFill>
                  <a:srgbClr val="006BD6"/>
                </a:solidFill>
              </a:rPr>
              <a:t>Communication</a:t>
            </a:r>
            <a:endParaRPr lang="en-US" sz="2800" dirty="0">
              <a:solidFill>
                <a:srgbClr val="006BD6"/>
              </a:solidFill>
            </a:endParaRPr>
          </a:p>
          <a:p>
            <a:r>
              <a:rPr lang="en-US" sz="2800" dirty="0">
                <a:solidFill>
                  <a:srgbClr val="006BD6"/>
                </a:solidFill>
              </a:rPr>
              <a:t>Parking</a:t>
            </a:r>
          </a:p>
          <a:p>
            <a:endParaRPr lang="en-US" sz="1800" dirty="0">
              <a:solidFill>
                <a:srgbClr val="006BD6"/>
              </a:solidFill>
            </a:endParaRPr>
          </a:p>
          <a:p>
            <a:endParaRPr lang="en-US" dirty="0">
              <a:solidFill>
                <a:srgbClr val="006BD6"/>
              </a:solidFill>
            </a:endParaRPr>
          </a:p>
          <a:p>
            <a:pPr>
              <a:buFontTx/>
              <a:buNone/>
            </a:pPr>
            <a:endParaRPr lang="en-US" sz="1500" dirty="0">
              <a:solidFill>
                <a:srgbClr val="006BD6"/>
              </a:solidFill>
            </a:endParaRPr>
          </a:p>
          <a:p>
            <a:pPr>
              <a:buFontTx/>
              <a:buNone/>
            </a:pPr>
            <a:endParaRPr lang="en-US" dirty="0">
              <a:solidFill>
                <a:srgbClr val="006BD6"/>
              </a:solidFill>
            </a:endParaRPr>
          </a:p>
          <a:p>
            <a:endParaRPr lang="en-US" dirty="0">
              <a:solidFill>
                <a:srgbClr val="006BD6"/>
              </a:solidFill>
            </a:endParaRPr>
          </a:p>
          <a:p>
            <a:pPr algn="r"/>
            <a:endParaRPr lang="en-US" dirty="0">
              <a:solidFill>
                <a:srgbClr val="006BD6"/>
              </a:solidFill>
            </a:endParaRPr>
          </a:p>
        </p:txBody>
      </p:sp>
      <p:pic>
        <p:nvPicPr>
          <p:cNvPr id="3076" name="Picture 5" descr="C:\Users\geah\AppData\Local\Microsoft\Windows\Temporary Internet Files\Content.IE5\27G0DJ13\MC90013453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3675" y="3497560"/>
            <a:ext cx="1885950" cy="197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9881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438" y="1912382"/>
            <a:ext cx="5652135" cy="3771034"/>
          </a:xfrm>
          <a:prstGeom prst="rect">
            <a:avLst/>
          </a:prstGeom>
          <a:ln>
            <a:noFill/>
          </a:ln>
          <a:effectLst>
            <a:softEdge rad="112500"/>
          </a:effectLst>
        </p:spPr>
      </p:pic>
      <p:sp>
        <p:nvSpPr>
          <p:cNvPr id="3" name="Rectangle 2"/>
          <p:cNvSpPr/>
          <p:nvPr/>
        </p:nvSpPr>
        <p:spPr>
          <a:xfrm>
            <a:off x="518301" y="1006525"/>
            <a:ext cx="8394414" cy="692497"/>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eaLnBrk="1" fontAlgn="auto" hangingPunct="1">
              <a:spcBef>
                <a:spcPts val="0"/>
              </a:spcBef>
              <a:spcAft>
                <a:spcPts val="0"/>
              </a:spcAft>
            </a:pPr>
            <a:r>
              <a:rPr lang="en-GB" sz="4050" b="1" dirty="0">
                <a:ln/>
                <a:solidFill>
                  <a:prstClr val="black">
                    <a:lumMod val="50000"/>
                    <a:lumOff val="50000"/>
                  </a:prstClr>
                </a:solidFill>
                <a:latin typeface="Arial Black" panose="020B0A04020102020204" pitchFamily="34" charset="0"/>
                <a:ea typeface="+mn-ea"/>
              </a:rPr>
              <a:t>The Careers/University Team</a:t>
            </a:r>
            <a:endParaRPr lang="en-GB" sz="4050" b="1" dirty="0">
              <a:ln/>
              <a:solidFill>
                <a:prstClr val="black">
                  <a:lumMod val="50000"/>
                  <a:lumOff val="50000"/>
                </a:prstClr>
              </a:solidFill>
              <a:latin typeface="Arial"/>
              <a:ea typeface="+mn-ea"/>
            </a:endParaRPr>
          </a:p>
        </p:txBody>
      </p:sp>
    </p:spTree>
    <p:extLst>
      <p:ext uri="{BB962C8B-B14F-4D97-AF65-F5344CB8AC3E}">
        <p14:creationId xmlns:p14="http://schemas.microsoft.com/office/powerpoint/2010/main" val="1388298255"/>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516" y="634475"/>
            <a:ext cx="7411847" cy="407773"/>
          </a:xfrm>
        </p:spPr>
        <p:txBody>
          <a:bodyPr anchor="t">
            <a:normAutofit fontScale="90000"/>
          </a:bodyPr>
          <a:lstStyle/>
          <a:p>
            <a:r>
              <a:rPr lang="en-GB" dirty="0" smtClean="0">
                <a:effectLst>
                  <a:outerShdw blurRad="38100" dist="38100" dir="2700000" algn="tl">
                    <a:srgbClr val="000000">
                      <a:alpha val="43137"/>
                    </a:srgbClr>
                  </a:outerShdw>
                </a:effectLst>
              </a:rPr>
              <a:t/>
            </a:r>
            <a:br>
              <a:rPr lang="en-GB" dirty="0" smtClean="0">
                <a:effectLst>
                  <a:outerShdw blurRad="38100" dist="38100" dir="2700000" algn="tl">
                    <a:srgbClr val="000000">
                      <a:alpha val="43137"/>
                    </a:srgbClr>
                  </a:outerShdw>
                </a:effectLst>
              </a:rPr>
            </a:b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2596" y="1966810"/>
            <a:ext cx="7200900" cy="3480434"/>
          </a:xfrm>
        </p:spPr>
        <p:txBody>
          <a:bodyPr>
            <a:normAutofit fontScale="92500" lnSpcReduction="10000"/>
          </a:bodyPr>
          <a:lstStyle/>
          <a:p>
            <a:pPr marL="0" indent="0">
              <a:buNone/>
            </a:pPr>
            <a:endParaRPr lang="en-GB" dirty="0" smtClean="0"/>
          </a:p>
          <a:p>
            <a:r>
              <a:rPr lang="en-GB" dirty="0" smtClean="0"/>
              <a:t>Work with ALL secondary students:  Years 7-13</a:t>
            </a:r>
          </a:p>
          <a:p>
            <a:r>
              <a:rPr lang="en-GB" dirty="0" smtClean="0"/>
              <a:t>Tutorial programme for Years 7-13</a:t>
            </a:r>
          </a:p>
          <a:p>
            <a:r>
              <a:rPr lang="en-GB" dirty="0" smtClean="0"/>
              <a:t>Careers programme in Key Stage 3 and 4</a:t>
            </a:r>
          </a:p>
          <a:p>
            <a:r>
              <a:rPr lang="en-GB" dirty="0" smtClean="0"/>
              <a:t>Elective and Work Experience programme for Year 11</a:t>
            </a:r>
          </a:p>
          <a:p>
            <a:r>
              <a:rPr lang="en-GB" dirty="0" smtClean="0"/>
              <a:t>Formal Link Counsellor assignments at beginning of Year 12</a:t>
            </a:r>
          </a:p>
          <a:p>
            <a:r>
              <a:rPr lang="en-GB" dirty="0" smtClean="0"/>
              <a:t>Ongoing individualized support for Years 12 and 13</a:t>
            </a:r>
          </a:p>
          <a:p>
            <a:r>
              <a:rPr lang="en-GB" dirty="0" smtClean="0"/>
              <a:t>Recommendations for all students </a:t>
            </a:r>
          </a:p>
          <a:p>
            <a:r>
              <a:rPr lang="en-GB" dirty="0" smtClean="0"/>
              <a:t>Parent presentations/workshops/university fairs</a:t>
            </a:r>
          </a:p>
          <a:p>
            <a:r>
              <a:rPr lang="en-GB" dirty="0" smtClean="0"/>
              <a:t>Relationships with colleges/universities worldwide</a:t>
            </a:r>
          </a:p>
          <a:p>
            <a:pPr marL="0" indent="0">
              <a:buNone/>
            </a:pPr>
            <a:endParaRPr lang="en-GB" dirty="0" smtClean="0"/>
          </a:p>
          <a:p>
            <a:endParaRPr lang="en-GB" dirty="0" smtClean="0"/>
          </a:p>
          <a:p>
            <a:endParaRPr lang="en-GB" dirty="0"/>
          </a:p>
        </p:txBody>
      </p:sp>
      <p:sp>
        <p:nvSpPr>
          <p:cNvPr id="4" name="Rectangle 3"/>
          <p:cNvSpPr/>
          <p:nvPr/>
        </p:nvSpPr>
        <p:spPr>
          <a:xfrm>
            <a:off x="349591" y="1042247"/>
            <a:ext cx="8573822" cy="108491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eaLnBrk="1" fontAlgn="auto" hangingPunct="1">
              <a:spcBef>
                <a:spcPts val="0"/>
              </a:spcBef>
              <a:spcAft>
                <a:spcPts val="0"/>
              </a:spcAft>
            </a:pPr>
            <a:r>
              <a:rPr lang="en-GB" sz="3300" b="1" dirty="0">
                <a:ln/>
                <a:solidFill>
                  <a:prstClr val="black">
                    <a:lumMod val="50000"/>
                    <a:lumOff val="50000"/>
                  </a:prstClr>
                </a:solidFill>
                <a:latin typeface="Arial Black" panose="020B0A04020102020204" pitchFamily="34" charset="0"/>
                <a:ea typeface="+mn-ea"/>
              </a:rPr>
              <a:t>What does the Careers/</a:t>
            </a:r>
            <a:r>
              <a:rPr lang="en-GB" sz="3300" b="1" dirty="0" err="1">
                <a:ln/>
                <a:solidFill>
                  <a:prstClr val="black">
                    <a:lumMod val="50000"/>
                    <a:lumOff val="50000"/>
                  </a:prstClr>
                </a:solidFill>
                <a:latin typeface="Arial Black" panose="020B0A04020102020204" pitchFamily="34" charset="0"/>
                <a:ea typeface="+mn-ea"/>
              </a:rPr>
              <a:t>Uni</a:t>
            </a:r>
            <a:r>
              <a:rPr lang="en-GB" sz="3300" b="1" dirty="0">
                <a:ln/>
                <a:solidFill>
                  <a:prstClr val="black">
                    <a:lumMod val="50000"/>
                    <a:lumOff val="50000"/>
                  </a:prstClr>
                </a:solidFill>
                <a:latin typeface="Arial Black" panose="020B0A04020102020204" pitchFamily="34" charset="0"/>
                <a:ea typeface="+mn-ea"/>
              </a:rPr>
              <a:t> Team do </a:t>
            </a:r>
          </a:p>
          <a:p>
            <a:pPr algn="ctr" eaLnBrk="1" fontAlgn="auto" hangingPunct="1">
              <a:spcBef>
                <a:spcPts val="0"/>
              </a:spcBef>
              <a:spcAft>
                <a:spcPts val="0"/>
              </a:spcAft>
            </a:pPr>
            <a:r>
              <a:rPr lang="en-GB" sz="3300" b="1" dirty="0">
                <a:ln/>
                <a:solidFill>
                  <a:prstClr val="black">
                    <a:lumMod val="50000"/>
                    <a:lumOff val="50000"/>
                  </a:prstClr>
                </a:solidFill>
                <a:latin typeface="Arial Black" panose="020B0A04020102020204" pitchFamily="34" charset="0"/>
                <a:ea typeface="+mn-ea"/>
              </a:rPr>
              <a:t>for your students?</a:t>
            </a:r>
            <a:endParaRPr lang="en-GB" sz="3300" b="1" dirty="0">
              <a:ln/>
              <a:solidFill>
                <a:prstClr val="black">
                  <a:lumMod val="50000"/>
                  <a:lumOff val="50000"/>
                </a:prstClr>
              </a:solidFill>
              <a:latin typeface="Arial"/>
              <a:ea typeface="+mn-ea"/>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4041" y="3248282"/>
            <a:ext cx="3669959" cy="2752469"/>
          </a:xfrm>
          <a:prstGeom prst="rect">
            <a:avLst/>
          </a:prstGeom>
        </p:spPr>
      </p:pic>
    </p:spTree>
    <p:extLst>
      <p:ext uri="{BB962C8B-B14F-4D97-AF65-F5344CB8AC3E}">
        <p14:creationId xmlns:p14="http://schemas.microsoft.com/office/powerpoint/2010/main" val="16841456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45473" y="857251"/>
            <a:ext cx="3852323" cy="1015663"/>
          </a:xfrm>
          <a:prstGeom prst="rect">
            <a:avLst/>
          </a:prstGeom>
          <a:solidFill>
            <a:schemeClr val="accent2">
              <a:lumMod val="40000"/>
              <a:lumOff val="60000"/>
            </a:schemeClr>
          </a:solidFill>
        </p:spPr>
        <p:txBody>
          <a:bodyPr wrap="square" rtlCol="0">
            <a:spAutoFit/>
          </a:bodyPr>
          <a:lstStyle/>
          <a:p>
            <a:pPr algn="ctr" eaLnBrk="1" fontAlgn="auto" hangingPunct="1">
              <a:spcBef>
                <a:spcPts val="0"/>
              </a:spcBef>
              <a:spcAft>
                <a:spcPts val="0"/>
              </a:spcAft>
            </a:pPr>
            <a:r>
              <a:rPr lang="en-GB" sz="3000" dirty="0">
                <a:solidFill>
                  <a:prstClr val="black"/>
                </a:solidFill>
                <a:latin typeface="Arial"/>
                <a:ea typeface="+mn-ea"/>
              </a:rPr>
              <a:t>Careers in Key Stage </a:t>
            </a:r>
          </a:p>
          <a:p>
            <a:pPr algn="ctr" eaLnBrk="1" fontAlgn="auto" hangingPunct="1">
              <a:spcBef>
                <a:spcPts val="0"/>
              </a:spcBef>
              <a:spcAft>
                <a:spcPts val="0"/>
              </a:spcAft>
            </a:pPr>
            <a:r>
              <a:rPr lang="en-GB" sz="3000" dirty="0">
                <a:solidFill>
                  <a:prstClr val="black"/>
                </a:solidFill>
                <a:latin typeface="Arial"/>
                <a:ea typeface="+mn-ea"/>
              </a:rPr>
              <a:t>3 and 4</a:t>
            </a:r>
          </a:p>
        </p:txBody>
      </p:sp>
      <p:sp>
        <p:nvSpPr>
          <p:cNvPr id="6" name="TextBox 5"/>
          <p:cNvSpPr txBox="1"/>
          <p:nvPr/>
        </p:nvSpPr>
        <p:spPr>
          <a:xfrm>
            <a:off x="102424" y="1327810"/>
            <a:ext cx="1986149" cy="1131079"/>
          </a:xfrm>
          <a:prstGeom prst="rect">
            <a:avLst/>
          </a:prstGeom>
          <a:noFill/>
        </p:spPr>
        <p:txBody>
          <a:bodyPr wrap="square" rtlCol="0">
            <a:spAutoFit/>
          </a:bodyPr>
          <a:lstStyle/>
          <a:p>
            <a:pPr algn="ctr" eaLnBrk="1" fontAlgn="auto" hangingPunct="1">
              <a:spcBef>
                <a:spcPts val="0"/>
              </a:spcBef>
              <a:spcAft>
                <a:spcPts val="0"/>
              </a:spcAft>
            </a:pPr>
            <a:r>
              <a:rPr lang="en-GB" sz="1350" b="1" dirty="0">
                <a:solidFill>
                  <a:prstClr val="black"/>
                </a:solidFill>
                <a:latin typeface="Arial"/>
                <a:ea typeface="+mn-ea"/>
              </a:rPr>
              <a:t>Year 7 – Healthy Happy Futures</a:t>
            </a:r>
          </a:p>
          <a:p>
            <a:pPr algn="ctr" eaLnBrk="1" fontAlgn="auto" hangingPunct="1">
              <a:spcBef>
                <a:spcPts val="0"/>
              </a:spcBef>
              <a:spcAft>
                <a:spcPts val="0"/>
              </a:spcAft>
            </a:pPr>
            <a:endParaRPr lang="en-GB" sz="1350" b="1" dirty="0">
              <a:solidFill>
                <a:prstClr val="black"/>
              </a:solidFill>
              <a:latin typeface="Arial"/>
              <a:ea typeface="+mn-ea"/>
            </a:endParaRPr>
          </a:p>
          <a:p>
            <a:pPr algn="ctr" eaLnBrk="1" fontAlgn="auto" hangingPunct="1">
              <a:spcBef>
                <a:spcPts val="0"/>
              </a:spcBef>
              <a:spcAft>
                <a:spcPts val="0"/>
              </a:spcAft>
            </a:pPr>
            <a:r>
              <a:rPr lang="en-GB" sz="1350" dirty="0">
                <a:solidFill>
                  <a:prstClr val="black"/>
                </a:solidFill>
                <a:latin typeface="Arial"/>
                <a:ea typeface="+mn-ea"/>
              </a:rPr>
              <a:t>What makes people happy at work? </a:t>
            </a:r>
            <a:endParaRPr lang="en-GB" sz="1350" b="1" dirty="0">
              <a:solidFill>
                <a:prstClr val="black"/>
              </a:solidFill>
              <a:latin typeface="Arial"/>
              <a:ea typeface="+mn-ea"/>
            </a:endParaRPr>
          </a:p>
        </p:txBody>
      </p:sp>
      <p:sp>
        <p:nvSpPr>
          <p:cNvPr id="7" name="Down Arrow 6"/>
          <p:cNvSpPr/>
          <p:nvPr/>
        </p:nvSpPr>
        <p:spPr>
          <a:xfrm>
            <a:off x="810322" y="2603048"/>
            <a:ext cx="534390" cy="863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350">
              <a:solidFill>
                <a:prstClr val="white"/>
              </a:solidFill>
            </a:endParaRPr>
          </a:p>
        </p:txBody>
      </p:sp>
      <p:sp>
        <p:nvSpPr>
          <p:cNvPr id="8" name="TextBox 7"/>
          <p:cNvSpPr txBox="1"/>
          <p:nvPr/>
        </p:nvSpPr>
        <p:spPr>
          <a:xfrm>
            <a:off x="102424" y="3841970"/>
            <a:ext cx="1950185" cy="1131079"/>
          </a:xfrm>
          <a:prstGeom prst="rect">
            <a:avLst/>
          </a:prstGeom>
          <a:noFill/>
        </p:spPr>
        <p:txBody>
          <a:bodyPr wrap="square" rtlCol="0">
            <a:spAutoFit/>
          </a:bodyPr>
          <a:lstStyle/>
          <a:p>
            <a:pPr algn="ctr" eaLnBrk="1" fontAlgn="auto" hangingPunct="1">
              <a:spcBef>
                <a:spcPts val="0"/>
              </a:spcBef>
              <a:spcAft>
                <a:spcPts val="0"/>
              </a:spcAft>
            </a:pPr>
            <a:r>
              <a:rPr lang="en-GB" sz="1350" b="1" dirty="0">
                <a:solidFill>
                  <a:prstClr val="black"/>
                </a:solidFill>
                <a:latin typeface="Arial"/>
                <a:ea typeface="+mn-ea"/>
              </a:rPr>
              <a:t>Year 8 – ‘The Real Game’ </a:t>
            </a:r>
          </a:p>
          <a:p>
            <a:pPr algn="ctr" eaLnBrk="1" fontAlgn="auto" hangingPunct="1">
              <a:spcBef>
                <a:spcPts val="0"/>
              </a:spcBef>
              <a:spcAft>
                <a:spcPts val="0"/>
              </a:spcAft>
            </a:pPr>
            <a:endParaRPr lang="en-GB" sz="1350" b="1" dirty="0">
              <a:solidFill>
                <a:prstClr val="black"/>
              </a:solidFill>
              <a:latin typeface="Arial"/>
              <a:ea typeface="+mn-ea"/>
            </a:endParaRPr>
          </a:p>
          <a:p>
            <a:pPr algn="ctr" eaLnBrk="1" fontAlgn="auto" hangingPunct="1">
              <a:spcBef>
                <a:spcPts val="0"/>
              </a:spcBef>
              <a:spcAft>
                <a:spcPts val="0"/>
              </a:spcAft>
            </a:pPr>
            <a:r>
              <a:rPr lang="en-GB" sz="1350" dirty="0">
                <a:solidFill>
                  <a:prstClr val="black"/>
                </a:solidFill>
                <a:latin typeface="Arial"/>
                <a:ea typeface="+mn-ea"/>
              </a:rPr>
              <a:t>Simulate real life in a career/community</a:t>
            </a:r>
          </a:p>
        </p:txBody>
      </p:sp>
      <p:sp>
        <p:nvSpPr>
          <p:cNvPr id="9" name="Down Arrow 8"/>
          <p:cNvSpPr/>
          <p:nvPr/>
        </p:nvSpPr>
        <p:spPr>
          <a:xfrm rot="16200000">
            <a:off x="2112896" y="4346471"/>
            <a:ext cx="534390" cy="7214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350">
              <a:solidFill>
                <a:prstClr val="white"/>
              </a:solidFill>
            </a:endParaRPr>
          </a:p>
        </p:txBody>
      </p:sp>
      <p:sp>
        <p:nvSpPr>
          <p:cNvPr id="10" name="TextBox 9"/>
          <p:cNvSpPr txBox="1"/>
          <p:nvPr/>
        </p:nvSpPr>
        <p:spPr>
          <a:xfrm>
            <a:off x="2682052" y="4439989"/>
            <a:ext cx="3633850" cy="1338828"/>
          </a:xfrm>
          <a:prstGeom prst="rect">
            <a:avLst/>
          </a:prstGeom>
          <a:noFill/>
        </p:spPr>
        <p:txBody>
          <a:bodyPr wrap="square" rtlCol="0">
            <a:spAutoFit/>
          </a:bodyPr>
          <a:lstStyle/>
          <a:p>
            <a:pPr algn="ctr" eaLnBrk="1" fontAlgn="auto" hangingPunct="1">
              <a:spcBef>
                <a:spcPts val="0"/>
              </a:spcBef>
              <a:spcAft>
                <a:spcPts val="0"/>
              </a:spcAft>
            </a:pPr>
            <a:r>
              <a:rPr lang="en-GB" sz="1350" b="1" dirty="0">
                <a:solidFill>
                  <a:prstClr val="black"/>
                </a:solidFill>
                <a:latin typeface="Arial"/>
                <a:ea typeface="+mn-ea"/>
              </a:rPr>
              <a:t>Year 9 – ‘Preparing for Choices’ and </a:t>
            </a:r>
          </a:p>
          <a:p>
            <a:pPr algn="ctr" eaLnBrk="1" fontAlgn="auto" hangingPunct="1">
              <a:spcBef>
                <a:spcPts val="0"/>
              </a:spcBef>
              <a:spcAft>
                <a:spcPts val="0"/>
              </a:spcAft>
            </a:pPr>
            <a:r>
              <a:rPr lang="en-GB" sz="1350" b="1" dirty="0">
                <a:solidFill>
                  <a:prstClr val="black"/>
                </a:solidFill>
                <a:latin typeface="Arial"/>
                <a:ea typeface="+mn-ea"/>
              </a:rPr>
              <a:t>‘Where can my interests take me?’</a:t>
            </a:r>
          </a:p>
          <a:p>
            <a:pPr algn="ctr" eaLnBrk="1" fontAlgn="auto" hangingPunct="1">
              <a:spcBef>
                <a:spcPts val="0"/>
              </a:spcBef>
              <a:spcAft>
                <a:spcPts val="0"/>
              </a:spcAft>
            </a:pPr>
            <a:endParaRPr lang="en-GB" sz="1350" b="1" dirty="0">
              <a:solidFill>
                <a:prstClr val="black"/>
              </a:solidFill>
              <a:latin typeface="Arial"/>
              <a:ea typeface="+mn-ea"/>
            </a:endParaRPr>
          </a:p>
          <a:p>
            <a:pPr algn="ctr" eaLnBrk="1" fontAlgn="auto" hangingPunct="1">
              <a:spcBef>
                <a:spcPts val="0"/>
              </a:spcBef>
              <a:spcAft>
                <a:spcPts val="0"/>
              </a:spcAft>
            </a:pPr>
            <a:r>
              <a:rPr lang="en-GB" sz="1350" dirty="0">
                <a:solidFill>
                  <a:prstClr val="black"/>
                </a:solidFill>
                <a:latin typeface="Arial"/>
                <a:ea typeface="+mn-ea"/>
              </a:rPr>
              <a:t>Consider your skills/interests to guide IGCSE choices, careers. </a:t>
            </a:r>
          </a:p>
          <a:p>
            <a:pPr algn="ctr" eaLnBrk="1" fontAlgn="auto" hangingPunct="1">
              <a:spcBef>
                <a:spcPts val="0"/>
              </a:spcBef>
              <a:spcAft>
                <a:spcPts val="0"/>
              </a:spcAft>
            </a:pPr>
            <a:r>
              <a:rPr lang="en-GB" sz="1350" b="1" dirty="0">
                <a:solidFill>
                  <a:prstClr val="black"/>
                </a:solidFill>
                <a:latin typeface="Arial"/>
                <a:ea typeface="+mn-ea"/>
              </a:rPr>
              <a:t> </a:t>
            </a:r>
          </a:p>
        </p:txBody>
      </p:sp>
      <p:sp>
        <p:nvSpPr>
          <p:cNvPr id="11" name="Down Arrow 10"/>
          <p:cNvSpPr/>
          <p:nvPr/>
        </p:nvSpPr>
        <p:spPr>
          <a:xfrm rot="16200000">
            <a:off x="6350668" y="4353626"/>
            <a:ext cx="534390" cy="7214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350">
              <a:solidFill>
                <a:prstClr val="white"/>
              </a:solidFill>
            </a:endParaRPr>
          </a:p>
        </p:txBody>
      </p:sp>
      <p:sp>
        <p:nvSpPr>
          <p:cNvPr id="12" name="TextBox 11"/>
          <p:cNvSpPr txBox="1"/>
          <p:nvPr/>
        </p:nvSpPr>
        <p:spPr>
          <a:xfrm>
            <a:off x="6856984" y="3904097"/>
            <a:ext cx="1986149" cy="1338828"/>
          </a:xfrm>
          <a:prstGeom prst="rect">
            <a:avLst/>
          </a:prstGeom>
          <a:noFill/>
        </p:spPr>
        <p:txBody>
          <a:bodyPr wrap="square" rtlCol="0">
            <a:spAutoFit/>
          </a:bodyPr>
          <a:lstStyle/>
          <a:p>
            <a:pPr algn="ctr" eaLnBrk="1" fontAlgn="auto" hangingPunct="1">
              <a:spcBef>
                <a:spcPts val="0"/>
              </a:spcBef>
              <a:spcAft>
                <a:spcPts val="0"/>
              </a:spcAft>
            </a:pPr>
            <a:r>
              <a:rPr lang="en-GB" sz="1350" b="1" dirty="0">
                <a:solidFill>
                  <a:prstClr val="black"/>
                </a:solidFill>
                <a:latin typeface="Arial"/>
                <a:ea typeface="+mn-ea"/>
              </a:rPr>
              <a:t>Year 10 – ‘My Real Self’</a:t>
            </a:r>
          </a:p>
          <a:p>
            <a:pPr algn="ctr" eaLnBrk="1" fontAlgn="auto" hangingPunct="1">
              <a:spcBef>
                <a:spcPts val="0"/>
              </a:spcBef>
              <a:spcAft>
                <a:spcPts val="0"/>
              </a:spcAft>
            </a:pPr>
            <a:r>
              <a:rPr lang="en-GB" sz="1350" dirty="0">
                <a:solidFill>
                  <a:prstClr val="black"/>
                </a:solidFill>
                <a:latin typeface="Arial"/>
                <a:ea typeface="+mn-ea"/>
              </a:rPr>
              <a:t>What you can do outside of school to improve yourself and the world.</a:t>
            </a:r>
            <a:endParaRPr lang="en-GB" sz="1350" b="1" dirty="0">
              <a:solidFill>
                <a:prstClr val="black"/>
              </a:solidFill>
              <a:latin typeface="Arial"/>
              <a:ea typeface="+mn-ea"/>
            </a:endParaRPr>
          </a:p>
        </p:txBody>
      </p:sp>
      <p:sp>
        <p:nvSpPr>
          <p:cNvPr id="13" name="TextBox 12"/>
          <p:cNvSpPr txBox="1"/>
          <p:nvPr/>
        </p:nvSpPr>
        <p:spPr>
          <a:xfrm>
            <a:off x="6654869" y="1327810"/>
            <a:ext cx="2319804" cy="1338828"/>
          </a:xfrm>
          <a:prstGeom prst="rect">
            <a:avLst/>
          </a:prstGeom>
          <a:noFill/>
        </p:spPr>
        <p:txBody>
          <a:bodyPr wrap="square" rtlCol="0">
            <a:spAutoFit/>
          </a:bodyPr>
          <a:lstStyle/>
          <a:p>
            <a:pPr algn="ctr" eaLnBrk="1" fontAlgn="auto" hangingPunct="1">
              <a:spcBef>
                <a:spcPts val="0"/>
              </a:spcBef>
              <a:spcAft>
                <a:spcPts val="0"/>
              </a:spcAft>
            </a:pPr>
            <a:r>
              <a:rPr lang="en-GB" sz="1350" b="1" dirty="0">
                <a:solidFill>
                  <a:prstClr val="black"/>
                </a:solidFill>
                <a:latin typeface="Arial"/>
                <a:ea typeface="+mn-ea"/>
              </a:rPr>
              <a:t>Year 11 – ‘The Real World’ </a:t>
            </a:r>
          </a:p>
          <a:p>
            <a:pPr eaLnBrk="1" fontAlgn="auto" hangingPunct="1">
              <a:spcBef>
                <a:spcPts val="0"/>
              </a:spcBef>
              <a:spcAft>
                <a:spcPts val="0"/>
              </a:spcAft>
            </a:pPr>
            <a:r>
              <a:rPr lang="en-GB" sz="1350" dirty="0">
                <a:solidFill>
                  <a:prstClr val="black"/>
                </a:solidFill>
                <a:latin typeface="Arial"/>
                <a:ea typeface="+mn-ea"/>
              </a:rPr>
              <a:t>- 5 days Work Experience, CVs, Interviews, letters of Motivation.</a:t>
            </a:r>
          </a:p>
          <a:p>
            <a:pPr marL="214313" indent="-214313" eaLnBrk="1" fontAlgn="auto" hangingPunct="1">
              <a:spcBef>
                <a:spcPts val="0"/>
              </a:spcBef>
              <a:spcAft>
                <a:spcPts val="0"/>
              </a:spcAft>
              <a:buFontTx/>
              <a:buChar char="-"/>
            </a:pPr>
            <a:r>
              <a:rPr lang="en-GB" sz="1350" dirty="0">
                <a:solidFill>
                  <a:prstClr val="black"/>
                </a:solidFill>
                <a:latin typeface="Arial"/>
                <a:ea typeface="+mn-ea"/>
              </a:rPr>
              <a:t>IB subject choices</a:t>
            </a:r>
          </a:p>
          <a:p>
            <a:pPr marL="214313" indent="-214313" eaLnBrk="1" fontAlgn="auto" hangingPunct="1">
              <a:spcBef>
                <a:spcPts val="0"/>
              </a:spcBef>
              <a:spcAft>
                <a:spcPts val="0"/>
              </a:spcAft>
              <a:buFontTx/>
              <a:buChar char="-"/>
            </a:pPr>
            <a:r>
              <a:rPr lang="en-GB" sz="1350" dirty="0">
                <a:solidFill>
                  <a:prstClr val="black"/>
                </a:solidFill>
                <a:latin typeface="Arial"/>
                <a:ea typeface="+mn-ea"/>
              </a:rPr>
              <a:t>Elective</a:t>
            </a:r>
          </a:p>
        </p:txBody>
      </p:sp>
      <p:sp>
        <p:nvSpPr>
          <p:cNvPr id="14" name="Down Arrow 13"/>
          <p:cNvSpPr/>
          <p:nvPr/>
        </p:nvSpPr>
        <p:spPr>
          <a:xfrm rot="10800000">
            <a:off x="7547576" y="2757188"/>
            <a:ext cx="534390" cy="863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350">
              <a:solidFill>
                <a:prstClr val="white"/>
              </a:solidFill>
            </a:endParaRPr>
          </a:p>
        </p:txBody>
      </p:sp>
      <p:pic>
        <p:nvPicPr>
          <p:cNvPr id="2" name="Picture 1"/>
          <p:cNvPicPr>
            <a:picLocks noChangeAspect="1"/>
          </p:cNvPicPr>
          <p:nvPr/>
        </p:nvPicPr>
        <p:blipFill>
          <a:blip r:embed="rId3"/>
          <a:stretch>
            <a:fillRect/>
          </a:stretch>
        </p:blipFill>
        <p:spPr>
          <a:xfrm>
            <a:off x="2345473" y="1831857"/>
            <a:ext cx="3803615" cy="2558035"/>
          </a:xfrm>
          <a:prstGeom prst="rect">
            <a:avLst/>
          </a:prstGeom>
        </p:spPr>
      </p:pic>
    </p:spTree>
    <p:extLst>
      <p:ext uri="{BB962C8B-B14F-4D97-AF65-F5344CB8AC3E}">
        <p14:creationId xmlns:p14="http://schemas.microsoft.com/office/powerpoint/2010/main" val="914428567"/>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45473" y="857251"/>
            <a:ext cx="3852323" cy="1015663"/>
          </a:xfrm>
          <a:prstGeom prst="rect">
            <a:avLst/>
          </a:prstGeom>
          <a:solidFill>
            <a:schemeClr val="accent2">
              <a:lumMod val="40000"/>
              <a:lumOff val="60000"/>
            </a:schemeClr>
          </a:solidFill>
        </p:spPr>
        <p:txBody>
          <a:bodyPr wrap="square" rtlCol="0">
            <a:spAutoFit/>
          </a:bodyPr>
          <a:lstStyle/>
          <a:p>
            <a:pPr algn="ctr" eaLnBrk="1" fontAlgn="auto" hangingPunct="1">
              <a:spcBef>
                <a:spcPts val="0"/>
              </a:spcBef>
              <a:spcAft>
                <a:spcPts val="0"/>
              </a:spcAft>
            </a:pPr>
            <a:r>
              <a:rPr lang="en-GB" sz="3000" dirty="0">
                <a:solidFill>
                  <a:prstClr val="black"/>
                </a:solidFill>
                <a:latin typeface="Arial"/>
                <a:ea typeface="+mn-ea"/>
              </a:rPr>
              <a:t>Year 11 </a:t>
            </a:r>
          </a:p>
          <a:p>
            <a:pPr algn="ctr" eaLnBrk="1" fontAlgn="auto" hangingPunct="1">
              <a:spcBef>
                <a:spcPts val="0"/>
              </a:spcBef>
              <a:spcAft>
                <a:spcPts val="0"/>
              </a:spcAft>
            </a:pPr>
            <a:r>
              <a:rPr lang="en-GB" sz="3000" dirty="0">
                <a:solidFill>
                  <a:prstClr val="black"/>
                </a:solidFill>
                <a:latin typeface="Arial"/>
                <a:ea typeface="+mn-ea"/>
              </a:rPr>
              <a:t>Work Experience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067" y="945964"/>
            <a:ext cx="2115558" cy="158005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2211" y="2576798"/>
            <a:ext cx="1966480" cy="146871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9158" y="1171798"/>
            <a:ext cx="1784642" cy="1332973"/>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774" y="2853943"/>
            <a:ext cx="1684797" cy="1263599"/>
          </a:xfrm>
          <a:prstGeom prst="rect">
            <a:avLst/>
          </a:prstGeom>
        </p:spPr>
      </p:pic>
      <p:pic>
        <p:nvPicPr>
          <p:cNvPr id="1026" name="Picture 2" descr="11657375_1086557108041150_16270406_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09065" y="4237057"/>
            <a:ext cx="3005960" cy="16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Mac Hardware?:Users:hinanochaivirach:Desktop:Kitt's Photos:Work Experience:IMG_5876.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054" y="4304824"/>
            <a:ext cx="2138912" cy="1606723"/>
          </a:xfrm>
          <a:prstGeom prst="rect">
            <a:avLst/>
          </a:prstGeom>
          <a:noFill/>
          <a:ln>
            <a:noFill/>
          </a:ln>
        </p:spPr>
      </p:pic>
      <p:pic>
        <p:nvPicPr>
          <p:cNvPr id="20" name="Picture 19" descr="Macintosh HD:Users:MunsieSeta:Desktop:IMG_2037.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37168" y="4147114"/>
            <a:ext cx="2519795" cy="1716944"/>
          </a:xfrm>
          <a:prstGeom prst="rect">
            <a:avLst/>
          </a:prstGeom>
          <a:noFill/>
          <a:ln>
            <a:noFill/>
          </a:ln>
        </p:spPr>
      </p:pic>
      <p:pic>
        <p:nvPicPr>
          <p:cNvPr id="1028" name="Picture 4" descr="http://cdn.shopify.com/s/files/1/0073/8132/files/TOT_TheBigChilli.jpg?389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82058" y="1849829"/>
            <a:ext cx="1109069" cy="7401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entarahotelsresorts.com/images/logo-chr.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37609" y="1868542"/>
            <a:ext cx="1760912" cy="6099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bangkokbusinessbrief.com/wp-content/uploads/2012/09/The-Beaumont-Partnership-Thailand.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27698" y="1958396"/>
            <a:ext cx="1428750" cy="4357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unltd.org.uk/wp-content/uploads/2013/05/DLA-Piper-Logo-1024x59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19738" y="2569832"/>
            <a:ext cx="1036710" cy="60542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logo.jobsdb.com/SG/JobsDBFiles/CompanyLogo/17018.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0548" y="3409010"/>
            <a:ext cx="1163782" cy="6062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reviewnowz.com/wp-content/uploads/2014/07/Hotel-Muse-bangkok-logo.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98663" y="2569833"/>
            <a:ext cx="1133335" cy="90957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bslclub.com/images/sponsor/logo-lawtonasia.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56804" y="2473758"/>
            <a:ext cx="854435" cy="72242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hflight.net/forums/uploads/monthly_08_2015/post-37154-0-57737200-1438480802.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87181" y="3608406"/>
            <a:ext cx="1106849" cy="54164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pbs.twimg.com/profile_images/2074743819/Y_R_Logo_large_RGB_Blu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392785" y="3286072"/>
            <a:ext cx="950985" cy="95098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learn4good.com/schools/frontend/img/school_logos/10/logo_10078.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91659" y="3306450"/>
            <a:ext cx="826294" cy="83118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pbs.twimg.com/profile_images/519121208/BI-corporate-logo_vertical_large.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421046" y="2460276"/>
            <a:ext cx="788704" cy="843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808800"/>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468" y="2184283"/>
            <a:ext cx="7200900" cy="2857499"/>
          </a:xfrm>
        </p:spPr>
        <p:txBody>
          <a:bodyPr>
            <a:normAutofit lnSpcReduction="10000"/>
          </a:bodyPr>
          <a:lstStyle/>
          <a:p>
            <a:r>
              <a:rPr lang="en-GB" sz="2400" dirty="0"/>
              <a:t>Formal assignment of one of 4 Link Counsellors by Tutor Group</a:t>
            </a:r>
          </a:p>
          <a:p>
            <a:r>
              <a:rPr lang="en-GB" sz="2400" dirty="0"/>
              <a:t>Tutorial programme </a:t>
            </a:r>
          </a:p>
          <a:p>
            <a:r>
              <a:rPr lang="en-GB" sz="2400" dirty="0"/>
              <a:t>Individual meetings with each student</a:t>
            </a:r>
          </a:p>
          <a:p>
            <a:r>
              <a:rPr lang="en-GB" sz="2400" dirty="0"/>
              <a:t>Parent meetings welcomed/encouraged              (Spring)</a:t>
            </a:r>
          </a:p>
          <a:p>
            <a:r>
              <a:rPr lang="en-GB" sz="2400" dirty="0"/>
              <a:t>Summer planning and prep for Year 13</a:t>
            </a:r>
          </a:p>
          <a:p>
            <a:endParaRPr lang="en-GB" dirty="0"/>
          </a:p>
        </p:txBody>
      </p:sp>
      <p:sp>
        <p:nvSpPr>
          <p:cNvPr id="4" name="Rectangle 3"/>
          <p:cNvSpPr/>
          <p:nvPr/>
        </p:nvSpPr>
        <p:spPr>
          <a:xfrm>
            <a:off x="2068827" y="1042602"/>
            <a:ext cx="3389771" cy="692497"/>
          </a:xfrm>
          <a:prstGeom prst="rect">
            <a:avLst/>
          </a:prstGeom>
          <a:noFill/>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eaLnBrk="1" fontAlgn="auto" hangingPunct="1">
              <a:spcBef>
                <a:spcPts val="0"/>
              </a:spcBef>
              <a:spcAft>
                <a:spcPts val="0"/>
              </a:spcAft>
            </a:pPr>
            <a:r>
              <a:rPr lang="en-GB" sz="4050" b="1" dirty="0">
                <a:ln/>
                <a:solidFill>
                  <a:srgbClr val="A28E6A"/>
                </a:solidFill>
                <a:latin typeface="Arial"/>
                <a:ea typeface="+mn-ea"/>
              </a:rPr>
              <a:t>          </a:t>
            </a:r>
            <a:r>
              <a:rPr lang="en-GB" sz="4050" b="1" dirty="0">
                <a:ln/>
                <a:solidFill>
                  <a:prstClr val="black">
                    <a:lumMod val="50000"/>
                    <a:lumOff val="50000"/>
                  </a:prstClr>
                </a:solidFill>
                <a:latin typeface="Arial"/>
                <a:ea typeface="+mn-ea"/>
              </a:rPr>
              <a:t>Year 12</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7421" y="3776534"/>
            <a:ext cx="3336326" cy="2224217"/>
          </a:xfrm>
          <a:prstGeom prst="rect">
            <a:avLst/>
          </a:prstGeom>
        </p:spPr>
      </p:pic>
    </p:spTree>
    <p:extLst>
      <p:ext uri="{BB962C8B-B14F-4D97-AF65-F5344CB8AC3E}">
        <p14:creationId xmlns:p14="http://schemas.microsoft.com/office/powerpoint/2010/main" val="3963201423"/>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85053"/>
            <a:ext cx="7200900" cy="815547"/>
          </a:xfrm>
        </p:spPr>
        <p:txBody>
          <a:bodyPr anchor="ctr">
            <a:normAutofit fontScale="90000"/>
          </a:bodyPr>
          <a:lstStyle/>
          <a:p>
            <a:pPr>
              <a:lnSpc>
                <a:spcPct val="100000"/>
              </a:lnSpc>
              <a:spcBef>
                <a:spcPts val="0"/>
              </a:spcBef>
            </a:pPr>
            <a:r>
              <a:rPr lang="en-GB" sz="4050" dirty="0">
                <a:ln/>
                <a:solidFill>
                  <a:prstClr val="black">
                    <a:lumMod val="50000"/>
                    <a:lumOff val="50000"/>
                  </a:prstClr>
                </a:solidFill>
                <a:ea typeface="+mn-ea"/>
                <a:cs typeface="+mn-cs"/>
              </a:rPr>
              <a:t>				</a:t>
            </a:r>
            <a:br>
              <a:rPr lang="en-GB" sz="4050" dirty="0">
                <a:ln/>
                <a:solidFill>
                  <a:prstClr val="black">
                    <a:lumMod val="50000"/>
                    <a:lumOff val="50000"/>
                  </a:prstClr>
                </a:solidFill>
                <a:ea typeface="+mn-ea"/>
                <a:cs typeface="+mn-cs"/>
              </a:rPr>
            </a:br>
            <a:endParaRPr lang="en-GB" dirty="0"/>
          </a:p>
        </p:txBody>
      </p:sp>
      <p:sp>
        <p:nvSpPr>
          <p:cNvPr id="3" name="Content Placeholder 2"/>
          <p:cNvSpPr>
            <a:spLocks noGrp="1"/>
          </p:cNvSpPr>
          <p:nvPr>
            <p:ph idx="1"/>
          </p:nvPr>
        </p:nvSpPr>
        <p:spPr>
          <a:xfrm>
            <a:off x="203886" y="1348431"/>
            <a:ext cx="8479826" cy="4188940"/>
          </a:xfrm>
          <a:noFill/>
          <a:effectLst>
            <a:glow rad="228600">
              <a:schemeClr val="accent2">
                <a:satMod val="175000"/>
                <a:alpha val="40000"/>
              </a:schemeClr>
            </a:glow>
          </a:effectLst>
        </p:spPr>
        <p:txBody>
          <a:bodyPr>
            <a:normAutofit fontScale="92500" lnSpcReduction="20000"/>
          </a:bodyPr>
          <a:lstStyle/>
          <a:p>
            <a:pPr marL="0" indent="0">
              <a:buNone/>
            </a:pPr>
            <a:endParaRPr lang="en-GB" sz="2400" dirty="0">
              <a:solidFill>
                <a:srgbClr val="C00000"/>
              </a:solidFill>
              <a:effectLst>
                <a:outerShdw blurRad="38100" dist="38100" dir="2700000" algn="tl">
                  <a:srgbClr val="000000">
                    <a:alpha val="43137"/>
                  </a:srgbClr>
                </a:outerShdw>
              </a:effectLst>
            </a:endParaRPr>
          </a:p>
          <a:p>
            <a:pPr marL="0" indent="0">
              <a:buNone/>
            </a:pPr>
            <a:r>
              <a:rPr lang="en-GB" sz="3600" u="sng" dirty="0">
                <a:ln>
                  <a:solidFill>
                    <a:schemeClr val="accent1"/>
                  </a:solidFill>
                </a:ln>
                <a:solidFill>
                  <a:srgbClr val="C00000"/>
                </a:solidFill>
                <a:effectLst>
                  <a:glow rad="228600">
                    <a:srgbClr val="FFFF66">
                      <a:alpha val="40000"/>
                    </a:srgbClr>
                  </a:glow>
                  <a:outerShdw blurRad="38100" dist="38100" dir="2700000" algn="tl">
                    <a:srgbClr val="000000">
                      <a:alpha val="43137"/>
                    </a:srgbClr>
                  </a:outerShdw>
                </a:effectLst>
              </a:rPr>
              <a:t>Our Main focus in Term 1</a:t>
            </a:r>
          </a:p>
          <a:p>
            <a:pPr marL="0" indent="0">
              <a:buNone/>
            </a:pPr>
            <a:endParaRPr lang="en-GB" sz="2625" dirty="0">
              <a:solidFill>
                <a:srgbClr val="C00000"/>
              </a:solidFill>
              <a:effectLst>
                <a:outerShdw blurRad="38100" dist="38100" dir="2700000" algn="tl">
                  <a:srgbClr val="000000">
                    <a:alpha val="43137"/>
                  </a:srgbClr>
                </a:outerShdw>
              </a:effectLst>
            </a:endParaRPr>
          </a:p>
          <a:p>
            <a:r>
              <a:rPr lang="en-GB" sz="2625" dirty="0">
                <a:effectLst>
                  <a:outerShdw blurRad="38100" dist="38100" dir="2700000" algn="tl">
                    <a:srgbClr val="000000">
                      <a:alpha val="43137"/>
                    </a:srgbClr>
                  </a:outerShdw>
                </a:effectLst>
              </a:rPr>
              <a:t>College/</a:t>
            </a:r>
            <a:r>
              <a:rPr lang="en-GB" sz="2625" dirty="0" err="1">
                <a:effectLst>
                  <a:outerShdw blurRad="38100" dist="38100" dir="2700000" algn="tl">
                    <a:srgbClr val="000000">
                      <a:alpha val="43137"/>
                    </a:srgbClr>
                  </a:outerShdw>
                </a:effectLst>
              </a:rPr>
              <a:t>uni</a:t>
            </a:r>
            <a:r>
              <a:rPr lang="en-GB" sz="2625" dirty="0">
                <a:effectLst>
                  <a:outerShdw blurRad="38100" dist="38100" dir="2700000" algn="tl">
                    <a:srgbClr val="000000">
                      <a:alpha val="43137"/>
                    </a:srgbClr>
                  </a:outerShdw>
                </a:effectLst>
              </a:rPr>
              <a:t> selection (or Gap Year) </a:t>
            </a:r>
          </a:p>
          <a:p>
            <a:r>
              <a:rPr lang="en-GB" sz="2625" dirty="0">
                <a:effectLst>
                  <a:outerShdw blurRad="38100" dist="38100" dir="2700000" algn="tl">
                    <a:srgbClr val="000000">
                      <a:alpha val="43137"/>
                    </a:srgbClr>
                  </a:outerShdw>
                </a:effectLst>
              </a:rPr>
              <a:t>Applications</a:t>
            </a:r>
          </a:p>
          <a:p>
            <a:r>
              <a:rPr lang="en-GB" sz="2625" dirty="0">
                <a:effectLst>
                  <a:outerShdw blurRad="38100" dist="38100" dir="2700000" algn="tl">
                    <a:srgbClr val="000000">
                      <a:alpha val="43137"/>
                    </a:srgbClr>
                  </a:outerShdw>
                </a:effectLst>
              </a:rPr>
              <a:t>Essays and writing</a:t>
            </a:r>
          </a:p>
          <a:p>
            <a:r>
              <a:rPr lang="en-GB" sz="2625" dirty="0">
                <a:effectLst>
                  <a:outerShdw blurRad="38100" dist="38100" dir="2700000" algn="tl">
                    <a:srgbClr val="000000">
                      <a:alpha val="43137"/>
                    </a:srgbClr>
                  </a:outerShdw>
                </a:effectLst>
              </a:rPr>
              <a:t>Recommendations</a:t>
            </a:r>
          </a:p>
          <a:p>
            <a:r>
              <a:rPr lang="en-GB" sz="2625" dirty="0">
                <a:effectLst>
                  <a:outerShdw blurRad="38100" dist="38100" dir="2700000" algn="tl">
                    <a:srgbClr val="000000">
                      <a:alpha val="43137"/>
                    </a:srgbClr>
                  </a:outerShdw>
                </a:effectLst>
              </a:rPr>
              <a:t>Testing</a:t>
            </a:r>
          </a:p>
          <a:p>
            <a:r>
              <a:rPr lang="en-GB" sz="2625" dirty="0">
                <a:effectLst>
                  <a:outerShdw blurRad="38100" dist="38100" dir="2700000" algn="tl">
                    <a:srgbClr val="000000">
                      <a:alpha val="43137"/>
                    </a:srgbClr>
                  </a:outerShdw>
                </a:effectLst>
              </a:rPr>
              <a:t>Financial Aid support</a:t>
            </a:r>
          </a:p>
          <a:p>
            <a:endParaRPr lang="en-GB" dirty="0">
              <a:effectLst>
                <a:outerShdw blurRad="38100" dist="38100" dir="2700000" algn="tl">
                  <a:srgbClr val="000000">
                    <a:alpha val="43137"/>
                  </a:srgbClr>
                </a:outerShdw>
              </a:effectLst>
            </a:endParaRPr>
          </a:p>
        </p:txBody>
      </p:sp>
      <p:sp>
        <p:nvSpPr>
          <p:cNvPr id="5" name="Rectangle 4"/>
          <p:cNvSpPr/>
          <p:nvPr/>
        </p:nvSpPr>
        <p:spPr>
          <a:xfrm>
            <a:off x="3593752" y="946578"/>
            <a:ext cx="1956498" cy="692497"/>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eaLnBrk="1" fontAlgn="auto" hangingPunct="1">
              <a:spcBef>
                <a:spcPts val="0"/>
              </a:spcBef>
              <a:spcAft>
                <a:spcPts val="0"/>
              </a:spcAft>
            </a:pPr>
            <a:r>
              <a:rPr lang="en-GB" sz="4050" b="1" dirty="0">
                <a:ln/>
                <a:solidFill>
                  <a:prstClr val="black">
                    <a:lumMod val="50000"/>
                    <a:lumOff val="50000"/>
                  </a:prstClr>
                </a:solidFill>
                <a:latin typeface="Arial"/>
                <a:ea typeface="+mn-ea"/>
              </a:rPr>
              <a:t>Year 13</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603" y="3155607"/>
            <a:ext cx="3809397" cy="2845143"/>
          </a:xfrm>
          <a:prstGeom prst="rect">
            <a:avLst/>
          </a:prstGeom>
        </p:spPr>
      </p:pic>
    </p:spTree>
    <p:extLst>
      <p:ext uri="{BB962C8B-B14F-4D97-AF65-F5344CB8AC3E}">
        <p14:creationId xmlns:p14="http://schemas.microsoft.com/office/powerpoint/2010/main" val="3927846618"/>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9194" y="857250"/>
            <a:ext cx="5097162" cy="5143500"/>
          </a:xfrm>
          <a:prstGeom prst="rect">
            <a:avLst/>
          </a:prstGeom>
        </p:spPr>
      </p:pic>
      <p:sp>
        <p:nvSpPr>
          <p:cNvPr id="6" name="Rectangle 5"/>
          <p:cNvSpPr/>
          <p:nvPr/>
        </p:nvSpPr>
        <p:spPr>
          <a:xfrm>
            <a:off x="-379971" y="1394769"/>
            <a:ext cx="4707924" cy="1200329"/>
          </a:xfrm>
          <a:prstGeom prst="rect">
            <a:avLst/>
          </a:prstGeom>
          <a:noFill/>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eaLnBrk="1" fontAlgn="auto" hangingPunct="1">
              <a:spcBef>
                <a:spcPts val="0"/>
              </a:spcBef>
              <a:spcAft>
                <a:spcPts val="0"/>
              </a:spcAft>
            </a:pPr>
            <a:r>
              <a:rPr lang="en-US" sz="3300" b="1" dirty="0">
                <a:ln/>
                <a:solidFill>
                  <a:prstClr val="black">
                    <a:lumMod val="50000"/>
                    <a:lumOff val="50000"/>
                  </a:prstClr>
                </a:solidFill>
                <a:latin typeface="Arial"/>
                <a:ea typeface="+mn-ea"/>
              </a:rPr>
              <a:t>GRAD 15 RESULTS</a:t>
            </a:r>
          </a:p>
          <a:p>
            <a:pPr algn="ctr" eaLnBrk="1" fontAlgn="auto" hangingPunct="1">
              <a:spcBef>
                <a:spcPts val="0"/>
              </a:spcBef>
              <a:spcAft>
                <a:spcPts val="0"/>
              </a:spcAft>
            </a:pPr>
            <a:endParaRPr lang="en-US" sz="4050" b="1" dirty="0">
              <a:ln/>
              <a:solidFill>
                <a:prstClr val="black">
                  <a:lumMod val="50000"/>
                  <a:lumOff val="50000"/>
                </a:prstClr>
              </a:solidFill>
              <a:latin typeface="Arial"/>
              <a:ea typeface="+mn-ea"/>
            </a:endParaRPr>
          </a:p>
        </p:txBody>
      </p:sp>
      <p:sp>
        <p:nvSpPr>
          <p:cNvPr id="9" name="TextBox 8"/>
          <p:cNvSpPr txBox="1"/>
          <p:nvPr/>
        </p:nvSpPr>
        <p:spPr>
          <a:xfrm>
            <a:off x="78881" y="2440119"/>
            <a:ext cx="3835345" cy="854080"/>
          </a:xfrm>
          <a:prstGeom prst="rect">
            <a:avLst/>
          </a:prstGeom>
          <a:noFill/>
        </p:spPr>
        <p:txBody>
          <a:bodyPr wrap="none" rtlCol="0">
            <a:spAutoFit/>
          </a:bodyPr>
          <a:lstStyle/>
          <a:p>
            <a:pPr eaLnBrk="1" fontAlgn="auto" hangingPunct="1">
              <a:spcBef>
                <a:spcPts val="0"/>
              </a:spcBef>
              <a:spcAft>
                <a:spcPts val="0"/>
              </a:spcAft>
            </a:pPr>
            <a:r>
              <a:rPr lang="en-GB" sz="1800" dirty="0">
                <a:solidFill>
                  <a:prstClr val="black"/>
                </a:solidFill>
                <a:latin typeface="Arial"/>
                <a:ea typeface="+mn-ea"/>
              </a:rPr>
              <a:t>500 offers from nearly 200 selective</a:t>
            </a:r>
          </a:p>
          <a:p>
            <a:pPr eaLnBrk="1" fontAlgn="auto" hangingPunct="1">
              <a:spcBef>
                <a:spcPts val="0"/>
              </a:spcBef>
              <a:spcAft>
                <a:spcPts val="0"/>
              </a:spcAft>
            </a:pPr>
            <a:r>
              <a:rPr lang="en-GB" sz="1800" dirty="0">
                <a:solidFill>
                  <a:prstClr val="black"/>
                </a:solidFill>
                <a:latin typeface="Arial"/>
                <a:ea typeface="+mn-ea"/>
              </a:rPr>
              <a:t> universities in 14 countries</a:t>
            </a:r>
          </a:p>
          <a:p>
            <a:pPr eaLnBrk="1" fontAlgn="auto" hangingPunct="1">
              <a:spcBef>
                <a:spcPts val="0"/>
              </a:spcBef>
              <a:spcAft>
                <a:spcPts val="0"/>
              </a:spcAft>
            </a:pPr>
            <a:endParaRPr lang="en-GB" sz="1350" dirty="0">
              <a:solidFill>
                <a:prstClr val="black"/>
              </a:solidFill>
              <a:latin typeface="Arial"/>
              <a:ea typeface="+mn-ea"/>
            </a:endParaRPr>
          </a:p>
        </p:txBody>
      </p:sp>
      <p:sp>
        <p:nvSpPr>
          <p:cNvPr id="10" name="TextBox 9"/>
          <p:cNvSpPr txBox="1"/>
          <p:nvPr/>
        </p:nvSpPr>
        <p:spPr>
          <a:xfrm>
            <a:off x="122848" y="3271116"/>
            <a:ext cx="3396458" cy="1615827"/>
          </a:xfrm>
          <a:prstGeom prst="rect">
            <a:avLst/>
          </a:prstGeom>
          <a:noFill/>
        </p:spPr>
        <p:txBody>
          <a:bodyPr wrap="square" rtlCol="0">
            <a:spAutoFit/>
          </a:bodyPr>
          <a:lstStyle/>
          <a:p>
            <a:pPr eaLnBrk="1" fontAlgn="auto" hangingPunct="1">
              <a:spcBef>
                <a:spcPts val="0"/>
              </a:spcBef>
              <a:spcAft>
                <a:spcPts val="0"/>
              </a:spcAft>
            </a:pPr>
            <a:r>
              <a:rPr lang="en-GB" sz="1800" dirty="0">
                <a:solidFill>
                  <a:prstClr val="black"/>
                </a:solidFill>
                <a:latin typeface="Arial"/>
                <a:ea typeface="+mn-ea"/>
              </a:rPr>
              <a:t>Department focus:  </a:t>
            </a:r>
          </a:p>
          <a:p>
            <a:pPr marL="214313" indent="-214313" eaLnBrk="1" fontAlgn="auto" hangingPunct="1">
              <a:spcBef>
                <a:spcPts val="0"/>
              </a:spcBef>
              <a:spcAft>
                <a:spcPts val="0"/>
              </a:spcAft>
              <a:buFont typeface="Arial" panose="020B0604020202020204" pitchFamily="34" charset="0"/>
              <a:buChar char="•"/>
            </a:pPr>
            <a:r>
              <a:rPr lang="en-GB" sz="1800" dirty="0">
                <a:solidFill>
                  <a:prstClr val="black"/>
                </a:solidFill>
                <a:latin typeface="Arial"/>
                <a:ea typeface="+mn-ea"/>
              </a:rPr>
              <a:t>Help students find </a:t>
            </a:r>
            <a:r>
              <a:rPr lang="en-GB" sz="1800" b="1" u="sng" dirty="0">
                <a:solidFill>
                  <a:prstClr val="black"/>
                </a:solidFill>
                <a:latin typeface="Arial"/>
                <a:ea typeface="+mn-ea"/>
              </a:rPr>
              <a:t>right fit</a:t>
            </a:r>
          </a:p>
          <a:p>
            <a:pPr marL="214313" indent="-214313" eaLnBrk="1" fontAlgn="auto" hangingPunct="1">
              <a:spcBef>
                <a:spcPts val="0"/>
              </a:spcBef>
              <a:spcAft>
                <a:spcPts val="0"/>
              </a:spcAft>
              <a:buFont typeface="Arial" panose="020B0604020202020204" pitchFamily="34" charset="0"/>
              <a:buChar char="•"/>
            </a:pPr>
            <a:r>
              <a:rPr lang="en-GB" sz="1800" dirty="0">
                <a:solidFill>
                  <a:prstClr val="black"/>
                </a:solidFill>
                <a:latin typeface="Arial"/>
                <a:ea typeface="+mn-ea"/>
              </a:rPr>
              <a:t>Admission to a top choice university</a:t>
            </a:r>
          </a:p>
          <a:p>
            <a:pPr eaLnBrk="1" fontAlgn="auto" hangingPunct="1">
              <a:spcBef>
                <a:spcPts val="0"/>
              </a:spcBef>
              <a:spcAft>
                <a:spcPts val="0"/>
              </a:spcAft>
            </a:pPr>
            <a:endParaRPr lang="en-GB" sz="1350" dirty="0">
              <a:solidFill>
                <a:prstClr val="black"/>
              </a:solidFill>
              <a:latin typeface="Arial"/>
              <a:ea typeface="+mn-ea"/>
            </a:endParaRPr>
          </a:p>
          <a:p>
            <a:pPr eaLnBrk="1" fontAlgn="auto" hangingPunct="1">
              <a:spcBef>
                <a:spcPts val="0"/>
              </a:spcBef>
              <a:spcAft>
                <a:spcPts val="0"/>
              </a:spcAft>
            </a:pPr>
            <a:endParaRPr lang="en-GB" sz="1350" dirty="0">
              <a:solidFill>
                <a:prstClr val="black"/>
              </a:solidFill>
              <a:latin typeface="Arial"/>
              <a:ea typeface="+mn-ea"/>
            </a:endParaRPr>
          </a:p>
        </p:txBody>
      </p:sp>
    </p:spTree>
    <p:extLst>
      <p:ext uri="{BB962C8B-B14F-4D97-AF65-F5344CB8AC3E}">
        <p14:creationId xmlns:p14="http://schemas.microsoft.com/office/powerpoint/2010/main" val="2703184616"/>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88913"/>
            <a:ext cx="7772400" cy="1143000"/>
          </a:xfrm>
        </p:spPr>
        <p:txBody>
          <a:bodyPr/>
          <a:lstStyle/>
          <a:p>
            <a:pPr eaLnBrk="1" hangingPunct="1"/>
            <a:r>
              <a:rPr lang="en-US" dirty="0" smtClean="0">
                <a:latin typeface="Arial Narrow" pitchFamily="34" charset="0"/>
              </a:rPr>
              <a:t>Key Stage 3 (Years 7-9)Tutors </a:t>
            </a:r>
          </a:p>
        </p:txBody>
      </p:sp>
      <p:sp>
        <p:nvSpPr>
          <p:cNvPr id="27651" name="Rectangle 3"/>
          <p:cNvSpPr>
            <a:spLocks noGrp="1" noChangeArrowheads="1"/>
          </p:cNvSpPr>
          <p:nvPr>
            <p:ph type="body" sz="half" idx="1"/>
          </p:nvPr>
        </p:nvSpPr>
        <p:spPr>
          <a:xfrm>
            <a:off x="395536" y="1124744"/>
            <a:ext cx="3827463" cy="4641380"/>
          </a:xfrm>
        </p:spPr>
        <p:txBody>
          <a:bodyPr/>
          <a:lstStyle/>
          <a:p>
            <a:pPr eaLnBrk="1" hangingPunct="1">
              <a:lnSpc>
                <a:spcPct val="90000"/>
              </a:lnSpc>
            </a:pPr>
            <a:r>
              <a:rPr lang="en-US" sz="2400" dirty="0" smtClean="0">
                <a:latin typeface="Arial Narrow" pitchFamily="34" charset="0"/>
              </a:rPr>
              <a:t>7C </a:t>
            </a:r>
            <a:r>
              <a:rPr lang="en-US" sz="2400" dirty="0" err="1" smtClean="0">
                <a:latin typeface="Arial Narrow" pitchFamily="34" charset="0"/>
              </a:rPr>
              <a:t>Mun</a:t>
            </a:r>
            <a:r>
              <a:rPr lang="en-US" sz="2400" dirty="0" smtClean="0">
                <a:latin typeface="Arial Narrow" pitchFamily="34" charset="0"/>
              </a:rPr>
              <a:t> Yee Chong</a:t>
            </a:r>
          </a:p>
          <a:p>
            <a:pPr eaLnBrk="1" hangingPunct="1">
              <a:lnSpc>
                <a:spcPct val="90000"/>
              </a:lnSpc>
            </a:pPr>
            <a:r>
              <a:rPr lang="en-US" sz="2400" dirty="0" smtClean="0">
                <a:latin typeface="Arial Narrow" pitchFamily="34" charset="0"/>
              </a:rPr>
              <a:t>7D Alan Darby</a:t>
            </a:r>
          </a:p>
          <a:p>
            <a:pPr eaLnBrk="1" hangingPunct="1">
              <a:lnSpc>
                <a:spcPct val="90000"/>
              </a:lnSpc>
            </a:pPr>
            <a:r>
              <a:rPr lang="en-US" sz="2400" dirty="0" smtClean="0">
                <a:latin typeface="Arial Narrow" pitchFamily="34" charset="0"/>
              </a:rPr>
              <a:t>7E Miles Ellerby</a:t>
            </a:r>
          </a:p>
          <a:p>
            <a:pPr eaLnBrk="1" hangingPunct="1">
              <a:lnSpc>
                <a:spcPct val="90000"/>
              </a:lnSpc>
            </a:pPr>
            <a:r>
              <a:rPr lang="en-US" sz="2400" dirty="0" smtClean="0">
                <a:latin typeface="Arial Narrow" pitchFamily="34" charset="0"/>
              </a:rPr>
              <a:t>7K Karen McGuire</a:t>
            </a:r>
          </a:p>
          <a:p>
            <a:pPr eaLnBrk="1" hangingPunct="1">
              <a:lnSpc>
                <a:spcPct val="90000"/>
              </a:lnSpc>
            </a:pPr>
            <a:r>
              <a:rPr lang="en-US" sz="2400" dirty="0" smtClean="0">
                <a:latin typeface="Arial Narrow" pitchFamily="34" charset="0"/>
              </a:rPr>
              <a:t>7L Tania Leyland</a:t>
            </a:r>
          </a:p>
          <a:p>
            <a:pPr eaLnBrk="1" hangingPunct="1">
              <a:lnSpc>
                <a:spcPct val="90000"/>
              </a:lnSpc>
            </a:pPr>
            <a:r>
              <a:rPr lang="en-US" sz="2400" dirty="0" smtClean="0">
                <a:latin typeface="Arial Narrow" pitchFamily="34" charset="0"/>
              </a:rPr>
              <a:t>7M Louise MacGregor</a:t>
            </a:r>
          </a:p>
          <a:p>
            <a:pPr eaLnBrk="1" hangingPunct="1">
              <a:lnSpc>
                <a:spcPct val="90000"/>
              </a:lnSpc>
            </a:pPr>
            <a:r>
              <a:rPr lang="en-US" sz="2400" dirty="0" smtClean="0">
                <a:latin typeface="Arial Narrow" pitchFamily="34" charset="0"/>
              </a:rPr>
              <a:t>7S Simon Worrall</a:t>
            </a:r>
          </a:p>
          <a:p>
            <a:pPr eaLnBrk="1" hangingPunct="1">
              <a:lnSpc>
                <a:spcPct val="90000"/>
              </a:lnSpc>
            </a:pPr>
            <a:r>
              <a:rPr lang="en-US" sz="2400" dirty="0" smtClean="0">
                <a:latin typeface="Arial Narrow" pitchFamily="34" charset="0"/>
              </a:rPr>
              <a:t>7W Mark Willis</a:t>
            </a:r>
          </a:p>
          <a:p>
            <a:pPr eaLnBrk="1" hangingPunct="1">
              <a:lnSpc>
                <a:spcPct val="90000"/>
              </a:lnSpc>
            </a:pPr>
            <a:r>
              <a:rPr lang="en-US" sz="2400" dirty="0" smtClean="0">
                <a:solidFill>
                  <a:srgbClr val="002060"/>
                </a:solidFill>
                <a:latin typeface="Arial Narrow" pitchFamily="34" charset="0"/>
              </a:rPr>
              <a:t>8D Dave Dale</a:t>
            </a:r>
          </a:p>
          <a:p>
            <a:pPr eaLnBrk="1" hangingPunct="1">
              <a:lnSpc>
                <a:spcPct val="90000"/>
              </a:lnSpc>
            </a:pPr>
            <a:r>
              <a:rPr lang="en-US" sz="2400" dirty="0" smtClean="0">
                <a:solidFill>
                  <a:srgbClr val="002060"/>
                </a:solidFill>
                <a:latin typeface="Arial Narrow" pitchFamily="34" charset="0"/>
              </a:rPr>
              <a:t>8F Chris Ferne</a:t>
            </a:r>
          </a:p>
          <a:p>
            <a:pPr eaLnBrk="1" hangingPunct="1">
              <a:lnSpc>
                <a:spcPct val="90000"/>
              </a:lnSpc>
            </a:pPr>
            <a:r>
              <a:rPr lang="en-US" sz="2400" dirty="0" smtClean="0">
                <a:solidFill>
                  <a:srgbClr val="002060"/>
                </a:solidFill>
                <a:latin typeface="Arial Narrow" pitchFamily="34" charset="0"/>
              </a:rPr>
              <a:t>8G Stephanie de Guzman</a:t>
            </a:r>
          </a:p>
          <a:p>
            <a:pPr eaLnBrk="1" hangingPunct="1">
              <a:lnSpc>
                <a:spcPct val="90000"/>
              </a:lnSpc>
            </a:pPr>
            <a:r>
              <a:rPr lang="en-US" sz="2400" dirty="0" smtClean="0">
                <a:solidFill>
                  <a:srgbClr val="002060"/>
                </a:solidFill>
                <a:latin typeface="Arial Narrow" pitchFamily="34" charset="0"/>
              </a:rPr>
              <a:t>8H Louise Clark</a:t>
            </a:r>
            <a:endParaRPr lang="en-US" sz="2400" dirty="0">
              <a:solidFill>
                <a:srgbClr val="002060"/>
              </a:solidFill>
              <a:latin typeface="Arial Narrow" pitchFamily="34" charset="0"/>
            </a:endParaRPr>
          </a:p>
          <a:p>
            <a:pPr eaLnBrk="1" hangingPunct="1">
              <a:lnSpc>
                <a:spcPct val="90000"/>
              </a:lnSpc>
            </a:pPr>
            <a:endParaRPr lang="en-US" sz="2400" dirty="0">
              <a:latin typeface="Arial Narrow" pitchFamily="34" charset="0"/>
            </a:endParaRPr>
          </a:p>
          <a:p>
            <a:pPr eaLnBrk="1" hangingPunct="1">
              <a:lnSpc>
                <a:spcPct val="90000"/>
              </a:lnSpc>
            </a:pPr>
            <a:endParaRPr lang="en-US" sz="2400" dirty="0">
              <a:latin typeface="Arial Narrow" pitchFamily="34" charset="0"/>
            </a:endParaRPr>
          </a:p>
          <a:p>
            <a:pPr eaLnBrk="1" hangingPunct="1">
              <a:lnSpc>
                <a:spcPct val="90000"/>
              </a:lnSpc>
            </a:pPr>
            <a:endParaRPr lang="en-US" sz="2400" dirty="0">
              <a:latin typeface="Arial Narrow" pitchFamily="34" charset="0"/>
            </a:endParaRPr>
          </a:p>
          <a:p>
            <a:pPr marL="0" indent="0" eaLnBrk="1" hangingPunct="1">
              <a:lnSpc>
                <a:spcPct val="90000"/>
              </a:lnSpc>
              <a:buNone/>
            </a:pPr>
            <a:endParaRPr lang="en-US" sz="2400" dirty="0" smtClean="0">
              <a:latin typeface="Arial Narrow" pitchFamily="34" charset="0"/>
            </a:endParaRPr>
          </a:p>
          <a:p>
            <a:pPr eaLnBrk="1" hangingPunct="1">
              <a:lnSpc>
                <a:spcPct val="90000"/>
              </a:lnSpc>
              <a:buFont typeface="Wingdings" pitchFamily="2" charset="2"/>
              <a:buNone/>
            </a:pPr>
            <a:endParaRPr lang="en-US" sz="2400" dirty="0" smtClean="0">
              <a:latin typeface="Arial Narrow" pitchFamily="34" charset="0"/>
            </a:endParaRPr>
          </a:p>
          <a:p>
            <a:pPr eaLnBrk="1" hangingPunct="1">
              <a:lnSpc>
                <a:spcPct val="90000"/>
              </a:lnSpc>
            </a:pPr>
            <a:endParaRPr lang="en-US" sz="2400" dirty="0" smtClean="0">
              <a:latin typeface="Arial Narrow" pitchFamily="34" charset="0"/>
            </a:endParaRPr>
          </a:p>
        </p:txBody>
      </p:sp>
      <p:sp>
        <p:nvSpPr>
          <p:cNvPr id="27652" name="Rectangle 4"/>
          <p:cNvSpPr>
            <a:spLocks noGrp="1" noChangeArrowheads="1"/>
          </p:cNvSpPr>
          <p:nvPr>
            <p:ph type="body" sz="half" idx="2"/>
          </p:nvPr>
        </p:nvSpPr>
        <p:spPr>
          <a:xfrm>
            <a:off x="4500563" y="1124744"/>
            <a:ext cx="4038600" cy="5184575"/>
          </a:xfrm>
        </p:spPr>
        <p:txBody>
          <a:bodyPr/>
          <a:lstStyle/>
          <a:p>
            <a:pPr marL="0" indent="0" eaLnBrk="1" hangingPunct="1">
              <a:lnSpc>
                <a:spcPct val="90000"/>
              </a:lnSpc>
              <a:buNone/>
            </a:pPr>
            <a:endParaRPr lang="en-US" sz="2400" dirty="0" smtClean="0">
              <a:latin typeface="Arial Narrow" pitchFamily="34" charset="0"/>
            </a:endParaRPr>
          </a:p>
          <a:p>
            <a:pPr eaLnBrk="1" hangingPunct="1">
              <a:lnSpc>
                <a:spcPct val="90000"/>
              </a:lnSpc>
            </a:pPr>
            <a:r>
              <a:rPr lang="en-US" sz="2400" dirty="0" smtClean="0">
                <a:latin typeface="Arial Narrow" pitchFamily="34" charset="0"/>
              </a:rPr>
              <a:t>8K Kathy Kelly</a:t>
            </a:r>
            <a:endParaRPr lang="en-US" sz="2400" dirty="0">
              <a:latin typeface="Arial Narrow" pitchFamily="34" charset="0"/>
            </a:endParaRPr>
          </a:p>
          <a:p>
            <a:pPr eaLnBrk="1" hangingPunct="1">
              <a:lnSpc>
                <a:spcPct val="90000"/>
              </a:lnSpc>
            </a:pPr>
            <a:r>
              <a:rPr lang="en-US" sz="2400" dirty="0" smtClean="0">
                <a:latin typeface="Arial Narrow" pitchFamily="34" charset="0"/>
              </a:rPr>
              <a:t>8S Sam Mooring</a:t>
            </a:r>
          </a:p>
          <a:p>
            <a:pPr eaLnBrk="1" hangingPunct="1">
              <a:lnSpc>
                <a:spcPct val="90000"/>
              </a:lnSpc>
            </a:pPr>
            <a:r>
              <a:rPr lang="en-US" sz="2400" dirty="0" smtClean="0">
                <a:latin typeface="Arial Narrow" pitchFamily="34" charset="0"/>
              </a:rPr>
              <a:t>8W Martin Walsh</a:t>
            </a:r>
          </a:p>
          <a:p>
            <a:pPr eaLnBrk="1" hangingPunct="1">
              <a:lnSpc>
                <a:spcPct val="90000"/>
              </a:lnSpc>
            </a:pPr>
            <a:endParaRPr lang="en-US" sz="2400" dirty="0">
              <a:latin typeface="Arial Narrow" pitchFamily="34" charset="0"/>
            </a:endParaRPr>
          </a:p>
          <a:p>
            <a:pPr eaLnBrk="1" hangingPunct="1">
              <a:lnSpc>
                <a:spcPct val="90000"/>
              </a:lnSpc>
            </a:pPr>
            <a:r>
              <a:rPr lang="en-US" sz="2400" dirty="0" smtClean="0">
                <a:latin typeface="Arial Narrow" pitchFamily="34" charset="0"/>
              </a:rPr>
              <a:t>9G Paul Gatiss</a:t>
            </a:r>
          </a:p>
          <a:p>
            <a:pPr eaLnBrk="1" hangingPunct="1">
              <a:lnSpc>
                <a:spcPct val="90000"/>
              </a:lnSpc>
            </a:pPr>
            <a:r>
              <a:rPr lang="en-US" sz="2400" dirty="0" smtClean="0">
                <a:latin typeface="Arial Narrow" pitchFamily="34" charset="0"/>
              </a:rPr>
              <a:t>9I Susie Stuart</a:t>
            </a:r>
          </a:p>
          <a:p>
            <a:pPr eaLnBrk="1" hangingPunct="1">
              <a:lnSpc>
                <a:spcPct val="90000"/>
              </a:lnSpc>
            </a:pPr>
            <a:r>
              <a:rPr lang="en-US" sz="2400" dirty="0" smtClean="0">
                <a:latin typeface="Arial Narrow" pitchFamily="34" charset="0"/>
              </a:rPr>
              <a:t>9J Joel Lodge</a:t>
            </a:r>
          </a:p>
          <a:p>
            <a:pPr eaLnBrk="1" hangingPunct="1">
              <a:lnSpc>
                <a:spcPct val="90000"/>
              </a:lnSpc>
            </a:pPr>
            <a:r>
              <a:rPr lang="en-US" sz="2400" dirty="0" smtClean="0">
                <a:latin typeface="Arial Narrow" pitchFamily="34" charset="0"/>
              </a:rPr>
              <a:t>9L Mike Lyons</a:t>
            </a:r>
          </a:p>
          <a:p>
            <a:pPr eaLnBrk="1" hangingPunct="1">
              <a:lnSpc>
                <a:spcPct val="90000"/>
              </a:lnSpc>
            </a:pPr>
            <a:r>
              <a:rPr lang="en-US" sz="2400" dirty="0" smtClean="0">
                <a:latin typeface="Arial Narrow" pitchFamily="34" charset="0"/>
              </a:rPr>
              <a:t>9M Katie Meadows</a:t>
            </a:r>
          </a:p>
          <a:p>
            <a:pPr eaLnBrk="1" hangingPunct="1">
              <a:lnSpc>
                <a:spcPct val="90000"/>
              </a:lnSpc>
            </a:pPr>
            <a:r>
              <a:rPr lang="en-US" sz="2400" dirty="0" smtClean="0">
                <a:latin typeface="Arial Narrow" pitchFamily="34" charset="0"/>
              </a:rPr>
              <a:t>9R </a:t>
            </a:r>
            <a:r>
              <a:rPr lang="en-US" sz="2400" dirty="0" err="1" smtClean="0">
                <a:latin typeface="Arial Narrow" pitchFamily="34" charset="0"/>
              </a:rPr>
              <a:t>Rowenna</a:t>
            </a:r>
            <a:r>
              <a:rPr lang="en-US" sz="2400" dirty="0" smtClean="0">
                <a:latin typeface="Arial Narrow" pitchFamily="34" charset="0"/>
              </a:rPr>
              <a:t> </a:t>
            </a:r>
            <a:r>
              <a:rPr lang="en-US" sz="2400" dirty="0" err="1" smtClean="0">
                <a:latin typeface="Arial Narrow" pitchFamily="34" charset="0"/>
              </a:rPr>
              <a:t>Menzies</a:t>
            </a:r>
            <a:endParaRPr lang="en-US" sz="2400" dirty="0" smtClean="0">
              <a:latin typeface="Arial Narrow" pitchFamily="34" charset="0"/>
            </a:endParaRPr>
          </a:p>
          <a:p>
            <a:pPr eaLnBrk="1" hangingPunct="1">
              <a:lnSpc>
                <a:spcPct val="90000"/>
              </a:lnSpc>
            </a:pPr>
            <a:r>
              <a:rPr lang="en-US" sz="2400" dirty="0" smtClean="0">
                <a:latin typeface="Arial Narrow" pitchFamily="34" charset="0"/>
              </a:rPr>
              <a:t>9T Britta Modi</a:t>
            </a:r>
          </a:p>
          <a:p>
            <a:pPr marL="0" indent="0" eaLnBrk="1" hangingPunct="1">
              <a:lnSpc>
                <a:spcPct val="90000"/>
              </a:lnSpc>
              <a:buNone/>
            </a:pPr>
            <a:endParaRPr lang="en-US" sz="2400" dirty="0">
              <a:latin typeface="Arial Narrow" pitchFamily="34" charset="0"/>
            </a:endParaRPr>
          </a:p>
          <a:p>
            <a:pPr eaLnBrk="1" hangingPunct="1">
              <a:lnSpc>
                <a:spcPct val="90000"/>
              </a:lnSpc>
            </a:pPr>
            <a:endParaRPr lang="en-US" sz="2400" dirty="0" smtClean="0">
              <a:latin typeface="Arial Narrow" pitchFamily="34" charset="0"/>
            </a:endParaRPr>
          </a:p>
          <a:p>
            <a:pPr eaLnBrk="1" hangingPunct="1">
              <a:lnSpc>
                <a:spcPct val="90000"/>
              </a:lnSpc>
            </a:pPr>
            <a:endParaRPr lang="en-US" sz="2400" dirty="0" smtClean="0">
              <a:latin typeface="Arial Narrow" pitchFamily="34" charset="0"/>
            </a:endParaRPr>
          </a:p>
          <a:p>
            <a:pPr eaLnBrk="1" hangingPunct="1">
              <a:lnSpc>
                <a:spcPct val="90000"/>
              </a:lnSpc>
            </a:pPr>
            <a:endParaRPr lang="en-US" sz="2400" dirty="0" smtClean="0">
              <a:latin typeface="Arial Narrow" pitchFamily="34" charset="0"/>
            </a:endParaRPr>
          </a:p>
          <a:p>
            <a:pPr eaLnBrk="1" hangingPunct="1">
              <a:lnSpc>
                <a:spcPct val="90000"/>
              </a:lnSpc>
            </a:pPr>
            <a:endParaRPr lang="en-US" sz="2400" dirty="0" smtClean="0">
              <a:latin typeface="Arial Narrow" pitchFamily="34" charset="0"/>
            </a:endParaRPr>
          </a:p>
          <a:p>
            <a:pPr eaLnBrk="1" hangingPunct="1">
              <a:lnSpc>
                <a:spcPct val="90000"/>
              </a:lnSpc>
              <a:buFont typeface="Wingdings" pitchFamily="2" charset="2"/>
              <a:buNone/>
            </a:pPr>
            <a:endParaRPr lang="en-US" sz="2400" dirty="0" smtClean="0">
              <a:latin typeface="Arial Narrow" pitchFamily="34" charset="0"/>
            </a:endParaRPr>
          </a:p>
          <a:p>
            <a:pPr eaLnBrk="1" hangingPunct="1">
              <a:lnSpc>
                <a:spcPct val="90000"/>
              </a:lnSpc>
              <a:buFont typeface="Wingdings" pitchFamily="2" charset="2"/>
              <a:buNone/>
            </a:pPr>
            <a:endParaRPr lang="en-US" sz="2400" dirty="0" smtClean="0">
              <a:latin typeface="Arial Narrow" pitchFamily="34" charset="0"/>
            </a:endParaRPr>
          </a:p>
          <a:p>
            <a:pPr eaLnBrk="1" hangingPunct="1">
              <a:lnSpc>
                <a:spcPct val="80000"/>
              </a:lnSpc>
            </a:pPr>
            <a:endParaRPr lang="en-US" sz="1800" dirty="0" smtClean="0">
              <a:latin typeface="Arial Narrow" pitchFamily="34" charset="0"/>
            </a:endParaRPr>
          </a:p>
          <a:p>
            <a:pPr eaLnBrk="1" hangingPunct="1">
              <a:lnSpc>
                <a:spcPct val="80000"/>
              </a:lnSpc>
              <a:buFont typeface="Wingdings" pitchFamily="2" charset="2"/>
              <a:buNone/>
            </a:pPr>
            <a:endParaRPr lang="en-US" sz="1600" dirty="0" smtClean="0">
              <a:latin typeface="Arial Narrow" pitchFamily="34" charset="0"/>
            </a:endParaRPr>
          </a:p>
        </p:txBody>
      </p:sp>
    </p:spTree>
    <p:extLst>
      <p:ext uri="{BB962C8B-B14F-4D97-AF65-F5344CB8AC3E}">
        <p14:creationId xmlns:p14="http://schemas.microsoft.com/office/powerpoint/2010/main" val="26097032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88913"/>
            <a:ext cx="7772400" cy="1143000"/>
          </a:xfrm>
        </p:spPr>
        <p:txBody>
          <a:bodyPr/>
          <a:lstStyle/>
          <a:p>
            <a:pPr eaLnBrk="1" hangingPunct="1"/>
            <a:r>
              <a:rPr lang="en-US" dirty="0" smtClean="0">
                <a:latin typeface="Arial Narrow" pitchFamily="34" charset="0"/>
              </a:rPr>
              <a:t>Key Stage 4 and Senior Studies Tutors Year 10 and Year 12 Tutors </a:t>
            </a:r>
          </a:p>
        </p:txBody>
      </p:sp>
      <p:sp>
        <p:nvSpPr>
          <p:cNvPr id="27651" name="Rectangle 3"/>
          <p:cNvSpPr>
            <a:spLocks noGrp="1" noChangeArrowheads="1"/>
          </p:cNvSpPr>
          <p:nvPr>
            <p:ph type="body" sz="half" idx="1"/>
          </p:nvPr>
        </p:nvSpPr>
        <p:spPr>
          <a:xfrm>
            <a:off x="251520" y="1988839"/>
            <a:ext cx="3827463" cy="3984453"/>
          </a:xfrm>
        </p:spPr>
        <p:txBody>
          <a:bodyPr/>
          <a:lstStyle/>
          <a:p>
            <a:pPr eaLnBrk="1" hangingPunct="1">
              <a:lnSpc>
                <a:spcPct val="90000"/>
              </a:lnSpc>
            </a:pPr>
            <a:r>
              <a:rPr lang="en-US" sz="2400" dirty="0" smtClean="0">
                <a:latin typeface="Arial Narrow" pitchFamily="34" charset="0"/>
              </a:rPr>
              <a:t>10G Gabriel Henao Garcia</a:t>
            </a:r>
          </a:p>
          <a:p>
            <a:pPr eaLnBrk="1" hangingPunct="1">
              <a:lnSpc>
                <a:spcPct val="90000"/>
              </a:lnSpc>
            </a:pPr>
            <a:r>
              <a:rPr lang="en-US" sz="2400" dirty="0" smtClean="0">
                <a:latin typeface="Arial Narrow" pitchFamily="34" charset="0"/>
              </a:rPr>
              <a:t>10K Annie Keane</a:t>
            </a:r>
          </a:p>
          <a:p>
            <a:pPr eaLnBrk="1" hangingPunct="1">
              <a:lnSpc>
                <a:spcPct val="90000"/>
              </a:lnSpc>
            </a:pPr>
            <a:r>
              <a:rPr lang="en-US" sz="2400" dirty="0" smtClean="0">
                <a:latin typeface="Arial Narrow" pitchFamily="34" charset="0"/>
              </a:rPr>
              <a:t>10S Sam Stuart</a:t>
            </a:r>
            <a:endParaRPr lang="en-US" sz="2400" dirty="0">
              <a:latin typeface="Arial Narrow" pitchFamily="34" charset="0"/>
            </a:endParaRPr>
          </a:p>
          <a:p>
            <a:pPr eaLnBrk="1" hangingPunct="1">
              <a:lnSpc>
                <a:spcPct val="90000"/>
              </a:lnSpc>
            </a:pPr>
            <a:endParaRPr lang="en-US" sz="2400" dirty="0">
              <a:latin typeface="Arial Narrow" pitchFamily="34" charset="0"/>
            </a:endParaRPr>
          </a:p>
          <a:p>
            <a:pPr eaLnBrk="1" hangingPunct="1">
              <a:lnSpc>
                <a:spcPct val="90000"/>
              </a:lnSpc>
            </a:pPr>
            <a:endParaRPr lang="en-US" sz="2400" dirty="0">
              <a:latin typeface="Arial Narrow" pitchFamily="34" charset="0"/>
            </a:endParaRPr>
          </a:p>
          <a:p>
            <a:pPr marL="0" indent="0" eaLnBrk="1" hangingPunct="1">
              <a:lnSpc>
                <a:spcPct val="90000"/>
              </a:lnSpc>
              <a:buNone/>
            </a:pPr>
            <a:endParaRPr lang="en-US" sz="2400" dirty="0" smtClean="0">
              <a:latin typeface="Arial Narrow" pitchFamily="34" charset="0"/>
            </a:endParaRPr>
          </a:p>
          <a:p>
            <a:pPr eaLnBrk="1" hangingPunct="1">
              <a:lnSpc>
                <a:spcPct val="90000"/>
              </a:lnSpc>
              <a:buFont typeface="Wingdings" pitchFamily="2" charset="2"/>
              <a:buNone/>
            </a:pPr>
            <a:endParaRPr lang="en-US" sz="2400" dirty="0" smtClean="0">
              <a:latin typeface="Arial Narrow" pitchFamily="34" charset="0"/>
            </a:endParaRPr>
          </a:p>
          <a:p>
            <a:pPr eaLnBrk="1" hangingPunct="1">
              <a:lnSpc>
                <a:spcPct val="90000"/>
              </a:lnSpc>
            </a:pPr>
            <a:endParaRPr lang="en-US" sz="2400" dirty="0" smtClean="0">
              <a:latin typeface="Arial Narrow" pitchFamily="34" charset="0"/>
            </a:endParaRPr>
          </a:p>
        </p:txBody>
      </p:sp>
      <p:sp>
        <p:nvSpPr>
          <p:cNvPr id="27652" name="Rectangle 4"/>
          <p:cNvSpPr>
            <a:spLocks noGrp="1" noChangeArrowheads="1"/>
          </p:cNvSpPr>
          <p:nvPr>
            <p:ph type="body" sz="half" idx="2"/>
          </p:nvPr>
        </p:nvSpPr>
        <p:spPr>
          <a:xfrm>
            <a:off x="4500563" y="1628800"/>
            <a:ext cx="4038600" cy="4680519"/>
          </a:xfrm>
        </p:spPr>
        <p:txBody>
          <a:bodyPr/>
          <a:lstStyle/>
          <a:p>
            <a:pPr marL="0" indent="0" eaLnBrk="1" hangingPunct="1">
              <a:lnSpc>
                <a:spcPct val="90000"/>
              </a:lnSpc>
              <a:buNone/>
            </a:pPr>
            <a:endParaRPr lang="en-US" sz="2400" dirty="0" smtClean="0">
              <a:latin typeface="Arial Narrow" pitchFamily="34" charset="0"/>
            </a:endParaRPr>
          </a:p>
          <a:p>
            <a:pPr eaLnBrk="1" hangingPunct="1">
              <a:lnSpc>
                <a:spcPct val="90000"/>
              </a:lnSpc>
            </a:pPr>
            <a:r>
              <a:rPr lang="en-US" sz="2400" dirty="0" smtClean="0">
                <a:latin typeface="Arial Narrow" pitchFamily="34" charset="0"/>
              </a:rPr>
              <a:t>12A Jonathan </a:t>
            </a:r>
            <a:r>
              <a:rPr lang="en-US" sz="2400" dirty="0" err="1" smtClean="0">
                <a:latin typeface="Arial Narrow" pitchFamily="34" charset="0"/>
              </a:rPr>
              <a:t>Aitchinson</a:t>
            </a:r>
            <a:endParaRPr lang="en-US" sz="2400" dirty="0" smtClean="0">
              <a:latin typeface="Arial Narrow" pitchFamily="34" charset="0"/>
            </a:endParaRPr>
          </a:p>
          <a:p>
            <a:pPr eaLnBrk="1" hangingPunct="1">
              <a:lnSpc>
                <a:spcPct val="90000"/>
              </a:lnSpc>
            </a:pPr>
            <a:r>
              <a:rPr lang="en-US" sz="2400" dirty="0" smtClean="0">
                <a:latin typeface="Arial Narrow" pitchFamily="34" charset="0"/>
              </a:rPr>
              <a:t>12B Susan Brosnahan</a:t>
            </a:r>
          </a:p>
          <a:p>
            <a:pPr eaLnBrk="1" hangingPunct="1">
              <a:lnSpc>
                <a:spcPct val="90000"/>
              </a:lnSpc>
            </a:pPr>
            <a:r>
              <a:rPr lang="en-US" sz="2400" dirty="0" smtClean="0">
                <a:latin typeface="Arial Narrow" pitchFamily="34" charset="0"/>
              </a:rPr>
              <a:t>12H Helen Berghuis</a:t>
            </a:r>
          </a:p>
          <a:p>
            <a:pPr eaLnBrk="1" hangingPunct="1">
              <a:lnSpc>
                <a:spcPct val="90000"/>
              </a:lnSpc>
            </a:pPr>
            <a:r>
              <a:rPr lang="en-US" sz="2400" dirty="0" smtClean="0">
                <a:latin typeface="Arial Narrow" pitchFamily="34" charset="0"/>
              </a:rPr>
              <a:t>12S Katie Sloane</a:t>
            </a:r>
          </a:p>
          <a:p>
            <a:pPr eaLnBrk="1" hangingPunct="1">
              <a:lnSpc>
                <a:spcPct val="90000"/>
              </a:lnSpc>
            </a:pPr>
            <a:endParaRPr lang="en-US" sz="2400" dirty="0">
              <a:latin typeface="Arial Narrow" pitchFamily="34" charset="0"/>
            </a:endParaRPr>
          </a:p>
          <a:p>
            <a:pPr eaLnBrk="1" hangingPunct="1">
              <a:lnSpc>
                <a:spcPct val="90000"/>
              </a:lnSpc>
            </a:pPr>
            <a:endParaRPr lang="en-US" sz="2400" dirty="0" smtClean="0">
              <a:latin typeface="Arial Narrow" pitchFamily="34" charset="0"/>
            </a:endParaRPr>
          </a:p>
          <a:p>
            <a:pPr eaLnBrk="1" hangingPunct="1">
              <a:lnSpc>
                <a:spcPct val="90000"/>
              </a:lnSpc>
            </a:pPr>
            <a:endParaRPr lang="en-US" sz="2400" dirty="0" smtClean="0">
              <a:latin typeface="Arial Narrow" pitchFamily="34" charset="0"/>
            </a:endParaRPr>
          </a:p>
          <a:p>
            <a:pPr eaLnBrk="1" hangingPunct="1">
              <a:lnSpc>
                <a:spcPct val="90000"/>
              </a:lnSpc>
            </a:pPr>
            <a:endParaRPr lang="en-US" sz="2400" dirty="0" smtClean="0">
              <a:latin typeface="Arial Narrow" pitchFamily="34" charset="0"/>
            </a:endParaRPr>
          </a:p>
          <a:p>
            <a:pPr eaLnBrk="1" hangingPunct="1">
              <a:lnSpc>
                <a:spcPct val="90000"/>
              </a:lnSpc>
            </a:pPr>
            <a:endParaRPr lang="en-US" sz="2400" dirty="0" smtClean="0">
              <a:latin typeface="Arial Narrow" pitchFamily="34" charset="0"/>
            </a:endParaRPr>
          </a:p>
          <a:p>
            <a:pPr eaLnBrk="1" hangingPunct="1">
              <a:lnSpc>
                <a:spcPct val="90000"/>
              </a:lnSpc>
              <a:buFont typeface="Wingdings" pitchFamily="2" charset="2"/>
              <a:buNone/>
            </a:pPr>
            <a:endParaRPr lang="en-US" sz="2400" dirty="0" smtClean="0">
              <a:latin typeface="Arial Narrow" pitchFamily="34" charset="0"/>
            </a:endParaRPr>
          </a:p>
          <a:p>
            <a:pPr eaLnBrk="1" hangingPunct="1">
              <a:lnSpc>
                <a:spcPct val="90000"/>
              </a:lnSpc>
              <a:buFont typeface="Wingdings" pitchFamily="2" charset="2"/>
              <a:buNone/>
            </a:pPr>
            <a:endParaRPr lang="en-US" sz="2400" dirty="0" smtClean="0">
              <a:latin typeface="Arial Narrow" pitchFamily="34" charset="0"/>
            </a:endParaRPr>
          </a:p>
          <a:p>
            <a:pPr eaLnBrk="1" hangingPunct="1">
              <a:lnSpc>
                <a:spcPct val="80000"/>
              </a:lnSpc>
            </a:pPr>
            <a:endParaRPr lang="en-US" sz="1800" dirty="0" smtClean="0">
              <a:latin typeface="Arial Narrow" pitchFamily="34" charset="0"/>
            </a:endParaRPr>
          </a:p>
          <a:p>
            <a:pPr eaLnBrk="1" hangingPunct="1">
              <a:lnSpc>
                <a:spcPct val="80000"/>
              </a:lnSpc>
              <a:buFont typeface="Wingdings" pitchFamily="2" charset="2"/>
              <a:buNone/>
            </a:pPr>
            <a:endParaRPr lang="en-US" sz="1600" dirty="0" smtClean="0">
              <a:latin typeface="Arial Narrow" pitchFamily="34" charset="0"/>
            </a:endParaRPr>
          </a:p>
        </p:txBody>
      </p:sp>
    </p:spTree>
    <p:extLst>
      <p:ext uri="{BB962C8B-B14F-4D97-AF65-F5344CB8AC3E}">
        <p14:creationId xmlns:p14="http://schemas.microsoft.com/office/powerpoint/2010/main" val="40053239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latin typeface="Arial Narrow" pitchFamily="34" charset="0"/>
              </a:rPr>
              <a:t>Our Values</a:t>
            </a:r>
          </a:p>
        </p:txBody>
      </p:sp>
      <p:sp>
        <p:nvSpPr>
          <p:cNvPr id="29699" name="Rectangle 3"/>
          <p:cNvSpPr>
            <a:spLocks noGrp="1" noChangeArrowheads="1"/>
          </p:cNvSpPr>
          <p:nvPr>
            <p:ph type="body" idx="1"/>
          </p:nvPr>
        </p:nvSpPr>
        <p:spPr>
          <a:xfrm>
            <a:off x="685800" y="2204864"/>
            <a:ext cx="7772400" cy="3891136"/>
          </a:xfrm>
        </p:spPr>
        <p:txBody>
          <a:bodyPr/>
          <a:lstStyle/>
          <a:p>
            <a:pPr eaLnBrk="1" hangingPunct="1"/>
            <a:r>
              <a:rPr lang="en-US" dirty="0" smtClean="0">
                <a:latin typeface="Arial Narrow" pitchFamily="34" charset="0"/>
              </a:rPr>
              <a:t>Respect</a:t>
            </a:r>
          </a:p>
          <a:p>
            <a:pPr eaLnBrk="1" hangingPunct="1"/>
            <a:r>
              <a:rPr lang="en-US" dirty="0" smtClean="0">
                <a:latin typeface="Arial Narrow" pitchFamily="34" charset="0"/>
              </a:rPr>
              <a:t>Tolerance</a:t>
            </a:r>
          </a:p>
          <a:p>
            <a:pPr eaLnBrk="1" hangingPunct="1"/>
            <a:r>
              <a:rPr lang="en-US" dirty="0" smtClean="0">
                <a:latin typeface="Arial Narrow" pitchFamily="34" charset="0"/>
              </a:rPr>
              <a:t>Trust</a:t>
            </a:r>
          </a:p>
          <a:p>
            <a:pPr eaLnBrk="1" hangingPunct="1"/>
            <a:r>
              <a:rPr lang="en-US" dirty="0" smtClean="0">
                <a:latin typeface="Arial Narrow" pitchFamily="34" charset="0"/>
              </a:rPr>
              <a:t>Equality</a:t>
            </a:r>
          </a:p>
          <a:p>
            <a:pPr eaLnBrk="1" hangingPunct="1"/>
            <a:r>
              <a:rPr lang="en-US" dirty="0" smtClean="0">
                <a:latin typeface="Arial Narrow" pitchFamily="34" charset="0"/>
              </a:rPr>
              <a:t>Co-operation</a:t>
            </a:r>
          </a:p>
          <a:p>
            <a:pPr eaLnBrk="1" hangingPunct="1"/>
            <a:r>
              <a:rPr lang="en-US" dirty="0" smtClean="0">
                <a:latin typeface="Arial Narrow" pitchFamily="34" charset="0"/>
              </a:rPr>
              <a:t>Protection of the Environment</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628800"/>
            <a:ext cx="4738688"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319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ctr"/>
            <a:r>
              <a:rPr lang="en-GB" u="sng" dirty="0" smtClean="0">
                <a:solidFill>
                  <a:srgbClr val="FF0000"/>
                </a:solidFill>
              </a:rPr>
              <a:t>Food Services</a:t>
            </a:r>
          </a:p>
        </p:txBody>
      </p:sp>
      <p:sp>
        <p:nvSpPr>
          <p:cNvPr id="5" name="Content Placeholder 2"/>
          <p:cNvSpPr txBox="1">
            <a:spLocks/>
          </p:cNvSpPr>
          <p:nvPr/>
        </p:nvSpPr>
        <p:spPr bwMode="auto">
          <a:xfrm>
            <a:off x="1187624" y="1916832"/>
            <a:ext cx="6480720" cy="3086100"/>
          </a:xfrm>
          <a:prstGeom prst="rect">
            <a:avLst/>
          </a:prstGeom>
          <a:noFill/>
          <a:ln w="9525">
            <a:noFill/>
            <a:miter lim="800000"/>
            <a:headEnd/>
            <a:tailEnd/>
          </a:ln>
        </p:spPr>
        <p:txBody>
          <a:bodyPr/>
          <a:lstStyle/>
          <a:p>
            <a:pPr marL="257175" indent="-257175">
              <a:spcBef>
                <a:spcPct val="20000"/>
              </a:spcBef>
              <a:buFontTx/>
              <a:buChar char="•"/>
              <a:defRPr/>
            </a:pPr>
            <a:r>
              <a:rPr lang="en-GB" sz="2800" kern="0" dirty="0" err="1">
                <a:solidFill>
                  <a:srgbClr val="006BD6"/>
                </a:solidFill>
              </a:rPr>
              <a:t>Khun</a:t>
            </a:r>
            <a:r>
              <a:rPr lang="en-GB" sz="2800" kern="0" dirty="0">
                <a:solidFill>
                  <a:srgbClr val="006BD6"/>
                </a:solidFill>
              </a:rPr>
              <a:t> Wichit Aree-oe</a:t>
            </a:r>
          </a:p>
          <a:p>
            <a:pPr marL="257175" indent="-257175">
              <a:spcBef>
                <a:spcPct val="20000"/>
              </a:spcBef>
              <a:buFontTx/>
              <a:buChar char="•"/>
              <a:defRPr/>
            </a:pPr>
            <a:r>
              <a:rPr lang="en-GB" sz="2800" kern="0" dirty="0">
                <a:solidFill>
                  <a:srgbClr val="006BD6"/>
                </a:solidFill>
              </a:rPr>
              <a:t>Guidebook to BPS Food Services</a:t>
            </a:r>
          </a:p>
          <a:p>
            <a:pPr marL="257175" indent="-257175">
              <a:spcBef>
                <a:spcPct val="20000"/>
              </a:spcBef>
              <a:buFontTx/>
              <a:buChar char="•"/>
              <a:defRPr/>
            </a:pPr>
            <a:r>
              <a:rPr lang="en-GB" sz="2800" kern="0" dirty="0">
                <a:solidFill>
                  <a:srgbClr val="006BD6"/>
                </a:solidFill>
              </a:rPr>
              <a:t>Patana Card</a:t>
            </a:r>
          </a:p>
          <a:p>
            <a:pPr marL="257175" indent="-257175">
              <a:spcBef>
                <a:spcPct val="20000"/>
              </a:spcBef>
              <a:buFontTx/>
              <a:buChar char="•"/>
              <a:defRPr/>
            </a:pPr>
            <a:r>
              <a:rPr lang="en-GB" sz="2800" kern="0" dirty="0">
                <a:solidFill>
                  <a:srgbClr val="006BD6"/>
                </a:solidFill>
              </a:rPr>
              <a:t>Secondary Canteen</a:t>
            </a:r>
          </a:p>
          <a:p>
            <a:pPr marL="257175" indent="-257175">
              <a:spcBef>
                <a:spcPct val="20000"/>
              </a:spcBef>
              <a:buFontTx/>
              <a:buChar char="•"/>
              <a:defRPr/>
            </a:pPr>
            <a:r>
              <a:rPr lang="en-GB" sz="2800" kern="0" dirty="0">
                <a:solidFill>
                  <a:srgbClr val="006BD6"/>
                </a:solidFill>
              </a:rPr>
              <a:t>Snack Bar, </a:t>
            </a:r>
            <a:r>
              <a:rPr lang="en-GB" sz="2800" kern="0" dirty="0" err="1">
                <a:solidFill>
                  <a:srgbClr val="006BD6"/>
                </a:solidFill>
              </a:rPr>
              <a:t>Smoothie</a:t>
            </a:r>
            <a:r>
              <a:rPr lang="en-GB" sz="2800" kern="0" dirty="0">
                <a:solidFill>
                  <a:srgbClr val="006BD6"/>
                </a:solidFill>
              </a:rPr>
              <a:t> &amp; Noodle Bar</a:t>
            </a:r>
          </a:p>
          <a:p>
            <a:pPr marL="257175" indent="-257175">
              <a:spcBef>
                <a:spcPct val="20000"/>
              </a:spcBef>
              <a:buFontTx/>
              <a:buChar char="•"/>
              <a:defRPr/>
            </a:pPr>
            <a:r>
              <a:rPr lang="en-GB" sz="2800" kern="0" dirty="0">
                <a:solidFill>
                  <a:srgbClr val="006BD6"/>
                </a:solidFill>
              </a:rPr>
              <a:t>Catering</a:t>
            </a:r>
            <a:endParaRPr lang="en-GB" sz="2800" kern="0" dirty="0">
              <a:solidFill>
                <a:srgbClr val="001831"/>
              </a:solidFill>
            </a:endParaRPr>
          </a:p>
          <a:p>
            <a:pPr marL="257175" indent="-257175">
              <a:spcBef>
                <a:spcPct val="20000"/>
              </a:spcBef>
              <a:buFontTx/>
              <a:buChar char="•"/>
              <a:defRPr/>
            </a:pPr>
            <a:endParaRPr lang="en-GB" kern="0" dirty="0">
              <a:solidFill>
                <a:srgbClr val="001831"/>
              </a:solidFill>
            </a:endParaRPr>
          </a:p>
        </p:txBody>
      </p:sp>
      <p:pic>
        <p:nvPicPr>
          <p:cNvPr id="4100" name="Picture 5" descr="C:\Users\geah\AppData\Local\Microsoft\Windows\Temporary Internet Files\Content.IE5\3RQ6IZVT\MC9000577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2564904"/>
            <a:ext cx="1670447" cy="150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6476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latin typeface="Arial Narrow" pitchFamily="34" charset="0"/>
              </a:rPr>
              <a:t>Tutorial Programme</a:t>
            </a:r>
          </a:p>
        </p:txBody>
      </p:sp>
      <p:sp>
        <p:nvSpPr>
          <p:cNvPr id="30723" name="Rectangle 3"/>
          <p:cNvSpPr>
            <a:spLocks noGrp="1" noChangeArrowheads="1"/>
          </p:cNvSpPr>
          <p:nvPr>
            <p:ph type="body" idx="1"/>
          </p:nvPr>
        </p:nvSpPr>
        <p:spPr/>
        <p:txBody>
          <a:bodyPr/>
          <a:lstStyle/>
          <a:p>
            <a:pPr eaLnBrk="1" hangingPunct="1"/>
            <a:r>
              <a:rPr lang="en-US" dirty="0" smtClean="0">
                <a:latin typeface="Arial Narrow" pitchFamily="34" charset="0"/>
              </a:rPr>
              <a:t>Citizenship and Community</a:t>
            </a:r>
          </a:p>
          <a:p>
            <a:pPr eaLnBrk="1" hangingPunct="1"/>
            <a:r>
              <a:rPr lang="en-US" dirty="0" smtClean="0">
                <a:latin typeface="Arial Narrow" pitchFamily="34" charset="0"/>
              </a:rPr>
              <a:t>Health Education</a:t>
            </a:r>
          </a:p>
          <a:p>
            <a:pPr eaLnBrk="1" hangingPunct="1"/>
            <a:r>
              <a:rPr lang="en-US" dirty="0" smtClean="0">
                <a:latin typeface="Arial Narrow" pitchFamily="34" charset="0"/>
              </a:rPr>
              <a:t>Study Skills and Target Setting</a:t>
            </a:r>
          </a:p>
          <a:p>
            <a:pPr eaLnBrk="1" hangingPunct="1"/>
            <a:r>
              <a:rPr lang="en-US" dirty="0" smtClean="0">
                <a:latin typeface="Arial Narrow" pitchFamily="34" charset="0"/>
              </a:rPr>
              <a:t>Relationships and Self</a:t>
            </a:r>
          </a:p>
          <a:p>
            <a:pPr eaLnBrk="1" hangingPunct="1"/>
            <a:r>
              <a:rPr lang="en-US" dirty="0" smtClean="0">
                <a:latin typeface="Arial Narrow" pitchFamily="34" charset="0"/>
              </a:rPr>
              <a:t>Careers</a:t>
            </a:r>
          </a:p>
          <a:p>
            <a:pPr eaLnBrk="1" hangingPunct="1"/>
            <a:r>
              <a:rPr lang="en-US" dirty="0" smtClean="0">
                <a:latin typeface="Arial Narrow" pitchFamily="34" charset="0"/>
              </a:rPr>
              <a:t>Residential Visits</a:t>
            </a:r>
          </a:p>
          <a:p>
            <a:pPr eaLnBrk="1" hangingPunct="1"/>
            <a:endParaRPr lang="en-US" dirty="0" smtClean="0">
              <a:latin typeface="Arial Narrow" pitchFamily="34" charset="0"/>
            </a:endParaRPr>
          </a:p>
        </p:txBody>
      </p:sp>
      <p:pic>
        <p:nvPicPr>
          <p:cNvPr id="30724" name="Picture 4" descr="International Day 0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716338"/>
            <a:ext cx="3852862"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1669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33375"/>
            <a:ext cx="7772400" cy="1143000"/>
          </a:xfrm>
        </p:spPr>
        <p:txBody>
          <a:bodyPr/>
          <a:lstStyle/>
          <a:p>
            <a:pPr eaLnBrk="1" hangingPunct="1"/>
            <a:r>
              <a:rPr lang="en-US" dirty="0" smtClean="0"/>
              <a:t>Tutorial Thursday 27</a:t>
            </a:r>
            <a:r>
              <a:rPr lang="en-US" baseline="30000" dirty="0" smtClean="0"/>
              <a:t>th</a:t>
            </a:r>
            <a:r>
              <a:rPr lang="en-US" dirty="0" smtClean="0"/>
              <a:t> August</a:t>
            </a:r>
          </a:p>
        </p:txBody>
      </p:sp>
      <p:sp>
        <p:nvSpPr>
          <p:cNvPr id="31747" name="Rectangle 3"/>
          <p:cNvSpPr>
            <a:spLocks noGrp="1" noChangeArrowheads="1"/>
          </p:cNvSpPr>
          <p:nvPr>
            <p:ph type="body" idx="1"/>
          </p:nvPr>
        </p:nvSpPr>
        <p:spPr>
          <a:xfrm>
            <a:off x="457200" y="1268413"/>
            <a:ext cx="8229600" cy="4857750"/>
          </a:xfrm>
        </p:spPr>
        <p:txBody>
          <a:bodyPr/>
          <a:lstStyle/>
          <a:p>
            <a:pPr eaLnBrk="1" hangingPunct="1"/>
            <a:r>
              <a:rPr lang="en-US" dirty="0" smtClean="0">
                <a:latin typeface="Arial Narrow" pitchFamily="34" charset="0"/>
              </a:rPr>
              <a:t>Year 7 </a:t>
            </a:r>
            <a:r>
              <a:rPr lang="en-US" dirty="0">
                <a:latin typeface="Arial Narrow" pitchFamily="34" charset="0"/>
              </a:rPr>
              <a:t>Firefly introduction, academic </a:t>
            </a:r>
            <a:r>
              <a:rPr lang="en-US" dirty="0" smtClean="0">
                <a:latin typeface="Arial Narrow" pitchFamily="34" charset="0"/>
              </a:rPr>
              <a:t>honesty, 		     online privacy settings</a:t>
            </a:r>
            <a:endParaRPr lang="en-US" dirty="0">
              <a:latin typeface="Arial Narrow" pitchFamily="34" charset="0"/>
            </a:endParaRPr>
          </a:p>
          <a:p>
            <a:pPr eaLnBrk="1" hangingPunct="1"/>
            <a:r>
              <a:rPr lang="en-US" dirty="0" smtClean="0">
                <a:latin typeface="Arial Narrow" pitchFamily="34" charset="0"/>
              </a:rPr>
              <a:t>Year 8 Tutor group </a:t>
            </a:r>
            <a:r>
              <a:rPr lang="en-US" dirty="0">
                <a:latin typeface="Arial Narrow" pitchFamily="34" charset="0"/>
              </a:rPr>
              <a:t>charter </a:t>
            </a:r>
            <a:r>
              <a:rPr lang="en-US" dirty="0" smtClean="0">
                <a:latin typeface="Arial Narrow" pitchFamily="34" charset="0"/>
              </a:rPr>
              <a:t>/ new </a:t>
            </a:r>
            <a:r>
              <a:rPr lang="en-US" dirty="0">
                <a:latin typeface="Arial Narrow" pitchFamily="34" charset="0"/>
              </a:rPr>
              <a:t>students </a:t>
            </a:r>
            <a:r>
              <a:rPr lang="en-US" dirty="0" err="1">
                <a:latin typeface="Arial Narrow" pitchFamily="34" charset="0"/>
              </a:rPr>
              <a:t>MidYis</a:t>
            </a:r>
            <a:endParaRPr lang="en-US" dirty="0">
              <a:latin typeface="Arial Narrow" pitchFamily="34" charset="0"/>
            </a:endParaRPr>
          </a:p>
          <a:p>
            <a:pPr eaLnBrk="1" hangingPunct="1"/>
            <a:r>
              <a:rPr lang="en-US" dirty="0" smtClean="0">
                <a:latin typeface="Arial Narrow" pitchFamily="34" charset="0"/>
              </a:rPr>
              <a:t>Year 9 </a:t>
            </a:r>
            <a:r>
              <a:rPr lang="en-US" dirty="0">
                <a:latin typeface="Arial Narrow" pitchFamily="34" charset="0"/>
              </a:rPr>
              <a:t>Tutor group charter </a:t>
            </a:r>
            <a:r>
              <a:rPr lang="en-US" dirty="0" smtClean="0">
                <a:latin typeface="Arial Narrow" pitchFamily="34" charset="0"/>
              </a:rPr>
              <a:t>/ new </a:t>
            </a:r>
            <a:r>
              <a:rPr lang="en-US" dirty="0">
                <a:latin typeface="Arial Narrow" pitchFamily="34" charset="0"/>
              </a:rPr>
              <a:t>students </a:t>
            </a:r>
            <a:r>
              <a:rPr lang="en-US" dirty="0" err="1">
                <a:latin typeface="Arial Narrow" pitchFamily="34" charset="0"/>
              </a:rPr>
              <a:t>MidYis</a:t>
            </a:r>
            <a:endParaRPr lang="en-US" dirty="0" smtClean="0">
              <a:latin typeface="Arial Narrow" pitchFamily="34" charset="0"/>
            </a:endParaRPr>
          </a:p>
          <a:p>
            <a:pPr eaLnBrk="1" hangingPunct="1"/>
            <a:r>
              <a:rPr lang="en-US" dirty="0" smtClean="0">
                <a:latin typeface="Arial Narrow" pitchFamily="34" charset="0"/>
              </a:rPr>
              <a:t>Year 10 YELLIS testing</a:t>
            </a:r>
          </a:p>
          <a:p>
            <a:pPr eaLnBrk="1" hangingPunct="1"/>
            <a:r>
              <a:rPr lang="en-US" dirty="0" smtClean="0">
                <a:latin typeface="Arial Narrow" pitchFamily="34" charset="0"/>
              </a:rPr>
              <a:t>Year 11 Inter-House sport competition</a:t>
            </a:r>
          </a:p>
          <a:p>
            <a:pPr eaLnBrk="1" hangingPunct="1"/>
            <a:r>
              <a:rPr lang="en-US" dirty="0" smtClean="0">
                <a:latin typeface="Arial Narrow" pitchFamily="34" charset="0"/>
              </a:rPr>
              <a:t>Year 12 Introduction to CAS </a:t>
            </a:r>
          </a:p>
          <a:p>
            <a:pPr eaLnBrk="1" hangingPunct="1"/>
            <a:r>
              <a:rPr lang="en-US" dirty="0" smtClean="0">
                <a:latin typeface="Arial Narrow" pitchFamily="34" charset="0"/>
              </a:rPr>
              <a:t>Year 13 Personal statements / university references</a:t>
            </a:r>
          </a:p>
        </p:txBody>
      </p:sp>
    </p:spTree>
    <p:extLst>
      <p:ext uri="{BB962C8B-B14F-4D97-AF65-F5344CB8AC3E}">
        <p14:creationId xmlns:p14="http://schemas.microsoft.com/office/powerpoint/2010/main" val="409505740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116632"/>
            <a:ext cx="7772400" cy="1635968"/>
          </a:xfrm>
        </p:spPr>
        <p:txBody>
          <a:bodyPr/>
          <a:lstStyle/>
          <a:p>
            <a:pPr eaLnBrk="1" hangingPunct="1"/>
            <a:r>
              <a:rPr lang="en-US" dirty="0" smtClean="0">
                <a:latin typeface="Arial Narrow" pitchFamily="34" charset="0"/>
              </a:rPr>
              <a:t>Dates for the Diary</a:t>
            </a:r>
          </a:p>
        </p:txBody>
      </p:sp>
      <p:sp>
        <p:nvSpPr>
          <p:cNvPr id="32771" name="Rectangle 3"/>
          <p:cNvSpPr>
            <a:spLocks noGrp="1" noChangeArrowheads="1"/>
          </p:cNvSpPr>
          <p:nvPr>
            <p:ph type="body" idx="1"/>
          </p:nvPr>
        </p:nvSpPr>
        <p:spPr>
          <a:xfrm>
            <a:off x="395536" y="1196752"/>
            <a:ext cx="8496943" cy="4896544"/>
          </a:xfrm>
        </p:spPr>
        <p:txBody>
          <a:bodyPr/>
          <a:lstStyle/>
          <a:p>
            <a:pPr eaLnBrk="1" hangingPunct="1">
              <a:lnSpc>
                <a:spcPct val="90000"/>
              </a:lnSpc>
            </a:pPr>
            <a:r>
              <a:rPr lang="en-US" sz="2800" dirty="0" smtClean="0">
                <a:latin typeface="Arial Narrow" pitchFamily="34" charset="0"/>
              </a:rPr>
              <a:t>Thursday 10</a:t>
            </a:r>
            <a:r>
              <a:rPr lang="en-US" sz="2800" baseline="30000" dirty="0" smtClean="0">
                <a:latin typeface="Arial Narrow" pitchFamily="34" charset="0"/>
              </a:rPr>
              <a:t>th</a:t>
            </a:r>
            <a:r>
              <a:rPr lang="en-US" sz="2800" dirty="0" smtClean="0">
                <a:latin typeface="Arial Narrow" pitchFamily="34" charset="0"/>
              </a:rPr>
              <a:t> September </a:t>
            </a:r>
            <a:r>
              <a:rPr lang="en-US" sz="2800" dirty="0">
                <a:latin typeface="Arial Narrow" pitchFamily="34" charset="0"/>
              </a:rPr>
              <a:t> </a:t>
            </a:r>
            <a:r>
              <a:rPr lang="en-US" sz="2800" dirty="0" smtClean="0">
                <a:latin typeface="Arial Narrow" pitchFamily="34" charset="0"/>
              </a:rPr>
              <a:t>  Y7 coffee morning 8am</a:t>
            </a:r>
          </a:p>
          <a:p>
            <a:pPr eaLnBrk="1" hangingPunct="1">
              <a:lnSpc>
                <a:spcPct val="90000"/>
              </a:lnSpc>
            </a:pPr>
            <a:r>
              <a:rPr lang="en-US" sz="2800" dirty="0" smtClean="0">
                <a:latin typeface="Arial Narrow" pitchFamily="34" charset="0"/>
              </a:rPr>
              <a:t>Thursday 17</a:t>
            </a:r>
            <a:r>
              <a:rPr lang="en-US" sz="2800" baseline="30000" dirty="0" smtClean="0">
                <a:latin typeface="Arial Narrow" pitchFamily="34" charset="0"/>
              </a:rPr>
              <a:t>th</a:t>
            </a:r>
            <a:r>
              <a:rPr lang="en-US" sz="2800" dirty="0" smtClean="0">
                <a:latin typeface="Arial Narrow" pitchFamily="34" charset="0"/>
              </a:rPr>
              <a:t> September </a:t>
            </a:r>
            <a:r>
              <a:rPr lang="en-US" sz="2800" dirty="0">
                <a:latin typeface="Arial Narrow" pitchFamily="34" charset="0"/>
              </a:rPr>
              <a:t> </a:t>
            </a:r>
            <a:r>
              <a:rPr lang="en-US" sz="2800" dirty="0" smtClean="0">
                <a:latin typeface="Arial Narrow" pitchFamily="34" charset="0"/>
              </a:rPr>
              <a:t>  Y13 coffee morning 8am</a:t>
            </a:r>
          </a:p>
          <a:p>
            <a:pPr eaLnBrk="1" hangingPunct="1">
              <a:lnSpc>
                <a:spcPct val="90000"/>
              </a:lnSpc>
            </a:pPr>
            <a:r>
              <a:rPr lang="en-US" sz="2800" dirty="0" smtClean="0">
                <a:latin typeface="Arial Narrow" pitchFamily="34" charset="0"/>
              </a:rPr>
              <a:t>Thursday  24</a:t>
            </a:r>
            <a:r>
              <a:rPr lang="en-US" sz="2800" baseline="30000" dirty="0" smtClean="0">
                <a:latin typeface="Arial Narrow" pitchFamily="34" charset="0"/>
              </a:rPr>
              <a:t>th</a:t>
            </a:r>
            <a:r>
              <a:rPr lang="en-US" sz="2800" dirty="0" smtClean="0">
                <a:latin typeface="Arial Narrow" pitchFamily="34" charset="0"/>
              </a:rPr>
              <a:t> September </a:t>
            </a:r>
            <a:r>
              <a:rPr lang="en-US" sz="2800" dirty="0">
                <a:latin typeface="Arial Narrow" pitchFamily="34" charset="0"/>
              </a:rPr>
              <a:t> </a:t>
            </a:r>
            <a:r>
              <a:rPr lang="en-US" sz="2800" dirty="0" smtClean="0">
                <a:latin typeface="Arial Narrow" pitchFamily="34" charset="0"/>
              </a:rPr>
              <a:t> Y12 coffee morning 8am</a:t>
            </a:r>
          </a:p>
          <a:p>
            <a:pPr eaLnBrk="1" hangingPunct="1">
              <a:lnSpc>
                <a:spcPct val="90000"/>
              </a:lnSpc>
            </a:pPr>
            <a:r>
              <a:rPr lang="en-US" sz="2800" dirty="0">
                <a:latin typeface="Arial Narrow" pitchFamily="34" charset="0"/>
              </a:rPr>
              <a:t>Thursday </a:t>
            </a:r>
            <a:r>
              <a:rPr lang="en-US" sz="2800" dirty="0" smtClean="0">
                <a:latin typeface="Arial Narrow" pitchFamily="34" charset="0"/>
              </a:rPr>
              <a:t>1</a:t>
            </a:r>
            <a:r>
              <a:rPr lang="en-US" sz="2800" baseline="30000" dirty="0" smtClean="0">
                <a:latin typeface="Arial Narrow" pitchFamily="34" charset="0"/>
              </a:rPr>
              <a:t>st</a:t>
            </a:r>
            <a:r>
              <a:rPr lang="en-US" sz="2800" dirty="0" smtClean="0">
                <a:latin typeface="Arial Narrow" pitchFamily="34" charset="0"/>
              </a:rPr>
              <a:t> October 	    Y11 coffee morning 8am</a:t>
            </a:r>
          </a:p>
          <a:p>
            <a:pPr eaLnBrk="1" hangingPunct="1">
              <a:lnSpc>
                <a:spcPct val="90000"/>
              </a:lnSpc>
            </a:pPr>
            <a:r>
              <a:rPr lang="en-US" sz="2800" dirty="0">
                <a:latin typeface="Arial Narrow" pitchFamily="34" charset="0"/>
              </a:rPr>
              <a:t>Thursday 8</a:t>
            </a:r>
            <a:r>
              <a:rPr lang="en-US" sz="2800" baseline="30000" dirty="0" smtClean="0">
                <a:latin typeface="Arial Narrow" pitchFamily="34" charset="0"/>
              </a:rPr>
              <a:t>th</a:t>
            </a:r>
            <a:r>
              <a:rPr lang="en-US" sz="2800" dirty="0" smtClean="0">
                <a:latin typeface="Arial Narrow" pitchFamily="34" charset="0"/>
              </a:rPr>
              <a:t> October 	    Y10 coffee morning 8am</a:t>
            </a:r>
          </a:p>
          <a:p>
            <a:pPr eaLnBrk="1" hangingPunct="1">
              <a:lnSpc>
                <a:spcPct val="90000"/>
              </a:lnSpc>
            </a:pPr>
            <a:r>
              <a:rPr lang="en-US" sz="2800" dirty="0">
                <a:latin typeface="Arial Narrow" pitchFamily="34" charset="0"/>
              </a:rPr>
              <a:t>Thursday </a:t>
            </a:r>
            <a:r>
              <a:rPr lang="en-US" sz="2800" dirty="0" smtClean="0">
                <a:latin typeface="Arial Narrow" pitchFamily="34" charset="0"/>
              </a:rPr>
              <a:t>15</a:t>
            </a:r>
            <a:r>
              <a:rPr lang="en-US" sz="2800" baseline="30000" dirty="0" smtClean="0">
                <a:latin typeface="Arial Narrow" pitchFamily="34" charset="0"/>
              </a:rPr>
              <a:t>th</a:t>
            </a:r>
            <a:r>
              <a:rPr lang="en-US" sz="2800" dirty="0" smtClean="0">
                <a:latin typeface="Arial Narrow" pitchFamily="34" charset="0"/>
              </a:rPr>
              <a:t> October 	    Y8 coffee morning 8am</a:t>
            </a:r>
          </a:p>
          <a:p>
            <a:pPr eaLnBrk="1" hangingPunct="1">
              <a:lnSpc>
                <a:spcPct val="90000"/>
              </a:lnSpc>
            </a:pPr>
            <a:r>
              <a:rPr lang="en-US" sz="2800" dirty="0">
                <a:latin typeface="Arial Narrow" pitchFamily="34" charset="0"/>
              </a:rPr>
              <a:t>Thursday </a:t>
            </a:r>
            <a:r>
              <a:rPr lang="en-US" sz="2800" dirty="0" smtClean="0">
                <a:latin typeface="Arial Narrow" pitchFamily="34" charset="0"/>
              </a:rPr>
              <a:t>29</a:t>
            </a:r>
            <a:r>
              <a:rPr lang="en-US" sz="2800" baseline="30000" dirty="0" smtClean="0">
                <a:latin typeface="Arial Narrow" pitchFamily="34" charset="0"/>
              </a:rPr>
              <a:t>th</a:t>
            </a:r>
            <a:r>
              <a:rPr lang="en-US" sz="2800" dirty="0" smtClean="0">
                <a:latin typeface="Arial Narrow" pitchFamily="34" charset="0"/>
              </a:rPr>
              <a:t> October 	    Y9 </a:t>
            </a:r>
            <a:r>
              <a:rPr lang="en-US" sz="2800" dirty="0">
                <a:latin typeface="Arial Narrow" pitchFamily="34" charset="0"/>
              </a:rPr>
              <a:t>coffee morning </a:t>
            </a:r>
            <a:r>
              <a:rPr lang="en-US" sz="2800" dirty="0" smtClean="0">
                <a:latin typeface="Arial Narrow" pitchFamily="34" charset="0"/>
              </a:rPr>
              <a:t>8am</a:t>
            </a:r>
          </a:p>
          <a:p>
            <a:pPr eaLnBrk="1" hangingPunct="1">
              <a:lnSpc>
                <a:spcPct val="90000"/>
              </a:lnSpc>
            </a:pPr>
            <a:endParaRPr lang="en-US" dirty="0" smtClean="0">
              <a:latin typeface="Arial Narrow" pitchFamily="34" charset="0"/>
            </a:endParaRPr>
          </a:p>
          <a:p>
            <a:pPr eaLnBrk="1" hangingPunct="1">
              <a:lnSpc>
                <a:spcPct val="90000"/>
              </a:lnSpc>
            </a:pPr>
            <a:r>
              <a:rPr lang="en-US" sz="2800" dirty="0">
                <a:latin typeface="Arial Narrow" pitchFamily="34" charset="0"/>
              </a:rPr>
              <a:t>Thursday 1</a:t>
            </a:r>
            <a:r>
              <a:rPr lang="en-US" sz="2800" baseline="30000" dirty="0">
                <a:latin typeface="Arial Narrow" pitchFamily="34" charset="0"/>
              </a:rPr>
              <a:t>st</a:t>
            </a:r>
            <a:r>
              <a:rPr lang="en-US" sz="2800" dirty="0">
                <a:latin typeface="Arial Narrow" pitchFamily="34" charset="0"/>
              </a:rPr>
              <a:t> October Freedom from Chemical </a:t>
            </a:r>
            <a:r>
              <a:rPr lang="en-US" sz="2800" dirty="0" smtClean="0">
                <a:latin typeface="Arial Narrow" pitchFamily="34" charset="0"/>
              </a:rPr>
              <a:t>Dependency</a:t>
            </a:r>
          </a:p>
          <a:p>
            <a:pPr marL="0" indent="0" eaLnBrk="1" hangingPunct="1">
              <a:lnSpc>
                <a:spcPct val="90000"/>
              </a:lnSpc>
              <a:buNone/>
            </a:pPr>
            <a:r>
              <a:rPr lang="en-US" sz="2800" dirty="0">
                <a:latin typeface="Arial Narrow" pitchFamily="34" charset="0"/>
              </a:rPr>
              <a:t>	</a:t>
            </a:r>
            <a:r>
              <a:rPr lang="en-US" sz="2800" dirty="0" smtClean="0">
                <a:latin typeface="Arial Narrow" pitchFamily="34" charset="0"/>
              </a:rPr>
              <a:t>		    </a:t>
            </a:r>
            <a:r>
              <a:rPr lang="en-US" sz="2800" dirty="0">
                <a:latin typeface="Arial Narrow" pitchFamily="34" charset="0"/>
              </a:rPr>
              <a:t>(FCD) meeting with parents 6pm</a:t>
            </a:r>
          </a:p>
          <a:p>
            <a:pPr eaLnBrk="1" hangingPunct="1">
              <a:lnSpc>
                <a:spcPct val="90000"/>
              </a:lnSpc>
            </a:pPr>
            <a:endParaRPr lang="en-US" sz="2400" dirty="0" smtClean="0">
              <a:latin typeface="Arial Narrow" pitchFamily="34" charset="0"/>
            </a:endParaRPr>
          </a:p>
          <a:p>
            <a:pPr eaLnBrk="1" hangingPunct="1">
              <a:lnSpc>
                <a:spcPct val="90000"/>
              </a:lnSpc>
              <a:buFont typeface="Wingdings" pitchFamily="2" charset="2"/>
              <a:buNone/>
            </a:pPr>
            <a:endParaRPr lang="en-US" sz="2400" dirty="0" smtClean="0">
              <a:latin typeface="Arial Narrow" pitchFamily="34" charset="0"/>
            </a:endParaRPr>
          </a:p>
          <a:p>
            <a:pPr eaLnBrk="1" hangingPunct="1">
              <a:lnSpc>
                <a:spcPct val="90000"/>
              </a:lnSpc>
            </a:pPr>
            <a:endParaRPr lang="en-US" sz="2400" dirty="0" smtClean="0">
              <a:latin typeface="Arial Narrow" pitchFamily="34" charset="0"/>
            </a:endParaRPr>
          </a:p>
          <a:p>
            <a:pPr eaLnBrk="1" hangingPunct="1">
              <a:lnSpc>
                <a:spcPct val="90000"/>
              </a:lnSpc>
            </a:pPr>
            <a:endParaRPr lang="en-US" sz="2400" dirty="0" smtClean="0">
              <a:latin typeface="Arial Narrow" pitchFamily="34" charset="0"/>
            </a:endParaRPr>
          </a:p>
          <a:p>
            <a:pPr eaLnBrk="1" hangingPunct="1">
              <a:lnSpc>
                <a:spcPct val="90000"/>
              </a:lnSpc>
            </a:pPr>
            <a:endParaRPr lang="en-US" sz="2400" dirty="0" smtClean="0">
              <a:latin typeface="Arial Narrow" pitchFamily="34" charset="0"/>
            </a:endParaRPr>
          </a:p>
          <a:p>
            <a:pPr eaLnBrk="1" hangingPunct="1">
              <a:lnSpc>
                <a:spcPct val="90000"/>
              </a:lnSpc>
            </a:pPr>
            <a:endParaRPr lang="en-US" sz="2400" dirty="0" smtClean="0">
              <a:latin typeface="Arial Narrow" pitchFamily="34" charset="0"/>
            </a:endParaRPr>
          </a:p>
          <a:p>
            <a:pPr eaLnBrk="1" hangingPunct="1">
              <a:lnSpc>
                <a:spcPct val="90000"/>
              </a:lnSpc>
              <a:buFont typeface="Wingdings" pitchFamily="2" charset="2"/>
              <a:buNone/>
            </a:pPr>
            <a:endParaRPr lang="en-US" sz="2400" dirty="0" smtClean="0"/>
          </a:p>
        </p:txBody>
      </p:sp>
    </p:spTree>
    <p:extLst>
      <p:ext uri="{BB962C8B-B14F-4D97-AF65-F5344CB8AC3E}">
        <p14:creationId xmlns:p14="http://schemas.microsoft.com/office/powerpoint/2010/main" val="3375714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GB" u="sng" dirty="0" smtClean="0">
                <a:solidFill>
                  <a:srgbClr val="FF0000"/>
                </a:solidFill>
              </a:rPr>
              <a:t>Security</a:t>
            </a:r>
          </a:p>
        </p:txBody>
      </p:sp>
      <p:sp>
        <p:nvSpPr>
          <p:cNvPr id="5123" name="Content Placeholder 2"/>
          <p:cNvSpPr>
            <a:spLocks noGrp="1"/>
          </p:cNvSpPr>
          <p:nvPr>
            <p:ph idx="1"/>
          </p:nvPr>
        </p:nvSpPr>
        <p:spPr>
          <a:xfrm>
            <a:off x="1657350" y="2343150"/>
            <a:ext cx="5829300" cy="2514600"/>
          </a:xfrm>
        </p:spPr>
        <p:txBody>
          <a:bodyPr/>
          <a:lstStyle/>
          <a:p>
            <a:r>
              <a:rPr lang="en-GB" dirty="0" smtClean="0">
                <a:solidFill>
                  <a:srgbClr val="006BD6"/>
                </a:solidFill>
              </a:rPr>
              <a:t>Patana cards</a:t>
            </a:r>
          </a:p>
          <a:p>
            <a:r>
              <a:rPr lang="en-GB" dirty="0" smtClean="0">
                <a:solidFill>
                  <a:srgbClr val="006BD6"/>
                </a:solidFill>
              </a:rPr>
              <a:t>Valuables</a:t>
            </a:r>
          </a:p>
          <a:p>
            <a:r>
              <a:rPr lang="en-GB" dirty="0" smtClean="0">
                <a:solidFill>
                  <a:srgbClr val="006BD6"/>
                </a:solidFill>
              </a:rPr>
              <a:t>Lost Property</a:t>
            </a:r>
          </a:p>
          <a:p>
            <a:pPr>
              <a:buFontTx/>
              <a:buNone/>
            </a:pPr>
            <a:endParaRPr lang="en-GB" dirty="0" smtClean="0"/>
          </a:p>
          <a:p>
            <a:pPr>
              <a:buFontTx/>
              <a:buNone/>
            </a:pPr>
            <a:endParaRPr lang="en-GB" dirty="0" smtClean="0"/>
          </a:p>
        </p:txBody>
      </p:sp>
      <p:sp>
        <p:nvSpPr>
          <p:cNvPr id="5124" name="Lock"/>
          <p:cNvSpPr>
            <a:spLocks noEditPoints="1" noChangeArrowheads="1"/>
          </p:cNvSpPr>
          <p:nvPr/>
        </p:nvSpPr>
        <p:spPr bwMode="auto">
          <a:xfrm>
            <a:off x="5715001" y="2914650"/>
            <a:ext cx="1103710" cy="151447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744 w 21600"/>
              <a:gd name="T13" fmla="*/ 9904 h 21600"/>
              <a:gd name="T14" fmla="*/ 21134 w 21600"/>
              <a:gd name="T15" fmla="*/ 15335 h 21600"/>
            </a:gdLst>
            <a:ahLst/>
            <a:cxnLst>
              <a:cxn ang="T8">
                <a:pos x="T0" y="T1"/>
              </a:cxn>
              <a:cxn ang="T9">
                <a:pos x="T2" y="T3"/>
              </a:cxn>
              <a:cxn ang="T10">
                <a:pos x="T4" y="T5"/>
              </a:cxn>
              <a:cxn ang="T11">
                <a:pos x="T6" y="T7"/>
              </a:cxn>
            </a:cxnLst>
            <a:rect l="T12" t="T13" r="T14" b="T15"/>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a:lstStyle/>
          <a:p>
            <a:endParaRPr lang="en-GB" sz="1800">
              <a:solidFill>
                <a:srgbClr val="000000"/>
              </a:solidFill>
            </a:endParaRPr>
          </a:p>
        </p:txBody>
      </p:sp>
    </p:spTree>
    <p:extLst>
      <p:ext uri="{BB962C8B-B14F-4D97-AF65-F5344CB8AC3E}">
        <p14:creationId xmlns:p14="http://schemas.microsoft.com/office/powerpoint/2010/main" val="3923092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188640"/>
            <a:ext cx="7772400" cy="1563960"/>
          </a:xfrm>
        </p:spPr>
        <p:txBody>
          <a:bodyPr/>
          <a:lstStyle/>
          <a:p>
            <a:pPr algn="ctr"/>
            <a:r>
              <a:rPr lang="en-GB" sz="2400" u="sng" dirty="0">
                <a:solidFill>
                  <a:srgbClr val="FF0000"/>
                </a:solidFill>
              </a:rPr>
              <a:t>Health &amp; Safety, Medical Service, School Shop &amp; Communication</a:t>
            </a:r>
          </a:p>
        </p:txBody>
      </p:sp>
      <p:sp>
        <p:nvSpPr>
          <p:cNvPr id="6147" name="Content Placeholder 2"/>
          <p:cNvSpPr>
            <a:spLocks noGrp="1"/>
          </p:cNvSpPr>
          <p:nvPr>
            <p:ph idx="1"/>
          </p:nvPr>
        </p:nvSpPr>
        <p:spPr>
          <a:xfrm>
            <a:off x="685800" y="1292814"/>
            <a:ext cx="7772400" cy="4320480"/>
          </a:xfrm>
        </p:spPr>
        <p:txBody>
          <a:bodyPr>
            <a:noAutofit/>
          </a:bodyPr>
          <a:lstStyle/>
          <a:p>
            <a:endParaRPr lang="en-GB" sz="2400" dirty="0"/>
          </a:p>
          <a:p>
            <a:r>
              <a:rPr lang="en-GB" sz="2400" dirty="0">
                <a:solidFill>
                  <a:srgbClr val="006BD6"/>
                </a:solidFill>
              </a:rPr>
              <a:t>Health &amp; </a:t>
            </a:r>
            <a:r>
              <a:rPr lang="en-GB" sz="2400" dirty="0" smtClean="0">
                <a:solidFill>
                  <a:srgbClr val="006BD6"/>
                </a:solidFill>
              </a:rPr>
              <a:t>Safety / Emergency Procedures</a:t>
            </a:r>
            <a:endParaRPr lang="en-GB" sz="2400" dirty="0">
              <a:solidFill>
                <a:srgbClr val="006BD6"/>
              </a:solidFill>
            </a:endParaRPr>
          </a:p>
          <a:p>
            <a:r>
              <a:rPr lang="en-GB" sz="2400" dirty="0">
                <a:solidFill>
                  <a:srgbClr val="006BD6"/>
                </a:solidFill>
              </a:rPr>
              <a:t>Medical Service - Update medical details via parents gateway.</a:t>
            </a:r>
          </a:p>
          <a:p>
            <a:r>
              <a:rPr lang="en-GB" sz="2400" dirty="0">
                <a:solidFill>
                  <a:srgbClr val="006BD6"/>
                </a:solidFill>
              </a:rPr>
              <a:t>School Shop – open 7.30 – 4.00pm during term time.</a:t>
            </a:r>
          </a:p>
          <a:p>
            <a:r>
              <a:rPr lang="en-GB" sz="2400" dirty="0">
                <a:solidFill>
                  <a:srgbClr val="006BD6"/>
                </a:solidFill>
              </a:rPr>
              <a:t>Insurance</a:t>
            </a:r>
          </a:p>
          <a:p>
            <a:r>
              <a:rPr lang="en-GB" sz="2400" dirty="0" smtClean="0">
                <a:solidFill>
                  <a:srgbClr val="006BD6"/>
                </a:solidFill>
              </a:rPr>
              <a:t>Communication</a:t>
            </a:r>
          </a:p>
          <a:p>
            <a:endParaRPr lang="en-GB" sz="2400" dirty="0" smtClean="0">
              <a:solidFill>
                <a:srgbClr val="006BD6"/>
              </a:solidFill>
            </a:endParaRPr>
          </a:p>
          <a:p>
            <a:r>
              <a:rPr lang="en-GB" sz="2400" dirty="0" smtClean="0">
                <a:solidFill>
                  <a:srgbClr val="006BD6"/>
                </a:solidFill>
              </a:rPr>
              <a:t>Up coming event:</a:t>
            </a:r>
          </a:p>
          <a:p>
            <a:pPr lvl="1"/>
            <a:r>
              <a:rPr lang="en-GB" sz="2400" dirty="0" smtClean="0">
                <a:solidFill>
                  <a:srgbClr val="006BD6"/>
                </a:solidFill>
              </a:rPr>
              <a:t>Patana Fun Run – Sunday 27</a:t>
            </a:r>
            <a:r>
              <a:rPr lang="en-GB" sz="2400" baseline="30000" dirty="0" smtClean="0">
                <a:solidFill>
                  <a:srgbClr val="006BD6"/>
                </a:solidFill>
              </a:rPr>
              <a:t>th</a:t>
            </a:r>
            <a:r>
              <a:rPr lang="en-GB" sz="2400" dirty="0" smtClean="0">
                <a:solidFill>
                  <a:srgbClr val="006BD6"/>
                </a:solidFill>
              </a:rPr>
              <a:t> September</a:t>
            </a:r>
          </a:p>
          <a:p>
            <a:pPr marL="0" indent="0">
              <a:buNone/>
            </a:pPr>
            <a:endParaRPr lang="en-GB" sz="2400" dirty="0"/>
          </a:p>
        </p:txBody>
      </p:sp>
      <p:pic>
        <p:nvPicPr>
          <p:cNvPr id="6148" name="Picture 4" descr="C:\Users\geah\AppData\Local\Microsoft\Windows\Temporary Internet Files\Content.IE5\27G0DJ13\MC9002341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3717032"/>
            <a:ext cx="1368549" cy="127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734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196752"/>
            <a:ext cx="2880320" cy="3168352"/>
          </a:xfrm>
        </p:spPr>
        <p:txBody>
          <a:bodyPr/>
          <a:lstStyle/>
          <a:p>
            <a:pPr eaLnBrk="1" hangingPunct="1"/>
            <a:r>
              <a:rPr lang="en-US" b="1" dirty="0" smtClean="0">
                <a:solidFill>
                  <a:schemeClr val="bg1"/>
                </a:solidFill>
                <a:latin typeface="Calibri" panose="020F0502020204030204" pitchFamily="34" charset="0"/>
              </a:rPr>
              <a:t>Suzanne Lindley</a:t>
            </a:r>
            <a:br>
              <a:rPr lang="en-US" b="1" dirty="0" smtClean="0">
                <a:solidFill>
                  <a:schemeClr val="bg1"/>
                </a:solidFill>
                <a:latin typeface="Calibri" panose="020F0502020204030204" pitchFamily="34" charset="0"/>
              </a:rPr>
            </a:br>
            <a:r>
              <a:rPr lang="en-US" b="1" dirty="0" smtClean="0">
                <a:solidFill>
                  <a:schemeClr val="bg1"/>
                </a:solidFill>
                <a:latin typeface="Calibri" panose="020F0502020204030204" pitchFamily="34" charset="0"/>
              </a:rPr>
              <a:t>Assistant Principal</a:t>
            </a:r>
            <a:br>
              <a:rPr lang="en-US" b="1" dirty="0" smtClean="0">
                <a:solidFill>
                  <a:schemeClr val="bg1"/>
                </a:solidFill>
                <a:latin typeface="Calibri" panose="020F0502020204030204" pitchFamily="34" charset="0"/>
              </a:rPr>
            </a:br>
            <a:r>
              <a:rPr lang="en-US" b="1" dirty="0" smtClean="0">
                <a:solidFill>
                  <a:schemeClr val="bg1"/>
                </a:solidFill>
                <a:latin typeface="Calibri" panose="020F0502020204030204" pitchFamily="34" charset="0"/>
              </a:rPr>
              <a:t/>
            </a:r>
            <a:br>
              <a:rPr lang="en-US" b="1" dirty="0" smtClean="0">
                <a:solidFill>
                  <a:schemeClr val="bg1"/>
                </a:solidFill>
                <a:latin typeface="Calibri" panose="020F0502020204030204" pitchFamily="34" charset="0"/>
              </a:rPr>
            </a:br>
            <a:r>
              <a:rPr lang="en-US" b="1" dirty="0" smtClean="0">
                <a:solidFill>
                  <a:schemeClr val="bg1"/>
                </a:solidFill>
                <a:latin typeface="Calibri" panose="020F0502020204030204" pitchFamily="34" charset="0"/>
              </a:rPr>
              <a:t>Curriculum and Assessment</a:t>
            </a:r>
          </a:p>
        </p:txBody>
      </p:sp>
      <p:sp>
        <p:nvSpPr>
          <p:cNvPr id="4099" name="Rectangle 3"/>
          <p:cNvSpPr>
            <a:spLocks noGrp="1" noChangeArrowheads="1"/>
          </p:cNvSpPr>
          <p:nvPr>
            <p:ph idx="1"/>
          </p:nvPr>
        </p:nvSpPr>
        <p:spPr>
          <a:xfrm>
            <a:off x="2771800" y="980728"/>
            <a:ext cx="5616624" cy="4114800"/>
          </a:xfrm>
        </p:spPr>
        <p:txBody>
          <a:bodyPr>
            <a:normAutofit/>
          </a:bodyPr>
          <a:lstStyle/>
          <a:p>
            <a:pPr eaLnBrk="1" hangingPunct="1"/>
            <a:r>
              <a:rPr lang="en-US" sz="3600" dirty="0" smtClean="0">
                <a:latin typeface="Calibri" pitchFamily="34" charset="0"/>
              </a:rPr>
              <a:t>School day</a:t>
            </a:r>
          </a:p>
          <a:p>
            <a:pPr eaLnBrk="1" hangingPunct="1"/>
            <a:r>
              <a:rPr lang="en-US" sz="3600" dirty="0" smtClean="0">
                <a:latin typeface="Calibri" pitchFamily="34" charset="0"/>
              </a:rPr>
              <a:t>Curriculum</a:t>
            </a:r>
          </a:p>
          <a:p>
            <a:pPr eaLnBrk="1" hangingPunct="1"/>
            <a:r>
              <a:rPr lang="en-US" sz="3600" dirty="0" smtClean="0">
                <a:latin typeface="Calibri" pitchFamily="34" charset="0"/>
              </a:rPr>
              <a:t>Timetables</a:t>
            </a:r>
          </a:p>
          <a:p>
            <a:pPr eaLnBrk="1" hangingPunct="1"/>
            <a:r>
              <a:rPr lang="en-US" sz="3600" dirty="0" smtClean="0">
                <a:latin typeface="Calibri" pitchFamily="34" charset="0"/>
              </a:rPr>
              <a:t>Home Learning</a:t>
            </a:r>
          </a:p>
          <a:p>
            <a:pPr eaLnBrk="1" hangingPunct="1"/>
            <a:r>
              <a:rPr lang="en-US" sz="3600" dirty="0" smtClean="0">
                <a:latin typeface="Calibri" pitchFamily="34" charset="0"/>
              </a:rPr>
              <a:t>Communication &amp; reporting</a:t>
            </a:r>
          </a:p>
        </p:txBody>
      </p:sp>
    </p:spTree>
    <p:extLst>
      <p:ext uri="{BB962C8B-B14F-4D97-AF65-F5344CB8AC3E}">
        <p14:creationId xmlns:p14="http://schemas.microsoft.com/office/powerpoint/2010/main" val="389383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9512" y="1052736"/>
            <a:ext cx="2458616" cy="1414487"/>
          </a:xfrm>
        </p:spPr>
        <p:txBody>
          <a:bodyPr/>
          <a:lstStyle/>
          <a:p>
            <a:pPr eaLnBrk="1" hangingPunct="1"/>
            <a:r>
              <a:rPr lang="en-US" b="1" dirty="0" smtClean="0">
                <a:solidFill>
                  <a:schemeClr val="bg1"/>
                </a:solidFill>
                <a:latin typeface="Cambria" pitchFamily="18" charset="0"/>
              </a:rPr>
              <a:t>School Day</a:t>
            </a:r>
          </a:p>
        </p:txBody>
      </p:sp>
      <p:graphicFrame>
        <p:nvGraphicFramePr>
          <p:cNvPr id="5" name="Group 197"/>
          <p:cNvGraphicFramePr>
            <a:graphicFrameLocks noGrp="1"/>
          </p:cNvGraphicFramePr>
          <p:nvPr>
            <p:ph type="tbl" idx="1"/>
            <p:extLst>
              <p:ext uri="{D42A27DB-BD31-4B8C-83A1-F6EECF244321}">
                <p14:modId xmlns:p14="http://schemas.microsoft.com/office/powerpoint/2010/main" val="1996263334"/>
              </p:ext>
            </p:extLst>
          </p:nvPr>
        </p:nvGraphicFramePr>
        <p:xfrm>
          <a:off x="3203848" y="404664"/>
          <a:ext cx="4752528" cy="5705624"/>
        </p:xfrm>
        <a:graphic>
          <a:graphicData uri="http://schemas.openxmlformats.org/drawingml/2006/table">
            <a:tbl>
              <a:tblPr/>
              <a:tblGrid>
                <a:gridCol w="2983429"/>
                <a:gridCol w="1481067"/>
                <a:gridCol w="288032"/>
              </a:tblGrid>
              <a:tr h="549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Arrive by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7:20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r>
              <a:tr h="4359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Morning Registration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7:40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32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Period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7:55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32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Period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8:35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32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Break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9:15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32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Period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9:35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32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Period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10:15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r>
              <a:tr h="432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Period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10:55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r>
              <a:tr h="432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Period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11:35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r>
              <a:tr h="432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Lunch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12:15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r>
              <a:tr h="432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Period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r>
              <a:tr h="3332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Period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1:50 – 2:30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r>
              <a:tr h="432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ECAs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2.45 -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r>
            </a:tbl>
          </a:graphicData>
        </a:graphic>
      </p:graphicFrame>
      <p:pic>
        <p:nvPicPr>
          <p:cNvPr id="6" name="Picture 5"/>
          <p:cNvPicPr>
            <a:picLocks noChangeAspect="1"/>
          </p:cNvPicPr>
          <p:nvPr/>
        </p:nvPicPr>
        <p:blipFill>
          <a:blip r:embed="rId3"/>
          <a:stretch>
            <a:fillRect/>
          </a:stretch>
        </p:blipFill>
        <p:spPr>
          <a:xfrm>
            <a:off x="174711" y="4221088"/>
            <a:ext cx="1489937" cy="1501793"/>
          </a:xfrm>
          <a:prstGeom prst="rect">
            <a:avLst/>
          </a:prstGeom>
        </p:spPr>
      </p:pic>
    </p:spTree>
    <p:extLst>
      <p:ext uri="{BB962C8B-B14F-4D97-AF65-F5344CB8AC3E}">
        <p14:creationId xmlns:p14="http://schemas.microsoft.com/office/powerpoint/2010/main" val="923356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528" y="1268760"/>
            <a:ext cx="2304256" cy="1143000"/>
          </a:xfrm>
        </p:spPr>
        <p:txBody>
          <a:bodyPr/>
          <a:lstStyle/>
          <a:p>
            <a:pPr eaLnBrk="1" hangingPunct="1"/>
            <a:r>
              <a:rPr lang="en-US" b="1" dirty="0" smtClean="0">
                <a:solidFill>
                  <a:schemeClr val="bg1"/>
                </a:solidFill>
                <a:latin typeface="Cambria" pitchFamily="18" charset="0"/>
              </a:rPr>
              <a:t>Curriculum</a:t>
            </a:r>
          </a:p>
        </p:txBody>
      </p:sp>
      <p:sp>
        <p:nvSpPr>
          <p:cNvPr id="6147" name="Rectangle 3"/>
          <p:cNvSpPr>
            <a:spLocks noGrp="1" noChangeArrowheads="1"/>
          </p:cNvSpPr>
          <p:nvPr>
            <p:ph idx="1"/>
          </p:nvPr>
        </p:nvSpPr>
        <p:spPr>
          <a:xfrm>
            <a:off x="2627784" y="714375"/>
            <a:ext cx="6048672" cy="4929188"/>
          </a:xfrm>
        </p:spPr>
        <p:txBody>
          <a:bodyPr>
            <a:normAutofit/>
          </a:bodyPr>
          <a:lstStyle/>
          <a:p>
            <a:pPr eaLnBrk="1" hangingPunct="1">
              <a:lnSpc>
                <a:spcPct val="90000"/>
              </a:lnSpc>
            </a:pPr>
            <a:r>
              <a:rPr lang="en-US" sz="2800" dirty="0" smtClean="0">
                <a:latin typeface="Calibri" pitchFamily="34" charset="0"/>
              </a:rPr>
              <a:t>Primary – National Curriculum for England</a:t>
            </a:r>
          </a:p>
          <a:p>
            <a:pPr eaLnBrk="1" hangingPunct="1">
              <a:lnSpc>
                <a:spcPct val="90000"/>
              </a:lnSpc>
            </a:pPr>
            <a:r>
              <a:rPr lang="en-US" sz="2800" dirty="0" smtClean="0">
                <a:latin typeface="Calibri" pitchFamily="34" charset="0"/>
              </a:rPr>
              <a:t>KS3 – based on National Curriculum</a:t>
            </a:r>
          </a:p>
          <a:p>
            <a:pPr eaLnBrk="1" hangingPunct="1">
              <a:lnSpc>
                <a:spcPct val="90000"/>
              </a:lnSpc>
            </a:pPr>
            <a:r>
              <a:rPr lang="en-US" sz="2800" dirty="0" smtClean="0">
                <a:latin typeface="Calibri" pitchFamily="34" charset="0"/>
              </a:rPr>
              <a:t>KS4</a:t>
            </a:r>
          </a:p>
          <a:p>
            <a:pPr lvl="1" eaLnBrk="1" hangingPunct="1">
              <a:lnSpc>
                <a:spcPct val="90000"/>
              </a:lnSpc>
            </a:pPr>
            <a:r>
              <a:rPr lang="en-US" sz="2400" dirty="0" smtClean="0">
                <a:latin typeface="Calibri" pitchFamily="34" charset="0"/>
              </a:rPr>
              <a:t>IGCSE (CIE, Cambridge International Examinations &amp; </a:t>
            </a:r>
            <a:r>
              <a:rPr lang="en-US" sz="2400" dirty="0" err="1" smtClean="0">
                <a:latin typeface="Calibri" pitchFamily="34" charset="0"/>
              </a:rPr>
              <a:t>Edexcel</a:t>
            </a:r>
            <a:r>
              <a:rPr lang="en-US" sz="2400" dirty="0" smtClean="0">
                <a:latin typeface="Calibri" pitchFamily="34" charset="0"/>
              </a:rPr>
              <a:t>)</a:t>
            </a:r>
          </a:p>
          <a:p>
            <a:pPr lvl="1" eaLnBrk="1" hangingPunct="1">
              <a:lnSpc>
                <a:spcPct val="90000"/>
              </a:lnSpc>
            </a:pPr>
            <a:r>
              <a:rPr lang="en-US" sz="2400" dirty="0" smtClean="0">
                <a:latin typeface="Calibri" pitchFamily="34" charset="0"/>
              </a:rPr>
              <a:t>GCSE (</a:t>
            </a:r>
            <a:r>
              <a:rPr lang="en-US" sz="2400" dirty="0" err="1" smtClean="0">
                <a:latin typeface="Calibri" pitchFamily="34" charset="0"/>
              </a:rPr>
              <a:t>Edexcel</a:t>
            </a:r>
            <a:r>
              <a:rPr lang="en-US" sz="2400" dirty="0" smtClean="0">
                <a:latin typeface="Calibri" pitchFamily="34" charset="0"/>
              </a:rPr>
              <a:t>)</a:t>
            </a:r>
          </a:p>
          <a:p>
            <a:pPr eaLnBrk="1" hangingPunct="1">
              <a:lnSpc>
                <a:spcPct val="90000"/>
              </a:lnSpc>
            </a:pPr>
            <a:r>
              <a:rPr lang="en-US" sz="2800" dirty="0" smtClean="0">
                <a:latin typeface="Calibri" pitchFamily="34" charset="0"/>
              </a:rPr>
              <a:t>Senior Studies</a:t>
            </a:r>
          </a:p>
          <a:p>
            <a:pPr lvl="1" eaLnBrk="1" hangingPunct="1">
              <a:lnSpc>
                <a:spcPct val="90000"/>
              </a:lnSpc>
            </a:pPr>
            <a:r>
              <a:rPr lang="en-US" sz="2400" dirty="0" smtClean="0">
                <a:latin typeface="Calibri" pitchFamily="34" charset="0"/>
              </a:rPr>
              <a:t>IB Diploma</a:t>
            </a:r>
          </a:p>
          <a:p>
            <a:pPr lvl="1" eaLnBrk="1" hangingPunct="1">
              <a:lnSpc>
                <a:spcPct val="90000"/>
              </a:lnSpc>
            </a:pPr>
            <a:r>
              <a:rPr lang="en-US" sz="2400" dirty="0" smtClean="0">
                <a:latin typeface="Calibri" pitchFamily="34" charset="0"/>
              </a:rPr>
              <a:t>IB ‘Certificate Plus’</a:t>
            </a:r>
          </a:p>
          <a:p>
            <a:pPr lvl="1" eaLnBrk="1" hangingPunct="1">
              <a:lnSpc>
                <a:spcPct val="90000"/>
              </a:lnSpc>
            </a:pPr>
            <a:r>
              <a:rPr lang="en-US" sz="2400" dirty="0" smtClean="0">
                <a:latin typeface="Calibri" pitchFamily="34" charset="0"/>
              </a:rPr>
              <a:t>Patana Diploma</a:t>
            </a:r>
          </a:p>
        </p:txBody>
      </p:sp>
      <p:pic>
        <p:nvPicPr>
          <p:cNvPr id="4" name="Picture 3"/>
          <p:cNvPicPr>
            <a:picLocks noChangeAspect="1"/>
          </p:cNvPicPr>
          <p:nvPr/>
        </p:nvPicPr>
        <p:blipFill>
          <a:blip r:embed="rId3"/>
          <a:stretch>
            <a:fillRect/>
          </a:stretch>
        </p:blipFill>
        <p:spPr>
          <a:xfrm>
            <a:off x="117861" y="4725144"/>
            <a:ext cx="2409937" cy="951925"/>
          </a:xfrm>
          <a:prstGeom prst="rect">
            <a:avLst/>
          </a:prstGeom>
        </p:spPr>
      </p:pic>
    </p:spTree>
    <p:extLst>
      <p:ext uri="{BB962C8B-B14F-4D97-AF65-F5344CB8AC3E}">
        <p14:creationId xmlns:p14="http://schemas.microsoft.com/office/powerpoint/2010/main" val="1976123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Futura Std Heavy"/>
        <a:ea typeface="ＭＳ Ｐゴシック"/>
        <a:cs typeface=""/>
      </a:majorFont>
      <a:minorFont>
        <a:latin typeface="Adobe Garamon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S Universities - Uni Info Night 2012">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3233</TotalTime>
  <Words>2176</Words>
  <Application>Microsoft Office PowerPoint</Application>
  <PresentationFormat>On-screen Show (4:3)</PresentationFormat>
  <Paragraphs>544</Paragraphs>
  <Slides>42</Slides>
  <Notes>25</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42</vt:i4>
      </vt:variant>
    </vt:vector>
  </HeadingPairs>
  <TitlesOfParts>
    <vt:vector size="63" baseType="lpstr">
      <vt:lpstr>ＭＳ Ｐゴシック</vt:lpstr>
      <vt:lpstr>ＭＳ Ｐゴシック</vt:lpstr>
      <vt:lpstr>Adobe Garamond Pro</vt:lpstr>
      <vt:lpstr>Arial</vt:lpstr>
      <vt:lpstr>Arial Black</vt:lpstr>
      <vt:lpstr>Arial Narrow</vt:lpstr>
      <vt:lpstr>Calibri</vt:lpstr>
      <vt:lpstr>Cambria</vt:lpstr>
      <vt:lpstr>Corbel</vt:lpstr>
      <vt:lpstr>Cordia New</vt:lpstr>
      <vt:lpstr>Futura Std Book</vt:lpstr>
      <vt:lpstr>Futura Std Heavy</vt:lpstr>
      <vt:lpstr>Futura Std Light</vt:lpstr>
      <vt:lpstr>Symbol</vt:lpstr>
      <vt:lpstr>Times New Roman</vt:lpstr>
      <vt:lpstr>Wingdings</vt:lpstr>
      <vt:lpstr>Wingdings 2</vt:lpstr>
      <vt:lpstr>Frame</vt:lpstr>
      <vt:lpstr>Blank Presentation</vt:lpstr>
      <vt:lpstr>Office Theme</vt:lpstr>
      <vt:lpstr>US Universities - Uni Info Night 2012</vt:lpstr>
      <vt:lpstr>Secondary School Welcome to new parents 27th August 2015  Please register in the Exhibition Foyer Presentations will start at 8am </vt:lpstr>
      <vt:lpstr>Transport, Food Services, Security, School Shop, Administration, Medical Services and Emergency Procedures.</vt:lpstr>
      <vt:lpstr>Transport</vt:lpstr>
      <vt:lpstr>Food Services</vt:lpstr>
      <vt:lpstr>Security</vt:lpstr>
      <vt:lpstr>Health &amp; Safety, Medical Service, School Shop &amp; Communication</vt:lpstr>
      <vt:lpstr>Suzanne Lindley Assistant Principal  Curriculum and Assessment</vt:lpstr>
      <vt:lpstr>School Day</vt:lpstr>
      <vt:lpstr>Curriculum</vt:lpstr>
      <vt:lpstr>Key Stage 3: Year 7-9</vt:lpstr>
      <vt:lpstr>Key Stage 4 (Years 10 &amp; 11)</vt:lpstr>
      <vt:lpstr>Senior Studies (Years 12 &amp;13)</vt:lpstr>
      <vt:lpstr>Home Learning</vt:lpstr>
      <vt:lpstr>Assessment</vt:lpstr>
      <vt:lpstr>Communication</vt:lpstr>
      <vt:lpstr>Communication</vt:lpstr>
      <vt:lpstr>Bangkok Patana School’s  Parent Teacher Group (PTG)</vt:lpstr>
      <vt:lpstr>PTG Aims</vt:lpstr>
      <vt:lpstr>PTG Committee 2015/16</vt:lpstr>
      <vt:lpstr>PTG Secondary Year Reps</vt:lpstr>
      <vt:lpstr>PTG Sub-Committees</vt:lpstr>
      <vt:lpstr>What does the PTG do?</vt:lpstr>
      <vt:lpstr>PTG Activities</vt:lpstr>
      <vt:lpstr>PTG’s Communication</vt:lpstr>
      <vt:lpstr>Why volunteer for the PTG?</vt:lpstr>
      <vt:lpstr>Get Involved in the PTG</vt:lpstr>
      <vt:lpstr>Contact the PTG</vt:lpstr>
      <vt:lpstr>Pastoral System</vt:lpstr>
      <vt:lpstr>Careers and College Counseling Overview</vt:lpstr>
      <vt:lpstr>PowerPoint Presentation</vt:lpstr>
      <vt:lpstr> </vt:lpstr>
      <vt:lpstr>PowerPoint Presentation</vt:lpstr>
      <vt:lpstr>PowerPoint Presentation</vt:lpstr>
      <vt:lpstr>PowerPoint Presentation</vt:lpstr>
      <vt:lpstr>     </vt:lpstr>
      <vt:lpstr>PowerPoint Presentation</vt:lpstr>
      <vt:lpstr>Key Stage 3 (Years 7-9)Tutors </vt:lpstr>
      <vt:lpstr>Key Stage 4 and Senior Studies Tutors Year 10 and Year 12 Tutors </vt:lpstr>
      <vt:lpstr>Our Values</vt:lpstr>
      <vt:lpstr>Tutorial Programme</vt:lpstr>
      <vt:lpstr>Tutorial Thursday 27th August</vt:lpstr>
      <vt:lpstr>Dates for the Diary</vt:lpstr>
    </vt:vector>
  </TitlesOfParts>
  <Company>Erawan interactive Co.,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Andrew Roberts</dc:creator>
  <cp:lastModifiedBy>Helen Thew</cp:lastModifiedBy>
  <cp:revision>240</cp:revision>
  <cp:lastPrinted>2008-02-15T01:38:48Z</cp:lastPrinted>
  <dcterms:created xsi:type="dcterms:W3CDTF">2008-02-15T00:39:40Z</dcterms:created>
  <dcterms:modified xsi:type="dcterms:W3CDTF">2015-08-27T03:27:09Z</dcterms:modified>
</cp:coreProperties>
</file>