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82" r:id="rId2"/>
  </p:sldMasterIdLst>
  <p:notesMasterIdLst>
    <p:notesMasterId r:id="rId40"/>
  </p:notesMasterIdLst>
  <p:handoutMasterIdLst>
    <p:handoutMasterId r:id="rId41"/>
  </p:handoutMasterIdLst>
  <p:sldIdLst>
    <p:sldId id="538" r:id="rId3"/>
    <p:sldId id="539" r:id="rId4"/>
    <p:sldId id="540" r:id="rId5"/>
    <p:sldId id="541" r:id="rId6"/>
    <p:sldId id="542" r:id="rId7"/>
    <p:sldId id="543" r:id="rId8"/>
    <p:sldId id="544" r:id="rId9"/>
    <p:sldId id="488" r:id="rId10"/>
    <p:sldId id="489" r:id="rId11"/>
    <p:sldId id="490" r:id="rId12"/>
    <p:sldId id="491" r:id="rId13"/>
    <p:sldId id="492" r:id="rId14"/>
    <p:sldId id="493" r:id="rId15"/>
    <p:sldId id="494" r:id="rId16"/>
    <p:sldId id="502" r:id="rId17"/>
    <p:sldId id="503" r:id="rId18"/>
    <p:sldId id="504" r:id="rId19"/>
    <p:sldId id="505" r:id="rId20"/>
    <p:sldId id="525" r:id="rId21"/>
    <p:sldId id="526" r:id="rId22"/>
    <p:sldId id="527" r:id="rId23"/>
    <p:sldId id="528" r:id="rId24"/>
    <p:sldId id="529" r:id="rId25"/>
    <p:sldId id="530" r:id="rId26"/>
    <p:sldId id="531" r:id="rId27"/>
    <p:sldId id="532" r:id="rId28"/>
    <p:sldId id="533" r:id="rId29"/>
    <p:sldId id="534" r:id="rId30"/>
    <p:sldId id="535" r:id="rId31"/>
    <p:sldId id="517" r:id="rId32"/>
    <p:sldId id="518" r:id="rId33"/>
    <p:sldId id="520" r:id="rId34"/>
    <p:sldId id="521" r:id="rId35"/>
    <p:sldId id="522" r:id="rId36"/>
    <p:sldId id="523" r:id="rId37"/>
    <p:sldId id="545" r:id="rId38"/>
    <p:sldId id="537" r:id="rId39"/>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521415D9-36F7-43E2-AB2F-B90AF26B5E84}">
      <p14:sectionLst xmlns:p14="http://schemas.microsoft.com/office/powerpoint/2010/main">
        <p14:section name="Default Section" id="{5E4950BF-7210-4A01-BB89-289D4A2381AC}">
          <p14:sldIdLst>
            <p14:sldId id="538"/>
            <p14:sldId id="539"/>
            <p14:sldId id="540"/>
            <p14:sldId id="541"/>
            <p14:sldId id="542"/>
            <p14:sldId id="543"/>
            <p14:sldId id="544"/>
            <p14:sldId id="488"/>
            <p14:sldId id="489"/>
            <p14:sldId id="490"/>
            <p14:sldId id="491"/>
            <p14:sldId id="492"/>
            <p14:sldId id="493"/>
            <p14:sldId id="494"/>
            <p14:sldId id="502"/>
            <p14:sldId id="503"/>
            <p14:sldId id="504"/>
            <p14:sldId id="505"/>
            <p14:sldId id="525"/>
            <p14:sldId id="526"/>
            <p14:sldId id="527"/>
            <p14:sldId id="528"/>
            <p14:sldId id="529"/>
            <p14:sldId id="530"/>
            <p14:sldId id="531"/>
            <p14:sldId id="532"/>
            <p14:sldId id="533"/>
            <p14:sldId id="534"/>
            <p14:sldId id="535"/>
            <p14:sldId id="517"/>
            <p14:sldId id="518"/>
            <p14:sldId id="520"/>
            <p14:sldId id="521"/>
            <p14:sldId id="522"/>
            <p14:sldId id="523"/>
            <p14:sldId id="545"/>
            <p14:sldId id="5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A8080C"/>
    <a:srgbClr val="996600"/>
    <a:srgbClr val="CC0099"/>
    <a:srgbClr val="FF33CC"/>
    <a:srgbClr val="00FF00"/>
    <a:srgbClr val="99FF66"/>
    <a:srgbClr val="33CC33"/>
    <a:srgbClr val="F4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0856" autoAdjust="0"/>
  </p:normalViewPr>
  <p:slideViewPr>
    <p:cSldViewPr>
      <p:cViewPr varScale="1">
        <p:scale>
          <a:sx n="68" d="100"/>
          <a:sy n="68" d="100"/>
        </p:scale>
        <p:origin x="13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ea typeface="ＭＳ Ｐゴシック" pitchFamily="-16" charset="-128"/>
              </a:defRPr>
            </a:lvl1pPr>
          </a:lstStyle>
          <a:p>
            <a:pPr>
              <a:defRPr/>
            </a:pPr>
            <a:endParaRPr lang="en-GB"/>
          </a:p>
        </p:txBody>
      </p:sp>
      <p:sp>
        <p:nvSpPr>
          <p:cNvPr id="184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ea typeface="ＭＳ Ｐゴシック" pitchFamily="-16" charset="-128"/>
              </a:defRPr>
            </a:lvl1pPr>
          </a:lstStyle>
          <a:p>
            <a:pPr>
              <a:defRPr/>
            </a:pPr>
            <a:endParaRPr lang="en-GB"/>
          </a:p>
        </p:txBody>
      </p:sp>
      <p:sp>
        <p:nvSpPr>
          <p:cNvPr id="184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charset="0"/>
                <a:ea typeface="ＭＳ Ｐゴシック" pitchFamily="-16" charset="-128"/>
              </a:defRPr>
            </a:lvl1pPr>
          </a:lstStyle>
          <a:p>
            <a:pPr>
              <a:defRPr/>
            </a:pPr>
            <a:endParaRPr lang="en-GB"/>
          </a:p>
        </p:txBody>
      </p:sp>
      <p:sp>
        <p:nvSpPr>
          <p:cNvPr id="184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ea typeface="ＭＳ Ｐゴシック" pitchFamily="-16" charset="-128"/>
              </a:defRPr>
            </a:lvl1pPr>
          </a:lstStyle>
          <a:p>
            <a:pPr>
              <a:defRPr/>
            </a:pPr>
            <a:fld id="{56526EEA-16DB-4B5D-96E2-388893274621}" type="slidenum">
              <a:rPr lang="en-GB"/>
              <a:pPr>
                <a:defRPr/>
              </a:pPr>
              <a:t>‹#›</a:t>
            </a:fld>
            <a:endParaRPr lang="en-GB"/>
          </a:p>
        </p:txBody>
      </p:sp>
    </p:spTree>
    <p:extLst>
      <p:ext uri="{BB962C8B-B14F-4D97-AF65-F5344CB8AC3E}">
        <p14:creationId xmlns:p14="http://schemas.microsoft.com/office/powerpoint/2010/main" val="2657309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latin typeface="Arial" charset="0"/>
                <a:ea typeface="ＭＳ Ｐゴシック" pitchFamily="-16" charset="-128"/>
              </a:defRPr>
            </a:lvl1pPr>
          </a:lstStyle>
          <a:p>
            <a:pPr>
              <a:defRPr/>
            </a:pPr>
            <a:endParaRPr lang="en-US"/>
          </a:p>
        </p:txBody>
      </p:sp>
      <p:sp>
        <p:nvSpPr>
          <p:cNvPr id="3075"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latin typeface="Arial" charset="0"/>
                <a:ea typeface="ＭＳ Ｐゴシック" pitchFamily="-16" charset="-128"/>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latin typeface="Arial" charset="0"/>
                <a:ea typeface="ＭＳ Ｐゴシック" pitchFamily="-16" charset="-128"/>
              </a:defRPr>
            </a:lvl1pPr>
          </a:lstStyle>
          <a:p>
            <a:pPr>
              <a:defRPr/>
            </a:pPr>
            <a:endParaRPr lang="en-US"/>
          </a:p>
        </p:txBody>
      </p:sp>
      <p:sp>
        <p:nvSpPr>
          <p:cNvPr id="307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latin typeface="Arial" charset="0"/>
                <a:ea typeface="ＭＳ Ｐゴシック" pitchFamily="-16" charset="-128"/>
              </a:defRPr>
            </a:lvl1pPr>
          </a:lstStyle>
          <a:p>
            <a:pPr>
              <a:defRPr/>
            </a:pPr>
            <a:fld id="{32BFA403-0559-4C26-BC83-5878061281ED}" type="slidenum">
              <a:rPr lang="en-US"/>
              <a:pPr>
                <a:defRPr/>
              </a:pPr>
              <a:t>‹#›</a:t>
            </a:fld>
            <a:endParaRPr lang="en-US"/>
          </a:p>
        </p:txBody>
      </p:sp>
    </p:spTree>
    <p:extLst>
      <p:ext uri="{BB962C8B-B14F-4D97-AF65-F5344CB8AC3E}">
        <p14:creationId xmlns:p14="http://schemas.microsoft.com/office/powerpoint/2010/main" val="2768532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5E973D85-CBA1-444C-9F75-922383B2DA1F}" type="slidenum">
              <a:rPr lang="en-US" sz="1300" smtClean="0">
                <a:solidFill>
                  <a:srgbClr val="000000"/>
                </a:solidFill>
              </a:rPr>
              <a:pPr/>
              <a:t>1</a:t>
            </a:fld>
            <a:endParaRPr lang="en-US" sz="1300" smtClean="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7188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DA1972F3-6118-45FD-847F-12F74ED675E4}" type="slidenum">
              <a:rPr lang="en-GB" sz="1200"/>
              <a:pPr/>
              <a:t>10</a:t>
            </a:fld>
            <a:endParaRPr lang="en-GB" sz="1200"/>
          </a:p>
        </p:txBody>
      </p:sp>
    </p:spTree>
    <p:extLst>
      <p:ext uri="{BB962C8B-B14F-4D97-AF65-F5344CB8AC3E}">
        <p14:creationId xmlns:p14="http://schemas.microsoft.com/office/powerpoint/2010/main" val="110997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9F081C9B-CD91-4564-940F-C6D04DAB4C81}" type="slidenum">
              <a:rPr lang="en-GB" sz="1200"/>
              <a:pPr/>
              <a:t>11</a:t>
            </a:fld>
            <a:endParaRPr lang="en-GB" sz="1200"/>
          </a:p>
        </p:txBody>
      </p:sp>
    </p:spTree>
    <p:extLst>
      <p:ext uri="{BB962C8B-B14F-4D97-AF65-F5344CB8AC3E}">
        <p14:creationId xmlns:p14="http://schemas.microsoft.com/office/powerpoint/2010/main" val="3937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5ED68FED-0D1D-4193-B5D1-964B3751C6B0}" type="slidenum">
              <a:rPr lang="en-GB" sz="1200"/>
              <a:pPr/>
              <a:t>12</a:t>
            </a:fld>
            <a:endParaRPr lang="en-GB" sz="1200"/>
          </a:p>
        </p:txBody>
      </p:sp>
    </p:spTree>
    <p:extLst>
      <p:ext uri="{BB962C8B-B14F-4D97-AF65-F5344CB8AC3E}">
        <p14:creationId xmlns:p14="http://schemas.microsoft.com/office/powerpoint/2010/main" val="203791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39FC7AE3-162D-4AD7-A626-A33337774F52}" type="slidenum">
              <a:rPr lang="en-GB" sz="1200"/>
              <a:pPr/>
              <a:t>13</a:t>
            </a:fld>
            <a:endParaRPr lang="en-GB" sz="1200"/>
          </a:p>
        </p:txBody>
      </p:sp>
    </p:spTree>
    <p:extLst>
      <p:ext uri="{BB962C8B-B14F-4D97-AF65-F5344CB8AC3E}">
        <p14:creationId xmlns:p14="http://schemas.microsoft.com/office/powerpoint/2010/main" val="2780466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F4EDD7AA-5FAF-4765-8144-0A76ADDF2EFC}" type="slidenum">
              <a:rPr lang="en-GB" sz="1200"/>
              <a:pPr/>
              <a:t>14</a:t>
            </a:fld>
            <a:endParaRPr lang="en-GB" sz="1200"/>
          </a:p>
        </p:txBody>
      </p:sp>
    </p:spTree>
    <p:extLst>
      <p:ext uri="{BB962C8B-B14F-4D97-AF65-F5344CB8AC3E}">
        <p14:creationId xmlns:p14="http://schemas.microsoft.com/office/powerpoint/2010/main" val="1934475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7059E8F6-D60A-43B6-A892-9D2B1C37064C}" type="slidenum">
              <a:rPr lang="en-GB" sz="1200"/>
              <a:pPr/>
              <a:t>15</a:t>
            </a:fld>
            <a:endParaRPr lang="en-GB" sz="1200"/>
          </a:p>
        </p:txBody>
      </p:sp>
    </p:spTree>
    <p:extLst>
      <p:ext uri="{BB962C8B-B14F-4D97-AF65-F5344CB8AC3E}">
        <p14:creationId xmlns:p14="http://schemas.microsoft.com/office/powerpoint/2010/main" val="582302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7C00ECFC-1FF2-4817-A0F9-A01D8EBFE7AC}" type="slidenum">
              <a:rPr lang="en-GB" sz="1200"/>
              <a:pPr/>
              <a:t>16</a:t>
            </a:fld>
            <a:endParaRPr lang="en-GB" sz="1200"/>
          </a:p>
        </p:txBody>
      </p:sp>
    </p:spTree>
    <p:extLst>
      <p:ext uri="{BB962C8B-B14F-4D97-AF65-F5344CB8AC3E}">
        <p14:creationId xmlns:p14="http://schemas.microsoft.com/office/powerpoint/2010/main" val="3431938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2E380780-3835-4732-8AC6-98B3669BEA47}" type="slidenum">
              <a:rPr lang="en-GB" sz="1200"/>
              <a:pPr/>
              <a:t>17</a:t>
            </a:fld>
            <a:endParaRPr lang="en-GB" sz="1200"/>
          </a:p>
        </p:txBody>
      </p:sp>
    </p:spTree>
    <p:extLst>
      <p:ext uri="{BB962C8B-B14F-4D97-AF65-F5344CB8AC3E}">
        <p14:creationId xmlns:p14="http://schemas.microsoft.com/office/powerpoint/2010/main" val="1951413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14CEB830-2A01-4E42-89AD-5F347ECD8972}" type="slidenum">
              <a:rPr lang="en-GB" sz="1200"/>
              <a:pPr/>
              <a:t>18</a:t>
            </a:fld>
            <a:endParaRPr lang="en-GB" sz="1200"/>
          </a:p>
        </p:txBody>
      </p:sp>
    </p:spTree>
    <p:extLst>
      <p:ext uri="{BB962C8B-B14F-4D97-AF65-F5344CB8AC3E}">
        <p14:creationId xmlns:p14="http://schemas.microsoft.com/office/powerpoint/2010/main" val="2570963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86E7CEE6-1E01-4E0F-BE5B-64E60011D04D}" type="slidenum">
              <a:rPr lang="en-US" sz="1300" smtClean="0"/>
              <a:pPr/>
              <a:t>30</a:t>
            </a:fld>
            <a:endParaRPr lang="en-US" sz="1300" smtClean="0"/>
          </a:p>
        </p:txBody>
      </p:sp>
    </p:spTree>
    <p:extLst>
      <p:ext uri="{BB962C8B-B14F-4D97-AF65-F5344CB8AC3E}">
        <p14:creationId xmlns:p14="http://schemas.microsoft.com/office/powerpoint/2010/main" val="371525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76103EC1-024D-4F54-96DE-2D58AFD6BB1F}" type="slidenum">
              <a:rPr lang="en-US" sz="1300">
                <a:solidFill>
                  <a:srgbClr val="000000"/>
                </a:solidFill>
              </a:rPr>
              <a:pPr/>
              <a:t>2</a:t>
            </a:fld>
            <a:endParaRPr lang="en-US" sz="130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108271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E447C497-A42B-459E-9FC3-12E24CA3F26C}" type="slidenum">
              <a:rPr lang="en-US" sz="1300" smtClean="0"/>
              <a:pPr/>
              <a:t>31</a:t>
            </a:fld>
            <a:endParaRPr lang="en-US" sz="1300" smtClean="0"/>
          </a:p>
        </p:txBody>
      </p:sp>
    </p:spTree>
    <p:extLst>
      <p:ext uri="{BB962C8B-B14F-4D97-AF65-F5344CB8AC3E}">
        <p14:creationId xmlns:p14="http://schemas.microsoft.com/office/powerpoint/2010/main" val="932877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DB479FF4-65E4-46DD-A14A-D2D35780BC9D}" type="slidenum">
              <a:rPr lang="en-US" sz="1300" smtClean="0"/>
              <a:pPr/>
              <a:t>32</a:t>
            </a:fld>
            <a:endParaRPr lang="en-US" sz="1300" smtClean="0"/>
          </a:p>
        </p:txBody>
      </p:sp>
    </p:spTree>
    <p:extLst>
      <p:ext uri="{BB962C8B-B14F-4D97-AF65-F5344CB8AC3E}">
        <p14:creationId xmlns:p14="http://schemas.microsoft.com/office/powerpoint/2010/main" val="3444473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87F2B18-5215-4F43-A2A1-D5A427927647}" type="slidenum">
              <a:rPr lang="en-US" sz="1200" smtClean="0"/>
              <a:pPr/>
              <a:t>33</a:t>
            </a:fld>
            <a:endParaRPr lang="en-US" sz="1200" smtClean="0"/>
          </a:p>
        </p:txBody>
      </p:sp>
    </p:spTree>
    <p:extLst>
      <p:ext uri="{BB962C8B-B14F-4D97-AF65-F5344CB8AC3E}">
        <p14:creationId xmlns:p14="http://schemas.microsoft.com/office/powerpoint/2010/main" val="2207236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80DE8906-93C6-44DF-B589-B5FB31698F87}" type="slidenum">
              <a:rPr lang="en-US" sz="1300" smtClean="0"/>
              <a:pPr/>
              <a:t>34</a:t>
            </a:fld>
            <a:endParaRPr lang="en-US" sz="1300" smtClean="0"/>
          </a:p>
        </p:txBody>
      </p:sp>
    </p:spTree>
    <p:extLst>
      <p:ext uri="{BB962C8B-B14F-4D97-AF65-F5344CB8AC3E}">
        <p14:creationId xmlns:p14="http://schemas.microsoft.com/office/powerpoint/2010/main" val="3077311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FB60BE1A-28BF-4084-9719-D59F1A164908}" type="slidenum">
              <a:rPr lang="en-US" sz="1300" smtClean="0"/>
              <a:pPr/>
              <a:t>35</a:t>
            </a:fld>
            <a:endParaRPr lang="en-US" sz="1300" smtClean="0"/>
          </a:p>
        </p:txBody>
      </p:sp>
    </p:spTree>
    <p:extLst>
      <p:ext uri="{BB962C8B-B14F-4D97-AF65-F5344CB8AC3E}">
        <p14:creationId xmlns:p14="http://schemas.microsoft.com/office/powerpoint/2010/main" val="2626158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14C6BD0A-8CEE-4CAE-A74B-288664BB9CB4}" type="slidenum">
              <a:rPr lang="en-US" sz="1300" smtClean="0"/>
              <a:pPr/>
              <a:t>37</a:t>
            </a:fld>
            <a:endParaRPr lang="en-US" sz="1300" smtClean="0"/>
          </a:p>
        </p:txBody>
      </p:sp>
    </p:spTree>
    <p:extLst>
      <p:ext uri="{BB962C8B-B14F-4D97-AF65-F5344CB8AC3E}">
        <p14:creationId xmlns:p14="http://schemas.microsoft.com/office/powerpoint/2010/main" val="210510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32FF9F69-F458-4B43-9D83-348C580C4EF9}" type="slidenum">
              <a:rPr lang="en-US" sz="1300">
                <a:solidFill>
                  <a:srgbClr val="000000"/>
                </a:solidFill>
              </a:rPr>
              <a:pPr/>
              <a:t>3</a:t>
            </a:fld>
            <a:endParaRPr lang="en-US" sz="1300">
              <a:solidFill>
                <a:srgbClr val="000000"/>
              </a:solidFill>
            </a:endParaRPr>
          </a:p>
        </p:txBody>
      </p:sp>
    </p:spTree>
    <p:extLst>
      <p:ext uri="{BB962C8B-B14F-4D97-AF65-F5344CB8AC3E}">
        <p14:creationId xmlns:p14="http://schemas.microsoft.com/office/powerpoint/2010/main" val="19111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96C43B17-7AFD-4DBE-9653-927D92E71415}" type="slidenum">
              <a:rPr lang="en-US" sz="1300">
                <a:solidFill>
                  <a:srgbClr val="000000"/>
                </a:solidFill>
              </a:rPr>
              <a:pPr/>
              <a:t>4</a:t>
            </a:fld>
            <a:endParaRPr lang="en-US" sz="1300">
              <a:solidFill>
                <a:srgbClr val="000000"/>
              </a:solidFill>
            </a:endParaRPr>
          </a:p>
        </p:txBody>
      </p:sp>
    </p:spTree>
    <p:extLst>
      <p:ext uri="{BB962C8B-B14F-4D97-AF65-F5344CB8AC3E}">
        <p14:creationId xmlns:p14="http://schemas.microsoft.com/office/powerpoint/2010/main" val="44071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794EAC9B-54A4-4CEA-A66C-1CDA667618FC}" type="slidenum">
              <a:rPr lang="en-US" sz="1300">
                <a:solidFill>
                  <a:srgbClr val="000000"/>
                </a:solidFill>
              </a:rPr>
              <a:pPr/>
              <a:t>5</a:t>
            </a:fld>
            <a:endParaRPr lang="en-US" sz="1300">
              <a:solidFill>
                <a:srgbClr val="000000"/>
              </a:solidFill>
            </a:endParaRPr>
          </a:p>
        </p:txBody>
      </p:sp>
    </p:spTree>
    <p:extLst>
      <p:ext uri="{BB962C8B-B14F-4D97-AF65-F5344CB8AC3E}">
        <p14:creationId xmlns:p14="http://schemas.microsoft.com/office/powerpoint/2010/main" val="243300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5A2D2776-12D2-4064-AB22-766120642E54}" type="slidenum">
              <a:rPr lang="en-US" sz="1300">
                <a:solidFill>
                  <a:srgbClr val="000000"/>
                </a:solidFill>
              </a:rPr>
              <a:pPr/>
              <a:t>6</a:t>
            </a:fld>
            <a:endParaRPr lang="en-US" sz="1300">
              <a:solidFill>
                <a:srgbClr val="000000"/>
              </a:solidFill>
            </a:endParaRPr>
          </a:p>
        </p:txBody>
      </p:sp>
    </p:spTree>
    <p:extLst>
      <p:ext uri="{BB962C8B-B14F-4D97-AF65-F5344CB8AC3E}">
        <p14:creationId xmlns:p14="http://schemas.microsoft.com/office/powerpoint/2010/main" val="362590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4E7C4320-BE66-48DF-8DCC-150FC387A44C}" type="slidenum">
              <a:rPr lang="en-GB" sz="1200">
                <a:solidFill>
                  <a:srgbClr val="000000"/>
                </a:solidFill>
              </a:rPr>
              <a:pPr/>
              <a:t>7</a:t>
            </a:fld>
            <a:endParaRPr lang="en-GB" sz="1200">
              <a:solidFill>
                <a:srgbClr val="000000"/>
              </a:solidFill>
            </a:endParaRPr>
          </a:p>
        </p:txBody>
      </p:sp>
    </p:spTree>
    <p:extLst>
      <p:ext uri="{BB962C8B-B14F-4D97-AF65-F5344CB8AC3E}">
        <p14:creationId xmlns:p14="http://schemas.microsoft.com/office/powerpoint/2010/main" val="95994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462C2195-713B-40AF-AAD4-17665C8E0722}" type="slidenum">
              <a:rPr lang="en-GB" sz="1200"/>
              <a:pPr/>
              <a:t>8</a:t>
            </a:fld>
            <a:endParaRPr lang="en-GB" sz="1200"/>
          </a:p>
        </p:txBody>
      </p:sp>
    </p:spTree>
    <p:extLst>
      <p:ext uri="{BB962C8B-B14F-4D97-AF65-F5344CB8AC3E}">
        <p14:creationId xmlns:p14="http://schemas.microsoft.com/office/powerpoint/2010/main" val="397235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78F6920E-BC3B-4896-91B8-EF53172DBCBA}" type="slidenum">
              <a:rPr lang="en-GB" sz="1200"/>
              <a:pPr/>
              <a:t>9</a:t>
            </a:fld>
            <a:endParaRPr lang="en-GB" sz="1200"/>
          </a:p>
        </p:txBody>
      </p:sp>
    </p:spTree>
    <p:extLst>
      <p:ext uri="{BB962C8B-B14F-4D97-AF65-F5344CB8AC3E}">
        <p14:creationId xmlns:p14="http://schemas.microsoft.com/office/powerpoint/2010/main" val="324056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215252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11413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26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351764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7DC87D3-8909-4965-8BDB-E4142EF1BCFA}" type="slidenum">
              <a:rPr lang="en-US"/>
              <a:pPr>
                <a:defRPr/>
              </a:pPr>
              <a:t>‹#›</a:t>
            </a:fld>
            <a:endParaRPr lang="en-US"/>
          </a:p>
        </p:txBody>
      </p:sp>
    </p:spTree>
    <p:extLst>
      <p:ext uri="{BB962C8B-B14F-4D97-AF65-F5344CB8AC3E}">
        <p14:creationId xmlns:p14="http://schemas.microsoft.com/office/powerpoint/2010/main" val="1427855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764695-273B-423A-B901-E5F7F7E7FB05}" type="datetime1">
              <a:rPr lang="en-GB" smtClean="0">
                <a:solidFill>
                  <a:prstClr val="black">
                    <a:tint val="75000"/>
                  </a:prstClr>
                </a:solidFill>
              </a:rPr>
              <a:pPr/>
              <a:t>20/01/2015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242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306289-02D1-4C02-B7FE-2D4F17740F6D}" type="datetime1">
              <a:rPr lang="en-GB" smtClean="0">
                <a:solidFill>
                  <a:prstClr val="black">
                    <a:tint val="75000"/>
                  </a:prstClr>
                </a:solidFill>
              </a:rPr>
              <a:pPr/>
              <a:t>20/01/2015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800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2D91E8-DFA7-42CF-9586-56749B89A0FE}" type="datetime1">
              <a:rPr lang="en-GB" smtClean="0">
                <a:solidFill>
                  <a:prstClr val="black">
                    <a:tint val="75000"/>
                  </a:prstClr>
                </a:solidFill>
              </a:rPr>
              <a:pPr/>
              <a:t>20/01/2015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532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FE2695-38F9-43BC-B85B-869AF23003CB}" type="datetime1">
              <a:rPr lang="en-GB" smtClean="0">
                <a:solidFill>
                  <a:prstClr val="black">
                    <a:tint val="75000"/>
                  </a:prstClr>
                </a:solidFill>
              </a:rPr>
              <a:pPr/>
              <a:t>20/01/2015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8249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8134BE-6CD5-4D3B-8FE6-C746C34717D7}" type="datetime1">
              <a:rPr lang="en-GB" smtClean="0">
                <a:solidFill>
                  <a:prstClr val="black">
                    <a:tint val="75000"/>
                  </a:prstClr>
                </a:solidFill>
              </a:rPr>
              <a:pPr/>
              <a:t>20/01/2015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3444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09E74C-80BE-498C-ADC5-B28105053A2A}" type="datetime1">
              <a:rPr lang="en-GB" smtClean="0">
                <a:solidFill>
                  <a:prstClr val="black">
                    <a:tint val="75000"/>
                  </a:prstClr>
                </a:solidFill>
              </a:rPr>
              <a:pPr/>
              <a:t>20/01/2015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45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7D79F-D663-4F1B-A02C-EA12B15B7A31}" type="datetime1">
              <a:rPr lang="en-GB" smtClean="0">
                <a:solidFill>
                  <a:prstClr val="black">
                    <a:tint val="75000"/>
                  </a:prstClr>
                </a:solidFill>
              </a:rPr>
              <a:pPr/>
              <a:t>20/01/2015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129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1432837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40E5A-8F89-4404-9EAC-8830D407D2A5}" type="datetime1">
              <a:rPr lang="en-GB" smtClean="0">
                <a:solidFill>
                  <a:prstClr val="black">
                    <a:tint val="75000"/>
                  </a:prstClr>
                </a:solidFill>
              </a:rPr>
              <a:pPr/>
              <a:t>20/01/2015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1676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237C8-0350-4DF2-80BE-84EA5464B054}" type="datetime1">
              <a:rPr lang="en-GB" smtClean="0">
                <a:solidFill>
                  <a:prstClr val="black">
                    <a:tint val="75000"/>
                  </a:prstClr>
                </a:solidFill>
              </a:rPr>
              <a:pPr/>
              <a:t>20/01/2015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1041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E2A984-EEC9-414F-9989-A80452803D11}" type="datetime1">
              <a:rPr lang="en-GB" smtClean="0">
                <a:solidFill>
                  <a:prstClr val="black">
                    <a:tint val="75000"/>
                  </a:prstClr>
                </a:solidFill>
              </a:rPr>
              <a:pPr/>
              <a:t>20/01/2015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0984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41EA4E-23CB-4727-A779-6BED55EF171A}" type="datetime1">
              <a:rPr lang="en-GB" smtClean="0">
                <a:solidFill>
                  <a:prstClr val="black">
                    <a:tint val="75000"/>
                  </a:prstClr>
                </a:solidFill>
              </a:rPr>
              <a:pPr/>
              <a:t>20/01/2015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380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313876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374989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142946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55004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92011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2654"/>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4"/>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321421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321508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5626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665D54"/>
                </a:solidFill>
                <a:latin typeface="Futura Std Book" pitchFamily="-16" charset="0"/>
                <a:ea typeface="ＭＳ Ｐゴシック" pitchFamily="-16" charset="-128"/>
              </a:defRPr>
            </a:lvl1pPr>
          </a:lstStyle>
          <a:p>
            <a:pPr>
              <a:defRPr/>
            </a:pPr>
            <a:r>
              <a:rPr lang="en-US"/>
              <a:t>Bangkok Patana School Master Presentation</a:t>
            </a:r>
          </a:p>
        </p:txBody>
      </p:sp>
      <p:pic>
        <p:nvPicPr>
          <p:cNvPr id="2" name="Picture 8" descr="A4logo_withTitleBy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6019800"/>
            <a:ext cx="2171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9"/>
          <p:cNvSpPr>
            <a:spLocks noChangeShapeType="1"/>
          </p:cNvSpPr>
          <p:nvPr userDrawn="1"/>
        </p:nvSpPr>
        <p:spPr bwMode="auto">
          <a:xfrm>
            <a:off x="5715000" y="6324600"/>
            <a:ext cx="2667000" cy="0"/>
          </a:xfrm>
          <a:prstGeom prst="line">
            <a:avLst/>
          </a:prstGeom>
          <a:noFill/>
          <a:ln w="15875">
            <a:solidFill>
              <a:srgbClr val="711127"/>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sldNum="0" hdr="0" dt="0"/>
  <p:txStyles>
    <p:titleStyle>
      <a:lvl1pPr algn="ctr" rtl="0" eaLnBrk="0" fontAlgn="base" hangingPunct="0">
        <a:spcBef>
          <a:spcPct val="0"/>
        </a:spcBef>
        <a:spcAft>
          <a:spcPct val="0"/>
        </a:spcAft>
        <a:defRPr sz="4000">
          <a:solidFill>
            <a:srgbClr val="001831"/>
          </a:solidFill>
          <a:latin typeface="+mj-lt"/>
          <a:ea typeface="MS PGothic" pitchFamily="34" charset="-128"/>
          <a:cs typeface="+mj-cs"/>
        </a:defRPr>
      </a:lvl1pPr>
      <a:lvl2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2pPr>
      <a:lvl3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3pPr>
      <a:lvl4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4pPr>
      <a:lvl5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5pPr>
      <a:lvl6pPr marL="457200" algn="ctr" rtl="0" fontAlgn="base">
        <a:spcBef>
          <a:spcPct val="0"/>
        </a:spcBef>
        <a:spcAft>
          <a:spcPct val="0"/>
        </a:spcAft>
        <a:defRPr sz="4000">
          <a:solidFill>
            <a:srgbClr val="001831"/>
          </a:solidFill>
          <a:latin typeface="Futura Std Heavy" pitchFamily="-16" charset="0"/>
          <a:ea typeface="ＭＳ Ｐゴシック" pitchFamily="-16" charset="-128"/>
        </a:defRPr>
      </a:lvl6pPr>
      <a:lvl7pPr marL="914400" algn="ctr" rtl="0" fontAlgn="base">
        <a:spcBef>
          <a:spcPct val="0"/>
        </a:spcBef>
        <a:spcAft>
          <a:spcPct val="0"/>
        </a:spcAft>
        <a:defRPr sz="4000">
          <a:solidFill>
            <a:srgbClr val="001831"/>
          </a:solidFill>
          <a:latin typeface="Futura Std Heavy" pitchFamily="-16" charset="0"/>
          <a:ea typeface="ＭＳ Ｐゴシック" pitchFamily="-16" charset="-128"/>
        </a:defRPr>
      </a:lvl7pPr>
      <a:lvl8pPr marL="1371600" algn="ctr" rtl="0" fontAlgn="base">
        <a:spcBef>
          <a:spcPct val="0"/>
        </a:spcBef>
        <a:spcAft>
          <a:spcPct val="0"/>
        </a:spcAft>
        <a:defRPr sz="4000">
          <a:solidFill>
            <a:srgbClr val="001831"/>
          </a:solidFill>
          <a:latin typeface="Futura Std Heavy" pitchFamily="-16" charset="0"/>
          <a:ea typeface="ＭＳ Ｐゴシック" pitchFamily="-16" charset="-128"/>
        </a:defRPr>
      </a:lvl8pPr>
      <a:lvl9pPr marL="1828800" algn="ctr" rtl="0" fontAlgn="base">
        <a:spcBef>
          <a:spcPct val="0"/>
        </a:spcBef>
        <a:spcAft>
          <a:spcPct val="0"/>
        </a:spcAft>
        <a:defRPr sz="4000">
          <a:solidFill>
            <a:srgbClr val="001831"/>
          </a:solidFill>
          <a:latin typeface="Futura Std Heavy" pitchFamily="-16"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rgbClr val="00183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0183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665D54"/>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665D54"/>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711127"/>
          </a:solidFill>
          <a:latin typeface="+mn-lt"/>
          <a:ea typeface="MS PGothic" pitchFamily="34" charset="-128"/>
        </a:defRPr>
      </a:lvl5pPr>
      <a:lvl6pPr marL="2514600" indent="-228600" algn="l" rtl="0" fontAlgn="base">
        <a:spcBef>
          <a:spcPct val="20000"/>
        </a:spcBef>
        <a:spcAft>
          <a:spcPct val="0"/>
        </a:spcAft>
        <a:buChar char="»"/>
        <a:defRPr sz="2000">
          <a:solidFill>
            <a:srgbClr val="711127"/>
          </a:solidFill>
          <a:latin typeface="+mn-lt"/>
          <a:ea typeface="+mn-ea"/>
        </a:defRPr>
      </a:lvl6pPr>
      <a:lvl7pPr marL="2971800" indent="-228600" algn="l" rtl="0" fontAlgn="base">
        <a:spcBef>
          <a:spcPct val="20000"/>
        </a:spcBef>
        <a:spcAft>
          <a:spcPct val="0"/>
        </a:spcAft>
        <a:buChar char="»"/>
        <a:defRPr sz="2000">
          <a:solidFill>
            <a:srgbClr val="711127"/>
          </a:solidFill>
          <a:latin typeface="+mn-lt"/>
          <a:ea typeface="+mn-ea"/>
        </a:defRPr>
      </a:lvl7pPr>
      <a:lvl8pPr marL="3429000" indent="-228600" algn="l" rtl="0" fontAlgn="base">
        <a:spcBef>
          <a:spcPct val="20000"/>
        </a:spcBef>
        <a:spcAft>
          <a:spcPct val="0"/>
        </a:spcAft>
        <a:buChar char="»"/>
        <a:defRPr sz="2000">
          <a:solidFill>
            <a:srgbClr val="711127"/>
          </a:solidFill>
          <a:latin typeface="+mn-lt"/>
          <a:ea typeface="+mn-ea"/>
        </a:defRPr>
      </a:lvl8pPr>
      <a:lvl9pPr marL="3886200" indent="-228600" algn="l" rtl="0" fontAlgn="base">
        <a:spcBef>
          <a:spcPct val="20000"/>
        </a:spcBef>
        <a:spcAft>
          <a:spcPct val="0"/>
        </a:spcAft>
        <a:buChar char="»"/>
        <a:defRPr sz="2000">
          <a:solidFill>
            <a:srgbClr val="711127"/>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F7F5CA9-BBED-4D25-B998-7AEBE59CF5EE}" type="datetime1">
              <a:rPr lang="en-GB" smtClean="0">
                <a:solidFill>
                  <a:prstClr val="black">
                    <a:tint val="75000"/>
                  </a:prstClr>
                </a:solidFill>
                <a:latin typeface="Calibri"/>
              </a:rPr>
              <a:pPr eaLnBrk="1" fontAlgn="auto" hangingPunct="1">
                <a:spcBef>
                  <a:spcPts val="0"/>
                </a:spcBef>
                <a:spcAft>
                  <a:spcPts val="0"/>
                </a:spcAft>
              </a:pPr>
              <a:t>20/01/2015</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A14EBED-6334-4404-847C-E7F6A7869FEB}"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73493681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apo@patana.ac.th" TargetMode="External"/><Relationship Id="rId7" Type="http://schemas.openxmlformats.org/officeDocument/2006/relationships/hyperlink" Target="mailto:sish@patana.ac.th"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robr@patana.ac.th" TargetMode="External"/><Relationship Id="rId5" Type="http://schemas.openxmlformats.org/officeDocument/2006/relationships/hyperlink" Target="mailto:pelo@patana.ac.th" TargetMode="External"/><Relationship Id="rId4" Type="http://schemas.openxmlformats.org/officeDocument/2006/relationships/hyperlink" Target="mailto:mily@patana.ac.th"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gala@patana.ac.th"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pegr@patana.ac.th" TargetMode="External"/><Relationship Id="rId5" Type="http://schemas.openxmlformats.org/officeDocument/2006/relationships/hyperlink" Target="mailto:hebe@patana.ac.th" TargetMode="External"/><Relationship Id="rId4" Type="http://schemas.openxmlformats.org/officeDocument/2006/relationships/hyperlink" Target="mailto:data@patana.ac.th"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geah@patana.ac.th"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www.patana.ac.th/PTG" TargetMode="External"/><Relationship Id="rId2" Type="http://schemas.openxmlformats.org/officeDocument/2006/relationships/hyperlink" Target="mailto:ptg@patana.ac.th"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acebook.com/bangkokpatanaschool" TargetMode="External"/><Relationship Id="rId2" Type="http://schemas.openxmlformats.org/officeDocument/2006/relationships/hyperlink" Target="http://issuu.com/bangkokpatana/docs/issue_17/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1000" smtClean="0">
                <a:solidFill>
                  <a:srgbClr val="665D54"/>
                </a:solidFill>
                <a:latin typeface="Futura Std Book" pitchFamily="-16" charset="0"/>
              </a:rPr>
              <a:t>Bangkok Patana School Master Presentation</a:t>
            </a:r>
          </a:p>
        </p:txBody>
      </p:sp>
      <p:sp>
        <p:nvSpPr>
          <p:cNvPr id="3075" name="Rectangle 5"/>
          <p:cNvSpPr>
            <a:spLocks noChangeArrowheads="1"/>
          </p:cNvSpPr>
          <p:nvPr/>
        </p:nvSpPr>
        <p:spPr bwMode="auto">
          <a:xfrm>
            <a:off x="0" y="944563"/>
            <a:ext cx="9144000" cy="5913437"/>
          </a:xfrm>
          <a:prstGeom prst="rect">
            <a:avLst/>
          </a:prstGeom>
          <a:solidFill>
            <a:srgbClr val="001831"/>
          </a:solidFill>
          <a:ln w="9525">
            <a:solidFill>
              <a:schemeClr val="tx1"/>
            </a:solidFill>
            <a:miter lim="800000"/>
            <a:headEnd/>
            <a:tailEnd/>
          </a:ln>
        </p:spPr>
        <p:txBody>
          <a:bodyPr wrap="none" anchor="ctr"/>
          <a:lstStyle/>
          <a:p>
            <a:endParaRPr lang="en-GB">
              <a:solidFill>
                <a:srgbClr val="000000"/>
              </a:solidFill>
            </a:endParaRPr>
          </a:p>
        </p:txBody>
      </p:sp>
      <p:sp>
        <p:nvSpPr>
          <p:cNvPr id="3076" name="Rectangle 2"/>
          <p:cNvSpPr>
            <a:spLocks noGrp="1" noChangeArrowheads="1"/>
          </p:cNvSpPr>
          <p:nvPr>
            <p:ph type="ctrTitle"/>
          </p:nvPr>
        </p:nvSpPr>
        <p:spPr>
          <a:xfrm>
            <a:off x="714375" y="2500313"/>
            <a:ext cx="7772400" cy="1857375"/>
          </a:xfrm>
        </p:spPr>
        <p:txBody>
          <a:bodyPr/>
          <a:lstStyle/>
          <a:p>
            <a:pPr eaLnBrk="1" hangingPunct="1"/>
            <a:r>
              <a:rPr lang="en-US" sz="4400" b="1" dirty="0" smtClean="0">
                <a:solidFill>
                  <a:schemeClr val="bg1"/>
                </a:solidFill>
                <a:latin typeface="Calibri" panose="020F0502020204030204" pitchFamily="34" charset="0"/>
              </a:rPr>
              <a:t>Secondary School</a:t>
            </a:r>
            <a:r>
              <a:rPr lang="en-US" sz="4400" dirty="0" smtClean="0">
                <a:solidFill>
                  <a:schemeClr val="bg1"/>
                </a:solidFill>
                <a:latin typeface="Calibri" panose="020F0502020204030204" pitchFamily="34" charset="0"/>
              </a:rPr>
              <a:t/>
            </a:r>
            <a:br>
              <a:rPr lang="en-US" sz="4400" dirty="0" smtClean="0">
                <a:solidFill>
                  <a:schemeClr val="bg1"/>
                </a:solidFill>
                <a:latin typeface="Calibri" panose="020F0502020204030204" pitchFamily="34" charset="0"/>
              </a:rPr>
            </a:br>
            <a:r>
              <a:rPr lang="en-US" sz="4400" dirty="0" smtClean="0">
                <a:solidFill>
                  <a:schemeClr val="bg1"/>
                </a:solidFill>
                <a:latin typeface="Calibri" panose="020F0502020204030204" pitchFamily="34" charset="0"/>
              </a:rPr>
              <a:t>Welcome to new parents</a:t>
            </a:r>
            <a:br>
              <a:rPr lang="en-US" sz="4400" dirty="0" smtClean="0">
                <a:solidFill>
                  <a:schemeClr val="bg1"/>
                </a:solidFill>
                <a:latin typeface="Calibri" panose="020F0502020204030204" pitchFamily="34" charset="0"/>
              </a:rPr>
            </a:br>
            <a:r>
              <a:rPr lang="en-US" sz="4400" i="1" dirty="0" smtClean="0">
                <a:solidFill>
                  <a:schemeClr val="bg1"/>
                </a:solidFill>
                <a:latin typeface="Calibri" panose="020F0502020204030204" pitchFamily="34" charset="0"/>
              </a:rPr>
              <a:t>20</a:t>
            </a:r>
            <a:r>
              <a:rPr lang="en-US" sz="4400" i="1" baseline="30000" dirty="0" smtClean="0">
                <a:solidFill>
                  <a:schemeClr val="bg1"/>
                </a:solidFill>
                <a:latin typeface="Calibri" panose="020F0502020204030204" pitchFamily="34" charset="0"/>
              </a:rPr>
              <a:t>th</a:t>
            </a:r>
            <a:r>
              <a:rPr lang="en-US" sz="4400" i="1" dirty="0" smtClean="0">
                <a:solidFill>
                  <a:schemeClr val="bg1"/>
                </a:solidFill>
                <a:latin typeface="Calibri" panose="020F0502020204030204" pitchFamily="34" charset="0"/>
              </a:rPr>
              <a:t> January 2015</a:t>
            </a:r>
            <a:r>
              <a:rPr lang="en-US" sz="3200" i="1" dirty="0" smtClean="0">
                <a:solidFill>
                  <a:srgbClr val="C41A08"/>
                </a:solidFill>
              </a:rPr>
              <a:t/>
            </a:r>
            <a:br>
              <a:rPr lang="en-US" sz="3200" i="1" dirty="0" smtClean="0">
                <a:solidFill>
                  <a:srgbClr val="C41A08"/>
                </a:solidFill>
              </a:rPr>
            </a:br>
            <a:endParaRPr lang="en-US" sz="2800" dirty="0" smtClean="0">
              <a:solidFill>
                <a:schemeClr val="bg1"/>
              </a:solidFill>
            </a:endParaRPr>
          </a:p>
        </p:txBody>
      </p:sp>
      <p:pic>
        <p:nvPicPr>
          <p:cNvPr id="3077" name="Picture 4" descr="A4_identityBand_50pc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409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5888"/>
            <a:ext cx="8229600" cy="1143000"/>
          </a:xfrm>
        </p:spPr>
        <p:txBody>
          <a:bodyPr/>
          <a:lstStyle/>
          <a:p>
            <a:pPr eaLnBrk="1" hangingPunct="1"/>
            <a:r>
              <a:rPr lang="en-US" b="1" dirty="0" smtClean="0">
                <a:solidFill>
                  <a:srgbClr val="002060"/>
                </a:solidFill>
                <a:latin typeface="Cambria" pitchFamily="18" charset="0"/>
              </a:rPr>
              <a:t>Key Stage 3: Year 7</a:t>
            </a:r>
          </a:p>
        </p:txBody>
      </p:sp>
      <p:graphicFrame>
        <p:nvGraphicFramePr>
          <p:cNvPr id="3" name="Table 2"/>
          <p:cNvGraphicFramePr>
            <a:graphicFrameLocks noGrp="1"/>
          </p:cNvGraphicFramePr>
          <p:nvPr>
            <p:extLst>
              <p:ext uri="{D42A27DB-BD31-4B8C-83A1-F6EECF244321}">
                <p14:modId xmlns:p14="http://schemas.microsoft.com/office/powerpoint/2010/main" val="1690232548"/>
              </p:ext>
            </p:extLst>
          </p:nvPr>
        </p:nvGraphicFramePr>
        <p:xfrm>
          <a:off x="1331640" y="1484784"/>
          <a:ext cx="6624736" cy="3816424"/>
        </p:xfrm>
        <a:graphic>
          <a:graphicData uri="http://schemas.openxmlformats.org/drawingml/2006/table">
            <a:tbl>
              <a:tblPr firstRow="1" bandRow="1">
                <a:tableStyleId>{93296810-A885-4BE3-A3E7-6D5BEEA58F35}</a:tableStyleId>
              </a:tblPr>
              <a:tblGrid>
                <a:gridCol w="3312368"/>
                <a:gridCol w="3312368"/>
              </a:tblGrid>
              <a:tr h="477053">
                <a:tc>
                  <a:txBody>
                    <a:bodyPr/>
                    <a:lstStyle/>
                    <a:p>
                      <a:pPr>
                        <a:lnSpc>
                          <a:spcPct val="118000"/>
                        </a:lnSpc>
                        <a:spcAft>
                          <a:spcPts val="600"/>
                        </a:spcAft>
                      </a:pPr>
                      <a:r>
                        <a:rPr lang="en-US" sz="2400" kern="1400" dirty="0">
                          <a:effectLst/>
                        </a:rPr>
                        <a:t>Core Subjects</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r>
                        <a:rPr lang="en-US" sz="2400" kern="1400" dirty="0">
                          <a:effectLst/>
                        </a:rPr>
                        <a:t>Foundation Subjects</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a:effectLst/>
                        </a:rPr>
                        <a:t>Tutorial</a:t>
                      </a:r>
                      <a:endParaRPr lang="en-GB" sz="20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rPr>
                        <a:t>Art</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a:effectLst/>
                        </a:rPr>
                        <a:t>English</a:t>
                      </a:r>
                      <a:endParaRPr lang="en-GB" sz="20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rPr>
                        <a:t>Design Technology</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a:effectLst/>
                        </a:rPr>
                        <a:t>Mathematics</a:t>
                      </a:r>
                      <a:endParaRPr lang="en-GB" sz="20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rPr>
                        <a:t>Drama</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x-none" sz="2400" dirty="0">
                          <a:effectLst/>
                        </a:rPr>
                        <a:t>S</a:t>
                      </a:r>
                      <a:r>
                        <a:rPr lang="en-US" sz="2400" dirty="0" err="1">
                          <a:effectLst/>
                        </a:rPr>
                        <a:t>cience</a:t>
                      </a:r>
                      <a:endParaRPr lang="en-GB" sz="20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rPr>
                        <a:t>Geography</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a:effectLst/>
                        </a:rPr>
                        <a:t>Modern Languages</a:t>
                      </a:r>
                      <a:endParaRPr lang="en-GB" sz="20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rPr>
                        <a:t>History</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a:effectLst/>
                        </a:rPr>
                        <a:t>PE</a:t>
                      </a:r>
                      <a:endParaRPr lang="en-GB" sz="20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rPr>
                        <a:t>ICT</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a:effectLst/>
                        </a:rPr>
                        <a:t>Learning to </a:t>
                      </a:r>
                      <a:r>
                        <a:rPr lang="en-US" sz="2400" dirty="0" smtClean="0">
                          <a:effectLst/>
                        </a:rPr>
                        <a:t>Learn*</a:t>
                      </a:r>
                      <a:endParaRPr lang="en-GB" sz="20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rPr>
                        <a:t>Music</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7127776" y="5949280"/>
            <a:ext cx="2016224" cy="369332"/>
          </a:xfrm>
          <a:prstGeom prst="rect">
            <a:avLst/>
          </a:prstGeom>
          <a:noFill/>
        </p:spPr>
        <p:txBody>
          <a:bodyPr wrap="square" rtlCol="0">
            <a:spAutoFit/>
          </a:bodyPr>
          <a:lstStyle/>
          <a:p>
            <a:r>
              <a:rPr lang="en-GB" sz="1800" dirty="0" smtClean="0"/>
              <a:t>*Year 7 Only</a:t>
            </a:r>
            <a:endParaRPr lang="en-GB" sz="1800" dirty="0"/>
          </a:p>
        </p:txBody>
      </p:sp>
    </p:spTree>
    <p:extLst>
      <p:ext uri="{BB962C8B-B14F-4D97-AF65-F5344CB8AC3E}">
        <p14:creationId xmlns:p14="http://schemas.microsoft.com/office/powerpoint/2010/main" val="857429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4450"/>
            <a:ext cx="8229600" cy="1143000"/>
          </a:xfrm>
        </p:spPr>
        <p:txBody>
          <a:bodyPr/>
          <a:lstStyle/>
          <a:p>
            <a:pPr eaLnBrk="1" hangingPunct="1"/>
            <a:r>
              <a:rPr lang="en-US" b="1" smtClean="0">
                <a:solidFill>
                  <a:srgbClr val="002060"/>
                </a:solidFill>
                <a:latin typeface="Cambria" pitchFamily="18" charset="0"/>
              </a:rPr>
              <a:t>Key Stage 4 (Years 10 &amp; 11)</a:t>
            </a:r>
          </a:p>
        </p:txBody>
      </p:sp>
      <p:graphicFrame>
        <p:nvGraphicFramePr>
          <p:cNvPr id="5" name="Table 4"/>
          <p:cNvGraphicFramePr>
            <a:graphicFrameLocks noGrp="1"/>
          </p:cNvGraphicFramePr>
          <p:nvPr>
            <p:extLst>
              <p:ext uri="{D42A27DB-BD31-4B8C-83A1-F6EECF244321}">
                <p14:modId xmlns:p14="http://schemas.microsoft.com/office/powerpoint/2010/main" val="4215885359"/>
              </p:ext>
            </p:extLst>
          </p:nvPr>
        </p:nvGraphicFramePr>
        <p:xfrm>
          <a:off x="899592" y="1177720"/>
          <a:ext cx="7128792" cy="4802411"/>
        </p:xfrm>
        <a:graphic>
          <a:graphicData uri="http://schemas.openxmlformats.org/drawingml/2006/table">
            <a:tbl>
              <a:tblPr firstRow="1" bandRow="1">
                <a:tableStyleId>{93296810-A885-4BE3-A3E7-6D5BEEA58F35}</a:tableStyleId>
              </a:tblPr>
              <a:tblGrid>
                <a:gridCol w="3564396"/>
                <a:gridCol w="3564396"/>
              </a:tblGrid>
              <a:tr h="477053">
                <a:tc>
                  <a:txBody>
                    <a:bodyPr/>
                    <a:lstStyle/>
                    <a:p>
                      <a:pPr>
                        <a:lnSpc>
                          <a:spcPct val="118000"/>
                        </a:lnSpc>
                        <a:spcAft>
                          <a:spcPts val="600"/>
                        </a:spcAft>
                      </a:pPr>
                      <a:r>
                        <a:rPr lang="en-US" sz="2400" kern="1400" dirty="0">
                          <a:effectLst/>
                        </a:rPr>
                        <a:t>Core Subjects</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r>
                        <a:rPr lang="en-US" sz="2400" kern="1400" dirty="0" smtClean="0">
                          <a:effectLst/>
                        </a:rPr>
                        <a:t>Option Subjects</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a:effectLst/>
                          <a:latin typeface="+mn-lt"/>
                        </a:rPr>
                        <a:t>English</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latin typeface="+mn-lt"/>
                        </a:rPr>
                        <a:t>Art</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a:effectLst/>
                          <a:latin typeface="+mn-lt"/>
                        </a:rPr>
                        <a:t>Mathematics</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latin typeface="+mn-lt"/>
                        </a:rPr>
                        <a:t>Design Technology</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x-none" sz="2400" dirty="0">
                          <a:effectLst/>
                          <a:latin typeface="+mn-lt"/>
                        </a:rPr>
                        <a:t>S</a:t>
                      </a:r>
                      <a:r>
                        <a:rPr lang="en-US" sz="2400" dirty="0" err="1">
                          <a:effectLst/>
                          <a:latin typeface="+mn-lt"/>
                        </a:rPr>
                        <a:t>cience</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latin typeface="+mn-lt"/>
                        </a:rPr>
                        <a:t>Drama</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400" dirty="0" smtClean="0">
                          <a:effectLst/>
                          <a:latin typeface="+mn-lt"/>
                        </a:rPr>
                        <a:t>Modern Language/Home</a:t>
                      </a:r>
                      <a:r>
                        <a:rPr lang="en-US" sz="2400" baseline="0" dirty="0" smtClean="0">
                          <a:effectLst/>
                          <a:latin typeface="+mn-lt"/>
                        </a:rPr>
                        <a:t> Language/ESL</a:t>
                      </a:r>
                      <a:endParaRPr lang="en-GB" sz="2400" dirty="0" smtClean="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smtClean="0">
                          <a:solidFill>
                            <a:srgbClr val="000000"/>
                          </a:solidFill>
                          <a:effectLst/>
                          <a:latin typeface="+mn-lt"/>
                          <a:ea typeface="Times New Roman" panose="02020603050405020304" pitchFamily="18" charset="0"/>
                          <a:cs typeface="Times New Roman" panose="02020603050405020304" pitchFamily="18" charset="0"/>
                        </a:rPr>
                        <a:t>PE</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95055">
                <a:tc>
                  <a:txBody>
                    <a:bodyPr/>
                    <a:lstStyle/>
                    <a:p>
                      <a:pPr marL="0" lvl="0" indent="0">
                        <a:spcAft>
                          <a:spcPts val="0"/>
                        </a:spcAft>
                        <a:buFont typeface="Symbol" panose="05050102010706020507" pitchFamily="18" charset="2"/>
                        <a:buNone/>
                      </a:pPr>
                      <a:r>
                        <a:rPr lang="en-GB" sz="2400" dirty="0" smtClean="0">
                          <a:effectLst/>
                          <a:latin typeface="+mn-lt"/>
                          <a:ea typeface="Calibri" panose="020F0502020204030204" pitchFamily="34" charset="0"/>
                          <a:cs typeface="Cordia New" panose="020B0304020202020204" pitchFamily="34" charset="-34"/>
                        </a:rPr>
                        <a:t>Humanities – </a:t>
                      </a:r>
                      <a:r>
                        <a:rPr lang="en-GB" sz="2400" dirty="0" err="1" smtClean="0">
                          <a:effectLst/>
                          <a:latin typeface="+mn-lt"/>
                          <a:ea typeface="Calibri" panose="020F0502020204030204" pitchFamily="34" charset="0"/>
                          <a:cs typeface="Cordia New" panose="020B0304020202020204" pitchFamily="34" charset="-34"/>
                        </a:rPr>
                        <a:t>Hist</a:t>
                      </a:r>
                      <a:r>
                        <a:rPr lang="en-GB" sz="2400" dirty="0" smtClean="0">
                          <a:effectLst/>
                          <a:latin typeface="+mn-lt"/>
                          <a:ea typeface="Calibri" panose="020F0502020204030204" pitchFamily="34" charset="0"/>
                          <a:cs typeface="Cordia New" panose="020B0304020202020204" pitchFamily="34" charset="-34"/>
                        </a:rPr>
                        <a:t>/</a:t>
                      </a:r>
                      <a:r>
                        <a:rPr lang="en-GB" sz="2400" dirty="0" err="1" smtClean="0">
                          <a:effectLst/>
                          <a:latin typeface="+mn-lt"/>
                          <a:ea typeface="Calibri" panose="020F0502020204030204" pitchFamily="34" charset="0"/>
                          <a:cs typeface="Cordia New" panose="020B0304020202020204" pitchFamily="34" charset="-34"/>
                        </a:rPr>
                        <a:t>Geog</a:t>
                      </a:r>
                      <a:r>
                        <a:rPr lang="en-GB" sz="2400" dirty="0" smtClean="0">
                          <a:effectLst/>
                          <a:latin typeface="+mn-lt"/>
                          <a:ea typeface="Calibri" panose="020F0502020204030204" pitchFamily="34" charset="0"/>
                          <a:cs typeface="Cordia New" panose="020B0304020202020204" pitchFamily="34" charset="-34"/>
                        </a:rPr>
                        <a:t>/BS/Econ</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smtClean="0">
                          <a:solidFill>
                            <a:srgbClr val="000000"/>
                          </a:solidFill>
                          <a:effectLst/>
                          <a:latin typeface="+mn-lt"/>
                          <a:ea typeface="Times New Roman" panose="02020603050405020304" pitchFamily="18" charset="0"/>
                          <a:cs typeface="Times New Roman" panose="02020603050405020304" pitchFamily="18" charset="0"/>
                        </a:rPr>
                        <a:t>Humanities</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mn-lt"/>
                        </a:rPr>
                        <a:t>Tutorial*</a:t>
                      </a:r>
                      <a:endParaRPr lang="en-GB" sz="2400" dirty="0" smtClean="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smtClean="0">
                          <a:effectLst/>
                          <a:latin typeface="+mn-lt"/>
                        </a:rPr>
                        <a:t>ICT or Computing</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smtClean="0">
                          <a:effectLst/>
                          <a:latin typeface="+mn-lt"/>
                        </a:rPr>
                        <a:t>PE*</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latin typeface="+mn-lt"/>
                        </a:rPr>
                        <a:t>Music</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GB" sz="2400" dirty="0" smtClean="0">
                          <a:effectLst/>
                          <a:latin typeface="+mn-lt"/>
                          <a:ea typeface="Calibri" panose="020F0502020204030204" pitchFamily="34" charset="0"/>
                          <a:cs typeface="Cordia New" panose="020B0304020202020204" pitchFamily="34" charset="-34"/>
                        </a:rPr>
                        <a:t>Elective*</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r>
                        <a:rPr lang="en-GB" sz="2400" dirty="0" smtClean="0">
                          <a:latin typeface="+mn-lt"/>
                        </a:rPr>
                        <a:t>2</a:t>
                      </a:r>
                      <a:r>
                        <a:rPr lang="en-GB" sz="2400" baseline="30000" dirty="0" smtClean="0">
                          <a:latin typeface="+mn-lt"/>
                        </a:rPr>
                        <a:t>nd</a:t>
                      </a:r>
                      <a:r>
                        <a:rPr lang="en-GB" sz="2400" dirty="0" smtClean="0">
                          <a:latin typeface="+mn-lt"/>
                        </a:rPr>
                        <a:t> MFL</a:t>
                      </a:r>
                      <a:endParaRPr lang="en-GB" sz="2400" dirty="0">
                        <a:latin typeface="+mn-lt"/>
                      </a:endParaRPr>
                    </a:p>
                  </a:txBody>
                  <a:tcPr marL="68580" marR="68580" marT="0" marB="0"/>
                </a:tc>
              </a:tr>
            </a:tbl>
          </a:graphicData>
        </a:graphic>
      </p:graphicFrame>
      <p:sp>
        <p:nvSpPr>
          <p:cNvPr id="2" name="TextBox 1"/>
          <p:cNvSpPr txBox="1"/>
          <p:nvPr/>
        </p:nvSpPr>
        <p:spPr>
          <a:xfrm>
            <a:off x="6588224" y="6381328"/>
            <a:ext cx="3024336" cy="369332"/>
          </a:xfrm>
          <a:prstGeom prst="rect">
            <a:avLst/>
          </a:prstGeom>
          <a:noFill/>
        </p:spPr>
        <p:txBody>
          <a:bodyPr wrap="square" rtlCol="0">
            <a:spAutoFit/>
          </a:bodyPr>
          <a:lstStyle/>
          <a:p>
            <a:r>
              <a:rPr lang="en-GB" sz="1800" dirty="0" smtClean="0"/>
              <a:t>* Not examinable</a:t>
            </a:r>
            <a:endParaRPr lang="en-GB" sz="1800" dirty="0"/>
          </a:p>
        </p:txBody>
      </p:sp>
    </p:spTree>
    <p:extLst>
      <p:ext uri="{BB962C8B-B14F-4D97-AF65-F5344CB8AC3E}">
        <p14:creationId xmlns:p14="http://schemas.microsoft.com/office/powerpoint/2010/main" val="310180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14313"/>
            <a:ext cx="8229600" cy="1143000"/>
          </a:xfrm>
        </p:spPr>
        <p:txBody>
          <a:bodyPr/>
          <a:lstStyle/>
          <a:p>
            <a:pPr eaLnBrk="1" hangingPunct="1"/>
            <a:r>
              <a:rPr lang="en-US" b="1" smtClean="0">
                <a:solidFill>
                  <a:srgbClr val="002060"/>
                </a:solidFill>
                <a:latin typeface="Cambria" pitchFamily="18" charset="0"/>
              </a:rPr>
              <a:t>Senior Studies (Years 12 &amp;13)</a:t>
            </a:r>
          </a:p>
        </p:txBody>
      </p:sp>
      <p:sp>
        <p:nvSpPr>
          <p:cNvPr id="2" name="TextBox 1"/>
          <p:cNvSpPr txBox="1"/>
          <p:nvPr/>
        </p:nvSpPr>
        <p:spPr>
          <a:xfrm>
            <a:off x="1259632" y="1268760"/>
            <a:ext cx="4752528" cy="4708981"/>
          </a:xfrm>
          <a:prstGeom prst="rect">
            <a:avLst/>
          </a:prstGeom>
          <a:solidFill>
            <a:schemeClr val="bg1"/>
          </a:solidFill>
        </p:spPr>
        <p:txBody>
          <a:bodyPr wrap="square" rtlCol="0">
            <a:spAutoFit/>
          </a:bodyPr>
          <a:lstStyle/>
          <a:p>
            <a:pPr marL="285750" indent="-285750">
              <a:lnSpc>
                <a:spcPct val="150000"/>
              </a:lnSpc>
              <a:buFont typeface="Arial" panose="020B0604020202020204" pitchFamily="34" charset="0"/>
              <a:buChar char="•"/>
            </a:pPr>
            <a:r>
              <a:rPr lang="en-GB" sz="2000" dirty="0"/>
              <a:t>G1: First Language</a:t>
            </a:r>
          </a:p>
          <a:p>
            <a:pPr marL="285750" indent="-285750">
              <a:lnSpc>
                <a:spcPct val="150000"/>
              </a:lnSpc>
              <a:buFont typeface="Arial" panose="020B0604020202020204" pitchFamily="34" charset="0"/>
              <a:buChar char="•"/>
            </a:pPr>
            <a:r>
              <a:rPr lang="en-GB" sz="2000" dirty="0"/>
              <a:t>G2: Second Language</a:t>
            </a:r>
          </a:p>
          <a:p>
            <a:pPr marL="285750" indent="-285750">
              <a:lnSpc>
                <a:spcPct val="150000"/>
              </a:lnSpc>
              <a:buFont typeface="Arial" panose="020B0604020202020204" pitchFamily="34" charset="0"/>
              <a:buChar char="•"/>
            </a:pPr>
            <a:r>
              <a:rPr lang="en-GB" sz="2000" dirty="0"/>
              <a:t>G3: Individuals and Society</a:t>
            </a:r>
          </a:p>
          <a:p>
            <a:pPr marL="285750" indent="-285750">
              <a:lnSpc>
                <a:spcPct val="150000"/>
              </a:lnSpc>
              <a:buFont typeface="Arial" panose="020B0604020202020204" pitchFamily="34" charset="0"/>
              <a:buChar char="•"/>
            </a:pPr>
            <a:r>
              <a:rPr lang="en-GB" sz="2000" dirty="0"/>
              <a:t>G4: Experimental Sciences</a:t>
            </a:r>
          </a:p>
          <a:p>
            <a:pPr marL="285750" indent="-285750">
              <a:lnSpc>
                <a:spcPct val="150000"/>
              </a:lnSpc>
              <a:buFont typeface="Arial" panose="020B0604020202020204" pitchFamily="34" charset="0"/>
              <a:buChar char="•"/>
            </a:pPr>
            <a:r>
              <a:rPr lang="en-GB" sz="2000" dirty="0"/>
              <a:t>G5: Mathematics</a:t>
            </a:r>
          </a:p>
          <a:p>
            <a:pPr marL="285750" indent="-285750">
              <a:lnSpc>
                <a:spcPct val="150000"/>
              </a:lnSpc>
              <a:buFont typeface="Arial" panose="020B0604020202020204" pitchFamily="34" charset="0"/>
              <a:buChar char="•"/>
            </a:pPr>
            <a:r>
              <a:rPr lang="en-GB" sz="2000" dirty="0"/>
              <a:t>G6: Electives</a:t>
            </a:r>
          </a:p>
          <a:p>
            <a:pPr marL="285750" indent="-285750">
              <a:lnSpc>
                <a:spcPct val="150000"/>
              </a:lnSpc>
              <a:buFont typeface="Arial" panose="020B0604020202020204" pitchFamily="34" charset="0"/>
              <a:buChar char="•"/>
            </a:pPr>
            <a:r>
              <a:rPr lang="en-GB" sz="2000" dirty="0"/>
              <a:t>Theory of Knowledge</a:t>
            </a:r>
          </a:p>
          <a:p>
            <a:pPr marL="285750" indent="-285750">
              <a:lnSpc>
                <a:spcPct val="150000"/>
              </a:lnSpc>
              <a:buFont typeface="Arial" panose="020B0604020202020204" pitchFamily="34" charset="0"/>
              <a:buChar char="•"/>
            </a:pPr>
            <a:r>
              <a:rPr lang="en-GB" sz="2000" dirty="0"/>
              <a:t>CAS</a:t>
            </a:r>
          </a:p>
          <a:p>
            <a:pPr marL="285750" indent="-285750">
              <a:lnSpc>
                <a:spcPct val="150000"/>
              </a:lnSpc>
              <a:buFont typeface="Arial" panose="020B0604020202020204" pitchFamily="34" charset="0"/>
              <a:buChar char="•"/>
            </a:pPr>
            <a:r>
              <a:rPr lang="en-GB" sz="2000" dirty="0" smtClean="0"/>
              <a:t>Tutorial</a:t>
            </a:r>
            <a:endParaRPr lang="en-GB" sz="2000" dirty="0"/>
          </a:p>
          <a:p>
            <a:pPr marL="285750" indent="-285750">
              <a:lnSpc>
                <a:spcPct val="150000"/>
              </a:lnSpc>
              <a:buFont typeface="Arial" panose="020B0604020202020204" pitchFamily="34" charset="0"/>
              <a:buChar char="•"/>
            </a:pPr>
            <a:r>
              <a:rPr lang="en-GB" sz="2000" dirty="0" smtClean="0"/>
              <a:t>PE</a:t>
            </a:r>
          </a:p>
        </p:txBody>
      </p:sp>
    </p:spTree>
    <p:extLst>
      <p:ext uri="{BB962C8B-B14F-4D97-AF65-F5344CB8AC3E}">
        <p14:creationId xmlns:p14="http://schemas.microsoft.com/office/powerpoint/2010/main" val="182374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85750"/>
            <a:ext cx="7772400" cy="1143000"/>
          </a:xfrm>
        </p:spPr>
        <p:txBody>
          <a:bodyPr/>
          <a:lstStyle/>
          <a:p>
            <a:pPr eaLnBrk="1" hangingPunct="1"/>
            <a:r>
              <a:rPr lang="en-US" b="1" dirty="0" smtClean="0">
                <a:solidFill>
                  <a:srgbClr val="002060"/>
                </a:solidFill>
                <a:latin typeface="Cambria" pitchFamily="18" charset="0"/>
              </a:rPr>
              <a:t>Home Learning</a:t>
            </a:r>
          </a:p>
        </p:txBody>
      </p:sp>
      <p:sp>
        <p:nvSpPr>
          <p:cNvPr id="10243" name="Rectangle 3"/>
          <p:cNvSpPr>
            <a:spLocks noGrp="1" noChangeArrowheads="1"/>
          </p:cNvSpPr>
          <p:nvPr>
            <p:ph type="body" idx="1"/>
          </p:nvPr>
        </p:nvSpPr>
        <p:spPr>
          <a:xfrm>
            <a:off x="457200" y="1428750"/>
            <a:ext cx="8229600" cy="4160491"/>
          </a:xfrm>
        </p:spPr>
        <p:txBody>
          <a:bodyPr/>
          <a:lstStyle/>
          <a:p>
            <a:pPr eaLnBrk="1" hangingPunct="1"/>
            <a:r>
              <a:rPr lang="en-US" sz="2800" dirty="0" smtClean="0">
                <a:latin typeface="Calibri" pitchFamily="34" charset="0"/>
              </a:rPr>
              <a:t>Should be logged on Firefly as a task</a:t>
            </a:r>
          </a:p>
          <a:p>
            <a:pPr eaLnBrk="1" hangingPunct="1"/>
            <a:r>
              <a:rPr lang="en-GB" sz="2800" dirty="0" smtClean="0">
                <a:latin typeface="Calibri" pitchFamily="34" charset="0"/>
              </a:rPr>
              <a:t>Home Learning Timetables are published for KS3 (Assessment)</a:t>
            </a:r>
          </a:p>
          <a:p>
            <a:pPr eaLnBrk="1" hangingPunct="1"/>
            <a:r>
              <a:rPr lang="en-GB" sz="2800" dirty="0" smtClean="0">
                <a:latin typeface="Calibri" pitchFamily="34" charset="0"/>
              </a:rPr>
              <a:t>Will vary in types of activity</a:t>
            </a:r>
          </a:p>
          <a:p>
            <a:pPr eaLnBrk="1" hangingPunct="1"/>
            <a:r>
              <a:rPr lang="en-GB" sz="2800" dirty="0" smtClean="0">
                <a:latin typeface="Calibri" pitchFamily="34" charset="0"/>
              </a:rPr>
              <a:t>KS3: 1 to 1.5 hours/night (20-30 </a:t>
            </a:r>
            <a:r>
              <a:rPr lang="en-GB" sz="2800" dirty="0" err="1" smtClean="0">
                <a:latin typeface="Calibri" pitchFamily="34" charset="0"/>
              </a:rPr>
              <a:t>mins</a:t>
            </a:r>
            <a:r>
              <a:rPr lang="en-GB" sz="2800" dirty="0" smtClean="0">
                <a:latin typeface="Calibri" pitchFamily="34" charset="0"/>
              </a:rPr>
              <a:t>/subject)</a:t>
            </a:r>
          </a:p>
          <a:p>
            <a:pPr eaLnBrk="1" hangingPunct="1"/>
            <a:r>
              <a:rPr lang="en-GB" sz="2800" dirty="0" smtClean="0">
                <a:latin typeface="Calibri" pitchFamily="34" charset="0"/>
              </a:rPr>
              <a:t>KS4: 1.5 to 2 hours/night (35 to 40 </a:t>
            </a:r>
            <a:r>
              <a:rPr lang="en-GB" sz="2800" dirty="0" err="1" smtClean="0">
                <a:latin typeface="Calibri" pitchFamily="34" charset="0"/>
              </a:rPr>
              <a:t>mins</a:t>
            </a:r>
            <a:r>
              <a:rPr lang="en-GB" sz="2800" dirty="0" smtClean="0">
                <a:latin typeface="Calibri" pitchFamily="34" charset="0"/>
              </a:rPr>
              <a:t>/subject)</a:t>
            </a:r>
          </a:p>
          <a:p>
            <a:pPr eaLnBrk="1" hangingPunct="1"/>
            <a:r>
              <a:rPr lang="en-GB" sz="2800" dirty="0" smtClean="0">
                <a:latin typeface="Calibri" pitchFamily="34" charset="0"/>
              </a:rPr>
              <a:t>Senior Studies: 3+ hours/night (50 </a:t>
            </a:r>
            <a:r>
              <a:rPr lang="en-GB" sz="2800" dirty="0" err="1" smtClean="0">
                <a:latin typeface="Calibri" pitchFamily="34" charset="0"/>
              </a:rPr>
              <a:t>mins</a:t>
            </a:r>
            <a:r>
              <a:rPr lang="en-GB" sz="2800" dirty="0" smtClean="0">
                <a:latin typeface="Calibri" pitchFamily="34" charset="0"/>
              </a:rPr>
              <a:t>/subject)</a:t>
            </a:r>
          </a:p>
        </p:txBody>
      </p:sp>
    </p:spTree>
    <p:extLst>
      <p:ext uri="{BB962C8B-B14F-4D97-AF65-F5344CB8AC3E}">
        <p14:creationId xmlns:p14="http://schemas.microsoft.com/office/powerpoint/2010/main" val="3310239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428750"/>
          </a:xfrm>
        </p:spPr>
        <p:txBody>
          <a:bodyPr/>
          <a:lstStyle/>
          <a:p>
            <a:pPr eaLnBrk="1" hangingPunct="1"/>
            <a:r>
              <a:rPr lang="en-US" b="1" dirty="0" smtClean="0">
                <a:solidFill>
                  <a:srgbClr val="002060"/>
                </a:solidFill>
                <a:latin typeface="Cambria" pitchFamily="18" charset="0"/>
              </a:rPr>
              <a:t>Reporting and Assessment</a:t>
            </a:r>
          </a:p>
        </p:txBody>
      </p:sp>
      <p:sp>
        <p:nvSpPr>
          <p:cNvPr id="2" name="Content Placeholder 1"/>
          <p:cNvSpPr>
            <a:spLocks noGrp="1"/>
          </p:cNvSpPr>
          <p:nvPr>
            <p:ph idx="1"/>
          </p:nvPr>
        </p:nvSpPr>
        <p:spPr>
          <a:xfrm>
            <a:off x="685800" y="1124744"/>
            <a:ext cx="7772400" cy="4824536"/>
          </a:xfrm>
        </p:spPr>
        <p:txBody>
          <a:bodyPr/>
          <a:lstStyle/>
          <a:p>
            <a:r>
              <a:rPr lang="en-GB" sz="2400" dirty="0" smtClean="0"/>
              <a:t>Students are given on-going feedback regarding their progress</a:t>
            </a:r>
          </a:p>
          <a:p>
            <a:pPr lvl="1">
              <a:buFont typeface="Wingdings" panose="05000000000000000000" pitchFamily="2" charset="2"/>
              <a:buChar char="§"/>
            </a:pPr>
            <a:r>
              <a:rPr lang="en-GB" sz="2000" dirty="0" smtClean="0"/>
              <a:t>Verbal</a:t>
            </a:r>
          </a:p>
          <a:p>
            <a:pPr lvl="1">
              <a:buFont typeface="Wingdings" panose="05000000000000000000" pitchFamily="2" charset="2"/>
              <a:buChar char="§"/>
            </a:pPr>
            <a:r>
              <a:rPr lang="en-GB" sz="2000" dirty="0" smtClean="0"/>
              <a:t>Written</a:t>
            </a:r>
          </a:p>
          <a:p>
            <a:pPr lvl="1">
              <a:buFont typeface="Wingdings" panose="05000000000000000000" pitchFamily="2" charset="2"/>
              <a:buChar char="§"/>
            </a:pPr>
            <a:r>
              <a:rPr lang="en-GB" sz="2000" dirty="0" smtClean="0"/>
              <a:t>Electronic</a:t>
            </a:r>
          </a:p>
          <a:p>
            <a:pPr>
              <a:buFont typeface="Arial" panose="020B0604020202020204" pitchFamily="34" charset="0"/>
              <a:buChar char="•"/>
            </a:pPr>
            <a:r>
              <a:rPr lang="en-GB" sz="2400" dirty="0" smtClean="0"/>
              <a:t>Target grade for the end of year/course</a:t>
            </a:r>
          </a:p>
          <a:p>
            <a:pPr>
              <a:buFont typeface="Arial" panose="020B0604020202020204" pitchFamily="34" charset="0"/>
              <a:buChar char="•"/>
            </a:pPr>
            <a:r>
              <a:rPr lang="en-GB" sz="2400" dirty="0" smtClean="0"/>
              <a:t>Report formally at the end of the term:</a:t>
            </a:r>
          </a:p>
          <a:p>
            <a:pPr lvl="1">
              <a:buFont typeface="Wingdings" panose="05000000000000000000" pitchFamily="2" charset="2"/>
              <a:buChar char="§"/>
            </a:pPr>
            <a:r>
              <a:rPr lang="en-GB" sz="2000" dirty="0" smtClean="0"/>
              <a:t>Annual examination grade</a:t>
            </a:r>
          </a:p>
          <a:p>
            <a:pPr lvl="1">
              <a:buFont typeface="Wingdings" panose="05000000000000000000" pitchFamily="2" charset="2"/>
              <a:buChar char="§"/>
            </a:pPr>
            <a:r>
              <a:rPr lang="en-GB" sz="2000" dirty="0" smtClean="0"/>
              <a:t>Current attainment grade</a:t>
            </a:r>
          </a:p>
          <a:p>
            <a:pPr lvl="1">
              <a:buFont typeface="Wingdings" panose="05000000000000000000" pitchFamily="2" charset="2"/>
              <a:buChar char="§"/>
            </a:pPr>
            <a:r>
              <a:rPr lang="en-GB" sz="2000" dirty="0" smtClean="0"/>
              <a:t>Target grade</a:t>
            </a:r>
          </a:p>
          <a:p>
            <a:pPr lvl="1">
              <a:buFont typeface="Wingdings" panose="05000000000000000000" pitchFamily="2" charset="2"/>
              <a:buChar char="§"/>
            </a:pPr>
            <a:r>
              <a:rPr lang="en-GB" sz="2000" dirty="0" smtClean="0"/>
              <a:t>Identifies what they have shown they can do</a:t>
            </a:r>
          </a:p>
          <a:p>
            <a:pPr lvl="1">
              <a:buFont typeface="Wingdings" panose="05000000000000000000" pitchFamily="2" charset="2"/>
              <a:buChar char="§"/>
            </a:pPr>
            <a:r>
              <a:rPr lang="en-GB" sz="2000" dirty="0" smtClean="0"/>
              <a:t>Provides recommendations</a:t>
            </a:r>
            <a:endParaRPr lang="en-GB" sz="2000" dirty="0"/>
          </a:p>
        </p:txBody>
      </p:sp>
    </p:spTree>
    <p:extLst>
      <p:ext uri="{BB962C8B-B14F-4D97-AF65-F5344CB8AC3E}">
        <p14:creationId xmlns:p14="http://schemas.microsoft.com/office/powerpoint/2010/main" val="466441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1438"/>
            <a:ext cx="7772400" cy="1143000"/>
          </a:xfrm>
        </p:spPr>
        <p:txBody>
          <a:bodyPr/>
          <a:lstStyle/>
          <a:p>
            <a:pPr eaLnBrk="1" hangingPunct="1"/>
            <a:r>
              <a:rPr lang="en-US" b="1" smtClean="0">
                <a:solidFill>
                  <a:srgbClr val="002060"/>
                </a:solidFill>
                <a:latin typeface="Cambria" pitchFamily="18" charset="0"/>
              </a:rPr>
              <a:t>Communication</a:t>
            </a:r>
          </a:p>
        </p:txBody>
      </p:sp>
      <p:sp>
        <p:nvSpPr>
          <p:cNvPr id="22531" name="Rectangle 3"/>
          <p:cNvSpPr>
            <a:spLocks noGrp="1" noChangeArrowheads="1"/>
          </p:cNvSpPr>
          <p:nvPr>
            <p:ph type="body" idx="1"/>
          </p:nvPr>
        </p:nvSpPr>
        <p:spPr>
          <a:xfrm>
            <a:off x="457200" y="1071563"/>
            <a:ext cx="8229600" cy="4492625"/>
          </a:xfrm>
        </p:spPr>
        <p:txBody>
          <a:bodyPr/>
          <a:lstStyle/>
          <a:p>
            <a:pPr eaLnBrk="1" hangingPunct="1"/>
            <a:r>
              <a:rPr lang="en-US" sz="2800" dirty="0" smtClean="0">
                <a:latin typeface="Calibri" pitchFamily="34" charset="0"/>
              </a:rPr>
              <a:t>Subject teacher</a:t>
            </a:r>
          </a:p>
          <a:p>
            <a:pPr lvl="1" eaLnBrk="1" hangingPunct="1"/>
            <a:r>
              <a:rPr lang="en-GB" sz="2400" dirty="0" smtClean="0">
                <a:latin typeface="Calibri" pitchFamily="34" charset="0"/>
              </a:rPr>
              <a:t>email</a:t>
            </a:r>
          </a:p>
          <a:p>
            <a:pPr lvl="1" eaLnBrk="1" hangingPunct="1"/>
            <a:r>
              <a:rPr lang="en-GB" sz="2400" dirty="0" smtClean="0">
                <a:latin typeface="Calibri" pitchFamily="34" charset="0"/>
              </a:rPr>
              <a:t>telephone</a:t>
            </a:r>
          </a:p>
          <a:p>
            <a:pPr lvl="1" eaLnBrk="1" hangingPunct="1"/>
            <a:r>
              <a:rPr lang="en-GB" sz="2400" dirty="0" smtClean="0">
                <a:latin typeface="Calibri" pitchFamily="34" charset="0"/>
              </a:rPr>
              <a:t>consultations</a:t>
            </a:r>
          </a:p>
          <a:p>
            <a:pPr lvl="1" eaLnBrk="1" hangingPunct="1"/>
            <a:r>
              <a:rPr lang="en-GB" sz="2400" dirty="0">
                <a:latin typeface="Calibri" pitchFamily="34" charset="0"/>
              </a:rPr>
              <a:t>r</a:t>
            </a:r>
            <a:r>
              <a:rPr lang="en-GB" sz="2400" dirty="0" smtClean="0">
                <a:latin typeface="Calibri" pitchFamily="34" charset="0"/>
              </a:rPr>
              <a:t>eports</a:t>
            </a:r>
          </a:p>
          <a:p>
            <a:pPr lvl="1" eaLnBrk="1" hangingPunct="1"/>
            <a:r>
              <a:rPr lang="en-GB" sz="2400" dirty="0">
                <a:latin typeface="Calibri" pitchFamily="34" charset="0"/>
              </a:rPr>
              <a:t>m</a:t>
            </a:r>
            <a:r>
              <a:rPr lang="en-GB" sz="2400" dirty="0" smtClean="0">
                <a:latin typeface="Calibri" pitchFamily="34" charset="0"/>
              </a:rPr>
              <a:t>eetings as the need arises</a:t>
            </a:r>
          </a:p>
          <a:p>
            <a:pPr eaLnBrk="1" hangingPunct="1"/>
            <a:r>
              <a:rPr lang="en-GB" sz="2800" dirty="0" smtClean="0">
                <a:latin typeface="Calibri" pitchFamily="34" charset="0"/>
              </a:rPr>
              <a:t>Head of Faculty</a:t>
            </a:r>
          </a:p>
          <a:p>
            <a:pPr eaLnBrk="1" hangingPunct="1"/>
            <a:r>
              <a:rPr lang="en-GB" sz="2800" dirty="0" smtClean="0">
                <a:latin typeface="Calibri" pitchFamily="34" charset="0"/>
              </a:rPr>
              <a:t>Secondary Office</a:t>
            </a:r>
          </a:p>
          <a:p>
            <a:pPr eaLnBrk="1" hangingPunct="1"/>
            <a:r>
              <a:rPr lang="en-GB" sz="2800" dirty="0" smtClean="0">
                <a:latin typeface="Calibri" pitchFamily="34" charset="0"/>
              </a:rPr>
              <a:t>Useful to give an outline</a:t>
            </a:r>
          </a:p>
        </p:txBody>
      </p:sp>
    </p:spTree>
    <p:extLst>
      <p:ext uri="{BB962C8B-B14F-4D97-AF65-F5344CB8AC3E}">
        <p14:creationId xmlns:p14="http://schemas.microsoft.com/office/powerpoint/2010/main" val="180900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1438"/>
            <a:ext cx="7772400" cy="1143000"/>
          </a:xfrm>
        </p:spPr>
        <p:txBody>
          <a:bodyPr/>
          <a:lstStyle/>
          <a:p>
            <a:pPr eaLnBrk="1" hangingPunct="1"/>
            <a:r>
              <a:rPr lang="en-US" b="1" smtClean="0">
                <a:solidFill>
                  <a:srgbClr val="002060"/>
                </a:solidFill>
                <a:latin typeface="Cambria" pitchFamily="18" charset="0"/>
              </a:rPr>
              <a:t>Communication</a:t>
            </a:r>
          </a:p>
        </p:txBody>
      </p:sp>
      <p:sp>
        <p:nvSpPr>
          <p:cNvPr id="23555" name="Rectangle 3"/>
          <p:cNvSpPr>
            <a:spLocks noGrp="1" noChangeArrowheads="1"/>
          </p:cNvSpPr>
          <p:nvPr>
            <p:ph type="body" idx="1"/>
          </p:nvPr>
        </p:nvSpPr>
        <p:spPr>
          <a:xfrm>
            <a:off x="467544" y="836712"/>
            <a:ext cx="7715200" cy="500062"/>
          </a:xfrm>
        </p:spPr>
        <p:txBody>
          <a:bodyPr/>
          <a:lstStyle/>
          <a:p>
            <a:pPr eaLnBrk="1" hangingPunct="1">
              <a:buFontTx/>
              <a:buNone/>
            </a:pPr>
            <a:r>
              <a:rPr lang="en-GB" sz="2800" dirty="0" smtClean="0">
                <a:latin typeface="Calibri" pitchFamily="34" charset="0"/>
              </a:rPr>
              <a:t>Key contacts for faculties:</a:t>
            </a:r>
          </a:p>
        </p:txBody>
      </p:sp>
      <p:graphicFrame>
        <p:nvGraphicFramePr>
          <p:cNvPr id="3" name="Table 2"/>
          <p:cNvGraphicFramePr>
            <a:graphicFrameLocks noGrp="1"/>
          </p:cNvGraphicFramePr>
          <p:nvPr>
            <p:extLst>
              <p:ext uri="{D42A27DB-BD31-4B8C-83A1-F6EECF244321}">
                <p14:modId xmlns:p14="http://schemas.microsoft.com/office/powerpoint/2010/main" val="2620482024"/>
              </p:ext>
            </p:extLst>
          </p:nvPr>
        </p:nvGraphicFramePr>
        <p:xfrm>
          <a:off x="467544" y="1628800"/>
          <a:ext cx="8147248" cy="3810324"/>
        </p:xfrm>
        <a:graphic>
          <a:graphicData uri="http://schemas.openxmlformats.org/drawingml/2006/table">
            <a:tbl>
              <a:tblPr firstRow="1" bandRow="1">
                <a:tableStyleId>{5C22544A-7EE6-4342-B048-85BDC9FD1C3A}</a:tableStyleId>
              </a:tblPr>
              <a:tblGrid>
                <a:gridCol w="2648045"/>
                <a:gridCol w="2395491"/>
                <a:gridCol w="3103712"/>
              </a:tblGrid>
              <a:tr h="354993">
                <a:tc>
                  <a:txBody>
                    <a:bodyPr/>
                    <a:lstStyle/>
                    <a:p>
                      <a:pPr algn="ctr" fontAlgn="b"/>
                      <a:r>
                        <a:rPr lang="en-GB" sz="1800" u="none" strike="noStrike" dirty="0">
                          <a:effectLst/>
                        </a:rPr>
                        <a:t>Name</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smtClean="0">
                          <a:effectLst/>
                        </a:rPr>
                        <a:t>Faculty</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Email</a:t>
                      </a:r>
                      <a:endParaRPr lang="en-GB" sz="1800" b="0" i="0" u="none" strike="noStrike" dirty="0">
                        <a:solidFill>
                          <a:srgbClr val="000000"/>
                        </a:solidFill>
                        <a:effectLst/>
                        <a:latin typeface="Calibri" panose="020F0502020204030204" pitchFamily="34" charset="0"/>
                      </a:endParaRPr>
                    </a:p>
                  </a:txBody>
                  <a:tcPr marL="9525" marR="9525" marT="9525" marB="0" anchor="b"/>
                </a:tc>
              </a:tr>
              <a:tr h="729121">
                <a:tc>
                  <a:txBody>
                    <a:bodyPr/>
                    <a:lstStyle/>
                    <a:p>
                      <a:pPr algn="ctr" fontAlgn="b"/>
                      <a:r>
                        <a:rPr lang="en-GB" sz="1800" u="none" strike="noStrike" dirty="0">
                          <a:effectLst/>
                        </a:rPr>
                        <a:t>Suzanne Lindley</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AP Curriculum &amp; Assessment</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suli@patana.ac.th</a:t>
                      </a:r>
                      <a:endParaRPr lang="en-GB" sz="1800" b="0" i="0" u="none" strike="noStrike" dirty="0">
                        <a:solidFill>
                          <a:srgbClr val="000000"/>
                        </a:solidFill>
                        <a:effectLst/>
                        <a:latin typeface="Calibri" panose="020F0502020204030204" pitchFamily="34" charset="0"/>
                      </a:endParaRPr>
                    </a:p>
                  </a:txBody>
                  <a:tcPr marL="9525" marR="9525" marT="9525" marB="0" anchor="ctr"/>
                </a:tc>
              </a:tr>
              <a:tr h="360040">
                <a:tc>
                  <a:txBody>
                    <a:bodyPr/>
                    <a:lstStyle/>
                    <a:p>
                      <a:pPr algn="ctr" fontAlgn="b"/>
                      <a:r>
                        <a:rPr lang="en-GB" sz="1800" u="none" strike="noStrike" dirty="0">
                          <a:effectLst/>
                        </a:rPr>
                        <a:t>Alec Bien</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The </a:t>
                      </a:r>
                      <a:r>
                        <a:rPr lang="en-GB" sz="1800" u="none" strike="noStrike" dirty="0" smtClean="0">
                          <a:effectLst/>
                        </a:rPr>
                        <a:t>Arts</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albi@patana.ac.th</a:t>
                      </a:r>
                      <a:endParaRPr lang="en-GB" sz="1800" b="0" i="0" u="none" strike="noStrike" dirty="0">
                        <a:solidFill>
                          <a:srgbClr val="000000"/>
                        </a:solidFill>
                        <a:effectLst/>
                        <a:latin typeface="Calibri" panose="020F0502020204030204" pitchFamily="34" charset="0"/>
                      </a:endParaRPr>
                    </a:p>
                  </a:txBody>
                  <a:tcPr marL="9525" marR="9525" marT="9525" marB="0" anchor="ctr"/>
                </a:tc>
              </a:tr>
              <a:tr h="432048">
                <a:tc>
                  <a:txBody>
                    <a:bodyPr/>
                    <a:lstStyle/>
                    <a:p>
                      <a:pPr algn="ctr" fontAlgn="b"/>
                      <a:r>
                        <a:rPr lang="en-GB" sz="1800" u="none" strike="noStrike" dirty="0" smtClean="0">
                          <a:effectLst/>
                        </a:rPr>
                        <a:t>Steph Evans</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a:effectLst/>
                        </a:rPr>
                        <a:t>Learning Support</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stev@patana.ac.th</a:t>
                      </a:r>
                      <a:endParaRPr lang="en-GB" sz="1800" b="0" i="0" u="none" strike="noStrike" dirty="0">
                        <a:solidFill>
                          <a:srgbClr val="000000"/>
                        </a:solidFill>
                        <a:effectLst/>
                        <a:latin typeface="Calibri" panose="020F0502020204030204" pitchFamily="34" charset="0"/>
                      </a:endParaRPr>
                    </a:p>
                  </a:txBody>
                  <a:tcPr marL="9525" marR="9525" marT="9525" marB="0" anchor="ctr"/>
                </a:tc>
              </a:tr>
              <a:tr h="360040">
                <a:tc>
                  <a:txBody>
                    <a:bodyPr/>
                    <a:lstStyle/>
                    <a:p>
                      <a:pPr algn="ctr" fontAlgn="b"/>
                      <a:r>
                        <a:rPr lang="en-GB" sz="1800" u="none" strike="noStrike" dirty="0" smtClean="0">
                          <a:effectLst/>
                        </a:rPr>
                        <a:t>Matt </a:t>
                      </a:r>
                      <a:r>
                        <a:rPr lang="en-GB" sz="1800" u="none" strike="noStrike" dirty="0">
                          <a:effectLst/>
                        </a:rPr>
                        <a:t>Baker</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a:effectLst/>
                        </a:rPr>
                        <a:t>Science</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maba@patana.ac.th</a:t>
                      </a:r>
                      <a:endParaRPr lang="en-GB" sz="1800" b="0" i="0" u="none" strike="noStrike" dirty="0">
                        <a:solidFill>
                          <a:srgbClr val="000000"/>
                        </a:solidFill>
                        <a:effectLst/>
                        <a:latin typeface="Calibri" panose="020F0502020204030204" pitchFamily="34" charset="0"/>
                      </a:endParaRPr>
                    </a:p>
                  </a:txBody>
                  <a:tcPr marL="9525" marR="9525" marT="9525" marB="0" anchor="ctr"/>
                </a:tc>
              </a:tr>
              <a:tr h="432048">
                <a:tc>
                  <a:txBody>
                    <a:bodyPr/>
                    <a:lstStyle/>
                    <a:p>
                      <a:pPr algn="ctr" fontAlgn="b"/>
                      <a:r>
                        <a:rPr lang="en-GB" sz="1800" u="none" strike="noStrike" dirty="0" smtClean="0">
                          <a:effectLst/>
                        </a:rPr>
                        <a:t>David </a:t>
                      </a:r>
                      <a:r>
                        <a:rPr lang="en-GB" sz="1800" u="none" strike="noStrike" dirty="0">
                          <a:effectLst/>
                        </a:rPr>
                        <a:t>Brettell</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a:effectLst/>
                        </a:rPr>
                        <a:t>Computing</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dabr@patana.ac.th</a:t>
                      </a:r>
                      <a:endParaRPr lang="en-GB" sz="1800" b="0" i="0" u="none" strike="noStrike" dirty="0">
                        <a:solidFill>
                          <a:srgbClr val="000000"/>
                        </a:solidFill>
                        <a:effectLst/>
                        <a:latin typeface="Calibri" panose="020F0502020204030204" pitchFamily="34" charset="0"/>
                      </a:endParaRPr>
                    </a:p>
                  </a:txBody>
                  <a:tcPr marL="9525" marR="9525" marT="9525" marB="0" anchor="ctr"/>
                </a:tc>
              </a:tr>
              <a:tr h="432048">
                <a:tc>
                  <a:txBody>
                    <a:bodyPr/>
                    <a:lstStyle/>
                    <a:p>
                      <a:pPr algn="ctr" fontAlgn="b"/>
                      <a:r>
                        <a:rPr lang="en-GB" sz="1800" u="none" strike="noStrike" dirty="0" smtClean="0">
                          <a:effectLst/>
                        </a:rPr>
                        <a:t>Grant </a:t>
                      </a:r>
                      <a:r>
                        <a:rPr lang="en-GB" sz="1800" u="none" strike="noStrike" dirty="0">
                          <a:effectLst/>
                        </a:rPr>
                        <a:t>Robertson</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a:effectLst/>
                        </a:rPr>
                        <a:t>English</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grro@patana.ac.th</a:t>
                      </a:r>
                      <a:endParaRPr lang="en-GB" sz="1800" b="0" i="0" u="none" strike="noStrike" dirty="0">
                        <a:solidFill>
                          <a:srgbClr val="000000"/>
                        </a:solidFill>
                        <a:effectLst/>
                        <a:latin typeface="Calibri" panose="020F0502020204030204" pitchFamily="34" charset="0"/>
                      </a:endParaRPr>
                    </a:p>
                  </a:txBody>
                  <a:tcPr marL="9525" marR="9525" marT="9525" marB="0" anchor="ctr"/>
                </a:tc>
              </a:tr>
              <a:tr h="354993">
                <a:tc>
                  <a:txBody>
                    <a:bodyPr/>
                    <a:lstStyle/>
                    <a:p>
                      <a:pPr algn="ctr" fontAlgn="b"/>
                      <a:r>
                        <a:rPr lang="en-GB" sz="1800" u="none" strike="noStrike" dirty="0" smtClean="0">
                          <a:effectLst/>
                        </a:rPr>
                        <a:t>Jen </a:t>
                      </a:r>
                      <a:r>
                        <a:rPr lang="en-GB" sz="1800" u="none" strike="noStrike" dirty="0">
                          <a:effectLst/>
                        </a:rPr>
                        <a:t>Peppard</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MFL</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jepe@patana.ac.th</a:t>
                      </a:r>
                      <a:endParaRPr lang="en-GB" sz="1800" b="0" i="0" u="none" strike="noStrike" dirty="0">
                        <a:solidFill>
                          <a:srgbClr val="000000"/>
                        </a:solidFill>
                        <a:effectLst/>
                        <a:latin typeface="Calibri" panose="020F0502020204030204" pitchFamily="34" charset="0"/>
                      </a:endParaRPr>
                    </a:p>
                  </a:txBody>
                  <a:tcPr marL="9525" marR="9525" marT="9525" marB="0" anchor="ctr"/>
                </a:tc>
              </a:tr>
              <a:tr h="354993">
                <a:tc>
                  <a:txBody>
                    <a:bodyPr/>
                    <a:lstStyle/>
                    <a:p>
                      <a:pPr algn="ctr" fontAlgn="b"/>
                      <a:r>
                        <a:rPr lang="en-GB" sz="1800" u="none" strike="noStrike" dirty="0" smtClean="0">
                          <a:effectLst/>
                        </a:rPr>
                        <a:t>Helen </a:t>
                      </a:r>
                      <a:r>
                        <a:rPr lang="en-GB" sz="1800" u="none" strike="noStrike" dirty="0">
                          <a:effectLst/>
                        </a:rPr>
                        <a:t>Berghuis</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a:effectLst/>
                        </a:rPr>
                        <a:t>Humanities</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hebe@patana.ac.th</a:t>
                      </a:r>
                      <a:endParaRPr lang="en-GB"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599071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71438"/>
            <a:ext cx="7772400" cy="1143000"/>
          </a:xfrm>
        </p:spPr>
        <p:txBody>
          <a:bodyPr/>
          <a:lstStyle/>
          <a:p>
            <a:pPr eaLnBrk="1" hangingPunct="1"/>
            <a:r>
              <a:rPr lang="en-US" b="1" smtClean="0">
                <a:solidFill>
                  <a:srgbClr val="002060"/>
                </a:solidFill>
                <a:latin typeface="Cambria" pitchFamily="18" charset="0"/>
              </a:rPr>
              <a:t>Communication</a:t>
            </a:r>
          </a:p>
        </p:txBody>
      </p:sp>
      <p:sp>
        <p:nvSpPr>
          <p:cNvPr id="24579" name="Rectangle 3"/>
          <p:cNvSpPr>
            <a:spLocks noGrp="1" noChangeArrowheads="1"/>
          </p:cNvSpPr>
          <p:nvPr>
            <p:ph type="body" idx="1"/>
          </p:nvPr>
        </p:nvSpPr>
        <p:spPr>
          <a:xfrm>
            <a:off x="457200" y="1071563"/>
            <a:ext cx="8229600" cy="642937"/>
          </a:xfrm>
        </p:spPr>
        <p:txBody>
          <a:bodyPr/>
          <a:lstStyle/>
          <a:p>
            <a:pPr eaLnBrk="1" hangingPunct="1">
              <a:buFontTx/>
              <a:buNone/>
            </a:pPr>
            <a:r>
              <a:rPr lang="en-GB" sz="2800" smtClean="0">
                <a:latin typeface="Calibri" pitchFamily="34" charset="0"/>
              </a:rPr>
              <a:t>Key contacts for faculties:</a:t>
            </a:r>
          </a:p>
        </p:txBody>
      </p:sp>
      <p:graphicFrame>
        <p:nvGraphicFramePr>
          <p:cNvPr id="4" name="Table 3"/>
          <p:cNvGraphicFramePr>
            <a:graphicFrameLocks noGrp="1"/>
          </p:cNvGraphicFramePr>
          <p:nvPr>
            <p:extLst>
              <p:ext uri="{D42A27DB-BD31-4B8C-83A1-F6EECF244321}">
                <p14:modId xmlns:p14="http://schemas.microsoft.com/office/powerpoint/2010/main" val="2365082899"/>
              </p:ext>
            </p:extLst>
          </p:nvPr>
        </p:nvGraphicFramePr>
        <p:xfrm>
          <a:off x="642938" y="1876425"/>
          <a:ext cx="7858125" cy="3046412"/>
        </p:xfrm>
        <a:graphic>
          <a:graphicData uri="http://schemas.openxmlformats.org/drawingml/2006/table">
            <a:tbl>
              <a:tblPr firstRow="1" bandRow="1">
                <a:tableStyleId>{5C22544A-7EE6-4342-B048-85BDC9FD1C3A}</a:tableStyleId>
              </a:tblPr>
              <a:tblGrid>
                <a:gridCol w="1912838"/>
                <a:gridCol w="3325912"/>
                <a:gridCol w="2619375"/>
              </a:tblGrid>
              <a:tr h="396324">
                <a:tc>
                  <a:txBody>
                    <a:bodyPr/>
                    <a:lstStyle/>
                    <a:p>
                      <a:r>
                        <a:rPr lang="en-GB" sz="2000" dirty="0" smtClean="0">
                          <a:solidFill>
                            <a:schemeClr val="tx1"/>
                          </a:solidFill>
                          <a:latin typeface="Calibri" pitchFamily="34" charset="0"/>
                        </a:rPr>
                        <a:t>Name</a:t>
                      </a:r>
                      <a:endParaRPr lang="en-GB" sz="2000" dirty="0">
                        <a:solidFill>
                          <a:schemeClr val="tx1"/>
                        </a:solidFill>
                        <a:latin typeface="Calibri" pitchFamily="34" charset="0"/>
                      </a:endParaRPr>
                    </a:p>
                  </a:txBody>
                  <a:tcPr marL="91439" marR="91439" marT="45730" marB="45730"/>
                </a:tc>
                <a:tc>
                  <a:txBody>
                    <a:bodyPr/>
                    <a:lstStyle/>
                    <a:p>
                      <a:r>
                        <a:rPr lang="en-GB" sz="2000" dirty="0" smtClean="0">
                          <a:solidFill>
                            <a:schemeClr val="tx1"/>
                          </a:solidFill>
                          <a:latin typeface="Calibri" pitchFamily="34" charset="0"/>
                        </a:rPr>
                        <a:t>Head of</a:t>
                      </a:r>
                      <a:endParaRPr lang="en-GB" sz="2000" dirty="0">
                        <a:solidFill>
                          <a:schemeClr val="tx1"/>
                        </a:solidFill>
                        <a:latin typeface="Calibri" pitchFamily="34" charset="0"/>
                      </a:endParaRPr>
                    </a:p>
                  </a:txBody>
                  <a:tcPr marL="91439" marR="91439" marT="45730" marB="45730"/>
                </a:tc>
                <a:tc>
                  <a:txBody>
                    <a:bodyPr/>
                    <a:lstStyle/>
                    <a:p>
                      <a:r>
                        <a:rPr lang="en-GB" sz="2000" dirty="0" smtClean="0">
                          <a:solidFill>
                            <a:schemeClr val="tx1"/>
                          </a:solidFill>
                          <a:latin typeface="Calibri" pitchFamily="34" charset="0"/>
                        </a:rPr>
                        <a:t>Email</a:t>
                      </a:r>
                      <a:endParaRPr lang="en-GB" sz="2000" dirty="0">
                        <a:solidFill>
                          <a:schemeClr val="tx1"/>
                        </a:solidFill>
                        <a:latin typeface="Calibri" pitchFamily="34" charset="0"/>
                      </a:endParaRPr>
                    </a:p>
                  </a:txBody>
                  <a:tcPr marL="91439" marR="91439" marT="45730" marB="45730"/>
                </a:tc>
              </a:tr>
              <a:tr h="701189">
                <a:tc>
                  <a:txBody>
                    <a:bodyPr/>
                    <a:lstStyle/>
                    <a:p>
                      <a:pPr algn="ctr"/>
                      <a:r>
                        <a:rPr lang="en-GB" sz="2000" dirty="0" err="1" smtClean="0">
                          <a:latin typeface="Calibri" pitchFamily="34" charset="0"/>
                        </a:rPr>
                        <a:t>Riti</a:t>
                      </a:r>
                      <a:r>
                        <a:rPr lang="en-GB" sz="2000" dirty="0" smtClean="0">
                          <a:latin typeface="Calibri" pitchFamily="34" charset="0"/>
                        </a:rPr>
                        <a:t> </a:t>
                      </a:r>
                      <a:r>
                        <a:rPr lang="en-GB" sz="2000" dirty="0" err="1" smtClean="0">
                          <a:latin typeface="Calibri" pitchFamily="34" charset="0"/>
                        </a:rPr>
                        <a:t>Soonthornsingh</a:t>
                      </a:r>
                      <a:endParaRPr lang="en-GB" sz="2000" dirty="0">
                        <a:latin typeface="Calibri" pitchFamily="34" charset="0"/>
                      </a:endParaRPr>
                    </a:p>
                  </a:txBody>
                  <a:tcPr marL="91439" marR="91439" marT="45730" marB="45730" anchor="ctr"/>
                </a:tc>
                <a:tc>
                  <a:txBody>
                    <a:bodyPr/>
                    <a:lstStyle/>
                    <a:p>
                      <a:pPr algn="ctr"/>
                      <a:r>
                        <a:rPr lang="en-GB" sz="2000" dirty="0" smtClean="0">
                          <a:latin typeface="Calibri" pitchFamily="34" charset="0"/>
                        </a:rPr>
                        <a:t>Thai</a:t>
                      </a:r>
                      <a:endParaRPr lang="en-GB" sz="2000" dirty="0">
                        <a:latin typeface="Calibri" pitchFamily="34" charset="0"/>
                      </a:endParaRPr>
                    </a:p>
                  </a:txBody>
                  <a:tcPr marL="91439" marR="91439" marT="45730" marB="45730" anchor="ctr"/>
                </a:tc>
                <a:tc>
                  <a:txBody>
                    <a:bodyPr/>
                    <a:lstStyle/>
                    <a:p>
                      <a:pPr algn="ctr"/>
                      <a:r>
                        <a:rPr lang="en-GB" sz="2000" dirty="0" smtClean="0">
                          <a:latin typeface="Calibri" pitchFamily="34" charset="0"/>
                          <a:hlinkClick r:id="rId3"/>
                        </a:rPr>
                        <a:t>riso@patana.ac.th</a:t>
                      </a:r>
                      <a:endParaRPr lang="en-GB" sz="2000" dirty="0">
                        <a:latin typeface="Calibri" pitchFamily="34" charset="0"/>
                      </a:endParaRPr>
                    </a:p>
                  </a:txBody>
                  <a:tcPr marL="91439" marR="91439" marT="45730" marB="45730" anchor="ctr"/>
                </a:tc>
              </a:tr>
              <a:tr h="455062">
                <a:tc>
                  <a:txBody>
                    <a:bodyPr/>
                    <a:lstStyle/>
                    <a:p>
                      <a:pPr algn="ctr"/>
                      <a:r>
                        <a:rPr lang="en-GB" sz="2000" dirty="0" smtClean="0">
                          <a:latin typeface="Calibri" pitchFamily="34" charset="0"/>
                        </a:rPr>
                        <a:t>Scott Tooley</a:t>
                      </a:r>
                    </a:p>
                  </a:txBody>
                  <a:tcPr marL="91439" marR="91439" marT="45730" marB="45730" anchor="ctr"/>
                </a:tc>
                <a:tc>
                  <a:txBody>
                    <a:bodyPr/>
                    <a:lstStyle/>
                    <a:p>
                      <a:pPr algn="ctr"/>
                      <a:r>
                        <a:rPr lang="en-GB" sz="2000" dirty="0" smtClean="0">
                          <a:latin typeface="Calibri" pitchFamily="34" charset="0"/>
                        </a:rPr>
                        <a:t>Maths</a:t>
                      </a:r>
                      <a:endParaRPr lang="en-GB" sz="2000" dirty="0">
                        <a:latin typeface="Calibri" pitchFamily="34" charset="0"/>
                      </a:endParaRPr>
                    </a:p>
                  </a:txBody>
                  <a:tcPr marL="91439" marR="91439" marT="45730" marB="45730" anchor="ctr"/>
                </a:tc>
                <a:tc>
                  <a:txBody>
                    <a:bodyPr/>
                    <a:lstStyle/>
                    <a:p>
                      <a:pPr algn="ctr"/>
                      <a:r>
                        <a:rPr lang="en-GB" sz="2000" dirty="0" smtClean="0">
                          <a:latin typeface="Calibri" pitchFamily="34" charset="0"/>
                          <a:hlinkClick r:id="rId4"/>
                        </a:rPr>
                        <a:t>scto@patana.ac.th</a:t>
                      </a:r>
                      <a:endParaRPr lang="en-GB" sz="2000" dirty="0">
                        <a:latin typeface="Calibri" pitchFamily="34" charset="0"/>
                      </a:endParaRPr>
                    </a:p>
                  </a:txBody>
                  <a:tcPr marL="91439" marR="91439" marT="45730" marB="45730" anchor="ctr"/>
                </a:tc>
              </a:tr>
              <a:tr h="396324">
                <a:tc>
                  <a:txBody>
                    <a:bodyPr/>
                    <a:lstStyle/>
                    <a:p>
                      <a:pPr algn="ctr"/>
                      <a:r>
                        <a:rPr lang="en-GB" sz="2000" dirty="0" smtClean="0">
                          <a:latin typeface="Calibri" pitchFamily="34" charset="0"/>
                        </a:rPr>
                        <a:t>Richard Smith</a:t>
                      </a:r>
                    </a:p>
                  </a:txBody>
                  <a:tcPr marL="91439" marR="91439" marT="45730" marB="45730" anchor="ctr"/>
                </a:tc>
                <a:tc>
                  <a:txBody>
                    <a:bodyPr/>
                    <a:lstStyle/>
                    <a:p>
                      <a:pPr algn="ctr"/>
                      <a:r>
                        <a:rPr lang="en-GB" sz="2000" dirty="0" smtClean="0">
                          <a:latin typeface="Calibri" pitchFamily="34" charset="0"/>
                        </a:rPr>
                        <a:t>Design Technology</a:t>
                      </a:r>
                      <a:endParaRPr lang="en-GB" sz="2000" dirty="0">
                        <a:latin typeface="Calibri" pitchFamily="34" charset="0"/>
                      </a:endParaRPr>
                    </a:p>
                  </a:txBody>
                  <a:tcPr marL="91439" marR="91439" marT="45730" marB="45730" anchor="ctr"/>
                </a:tc>
                <a:tc>
                  <a:txBody>
                    <a:bodyPr/>
                    <a:lstStyle/>
                    <a:p>
                      <a:pPr algn="ctr"/>
                      <a:r>
                        <a:rPr lang="en-GB" sz="2000" dirty="0" smtClean="0">
                          <a:latin typeface="Calibri" pitchFamily="34" charset="0"/>
                          <a:hlinkClick r:id="rId5"/>
                        </a:rPr>
                        <a:t>rism@patana.ac.th</a:t>
                      </a:r>
                      <a:endParaRPr lang="en-GB" sz="2000" dirty="0">
                        <a:latin typeface="Calibri" pitchFamily="34" charset="0"/>
                      </a:endParaRPr>
                    </a:p>
                  </a:txBody>
                  <a:tcPr marL="91439" marR="91439" marT="45730" marB="45730" anchor="ctr"/>
                </a:tc>
              </a:tr>
              <a:tr h="701189">
                <a:tc>
                  <a:txBody>
                    <a:bodyPr/>
                    <a:lstStyle/>
                    <a:p>
                      <a:pPr algn="ctr"/>
                      <a:r>
                        <a:rPr lang="en-GB" sz="2000" dirty="0" smtClean="0">
                          <a:latin typeface="Calibri" pitchFamily="34" charset="0"/>
                        </a:rPr>
                        <a:t>Rob Brown</a:t>
                      </a:r>
                      <a:endParaRPr lang="en-GB" sz="2000" dirty="0">
                        <a:latin typeface="Calibri" pitchFamily="34" charset="0"/>
                      </a:endParaRPr>
                    </a:p>
                  </a:txBody>
                  <a:tcPr marL="91439" marR="91439" marT="45730" marB="45730" anchor="ctr"/>
                </a:tc>
                <a:tc>
                  <a:txBody>
                    <a:bodyPr/>
                    <a:lstStyle/>
                    <a:p>
                      <a:pPr algn="ctr"/>
                      <a:r>
                        <a:rPr lang="en-GB" sz="2000" dirty="0" smtClean="0">
                          <a:latin typeface="Calibri" pitchFamily="34" charset="0"/>
                        </a:rPr>
                        <a:t>English as an Additional Language</a:t>
                      </a:r>
                      <a:endParaRPr lang="en-GB" sz="2000" dirty="0">
                        <a:latin typeface="Calibri" pitchFamily="34" charset="0"/>
                      </a:endParaRPr>
                    </a:p>
                  </a:txBody>
                  <a:tcPr marL="91439" marR="91439" marT="45730" marB="45730" anchor="ctr"/>
                </a:tc>
                <a:tc>
                  <a:txBody>
                    <a:bodyPr/>
                    <a:lstStyle/>
                    <a:p>
                      <a:pPr algn="ctr"/>
                      <a:r>
                        <a:rPr lang="en-GB" sz="2000" dirty="0" smtClean="0">
                          <a:latin typeface="Calibri" pitchFamily="34" charset="0"/>
                          <a:hlinkClick r:id="rId6"/>
                        </a:rPr>
                        <a:t>robr@patana.ac.th</a:t>
                      </a:r>
                      <a:endParaRPr lang="en-GB" sz="2000" dirty="0">
                        <a:latin typeface="Calibri" pitchFamily="34" charset="0"/>
                      </a:endParaRPr>
                    </a:p>
                  </a:txBody>
                  <a:tcPr marL="91439" marR="91439" marT="45730" marB="45730" anchor="ctr"/>
                </a:tc>
              </a:tr>
              <a:tr h="396324">
                <a:tc>
                  <a:txBody>
                    <a:bodyPr/>
                    <a:lstStyle/>
                    <a:p>
                      <a:pPr algn="ctr"/>
                      <a:r>
                        <a:rPr lang="en-GB" sz="2000" dirty="0" smtClean="0">
                          <a:latin typeface="Calibri" pitchFamily="34" charset="0"/>
                        </a:rPr>
                        <a:t>Paul Summers</a:t>
                      </a:r>
                    </a:p>
                  </a:txBody>
                  <a:tcPr marL="91439" marR="91439" marT="45730" marB="45730" anchor="ctr"/>
                </a:tc>
                <a:tc>
                  <a:txBody>
                    <a:bodyPr/>
                    <a:lstStyle/>
                    <a:p>
                      <a:pPr algn="ctr"/>
                      <a:r>
                        <a:rPr lang="en-GB" sz="2000" dirty="0" smtClean="0">
                          <a:latin typeface="Calibri" pitchFamily="34" charset="0"/>
                        </a:rPr>
                        <a:t>Physical Education</a:t>
                      </a:r>
                      <a:endParaRPr lang="en-GB" sz="2000" dirty="0">
                        <a:latin typeface="Calibri" pitchFamily="34" charset="0"/>
                      </a:endParaRPr>
                    </a:p>
                  </a:txBody>
                  <a:tcPr marL="91439" marR="91439" marT="45730" marB="45730" anchor="ctr"/>
                </a:tc>
                <a:tc>
                  <a:txBody>
                    <a:bodyPr/>
                    <a:lstStyle/>
                    <a:p>
                      <a:pPr algn="ctr"/>
                      <a:r>
                        <a:rPr lang="en-GB" sz="2000" dirty="0" smtClean="0">
                          <a:latin typeface="Calibri" pitchFamily="34" charset="0"/>
                          <a:hlinkClick r:id="rId7"/>
                        </a:rPr>
                        <a:t>pasu@patana.ac.th</a:t>
                      </a:r>
                      <a:endParaRPr lang="en-GB" sz="2000" dirty="0">
                        <a:latin typeface="Calibri" pitchFamily="34" charset="0"/>
                      </a:endParaRPr>
                    </a:p>
                  </a:txBody>
                  <a:tcPr marL="91439" marR="91439" marT="45730" marB="45730" anchor="ctr"/>
                </a:tc>
              </a:tr>
            </a:tbl>
          </a:graphicData>
        </a:graphic>
      </p:graphicFrame>
    </p:spTree>
    <p:extLst>
      <p:ext uri="{BB962C8B-B14F-4D97-AF65-F5344CB8AC3E}">
        <p14:creationId xmlns:p14="http://schemas.microsoft.com/office/powerpoint/2010/main" val="2441706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1438"/>
            <a:ext cx="7772400" cy="1143000"/>
          </a:xfrm>
        </p:spPr>
        <p:txBody>
          <a:bodyPr/>
          <a:lstStyle/>
          <a:p>
            <a:pPr eaLnBrk="1" hangingPunct="1"/>
            <a:r>
              <a:rPr lang="en-US" b="1" smtClean="0">
                <a:solidFill>
                  <a:srgbClr val="002060"/>
                </a:solidFill>
                <a:latin typeface="Cambria" pitchFamily="18" charset="0"/>
              </a:rPr>
              <a:t>Communication</a:t>
            </a:r>
          </a:p>
        </p:txBody>
      </p:sp>
      <p:sp>
        <p:nvSpPr>
          <p:cNvPr id="25603" name="Rectangle 3"/>
          <p:cNvSpPr>
            <a:spLocks noGrp="1" noChangeArrowheads="1"/>
          </p:cNvSpPr>
          <p:nvPr>
            <p:ph type="body" idx="1"/>
          </p:nvPr>
        </p:nvSpPr>
        <p:spPr>
          <a:xfrm>
            <a:off x="457200" y="1071563"/>
            <a:ext cx="8229600" cy="642937"/>
          </a:xfrm>
        </p:spPr>
        <p:txBody>
          <a:bodyPr/>
          <a:lstStyle/>
          <a:p>
            <a:pPr eaLnBrk="1" hangingPunct="1">
              <a:buFontTx/>
              <a:buNone/>
            </a:pPr>
            <a:r>
              <a:rPr lang="en-GB" sz="2800" smtClean="0">
                <a:latin typeface="Calibri" pitchFamily="34" charset="0"/>
              </a:rPr>
              <a:t>Key contacts for assessment:</a:t>
            </a:r>
          </a:p>
        </p:txBody>
      </p:sp>
      <p:graphicFrame>
        <p:nvGraphicFramePr>
          <p:cNvPr id="4" name="Table 3"/>
          <p:cNvGraphicFramePr>
            <a:graphicFrameLocks noGrp="1"/>
          </p:cNvGraphicFramePr>
          <p:nvPr>
            <p:extLst>
              <p:ext uri="{D42A27DB-BD31-4B8C-83A1-F6EECF244321}">
                <p14:modId xmlns:p14="http://schemas.microsoft.com/office/powerpoint/2010/main" val="2976090964"/>
              </p:ext>
            </p:extLst>
          </p:nvPr>
        </p:nvGraphicFramePr>
        <p:xfrm>
          <a:off x="642938" y="1876425"/>
          <a:ext cx="7858125" cy="3200400"/>
        </p:xfrm>
        <a:graphic>
          <a:graphicData uri="http://schemas.openxmlformats.org/drawingml/2006/table">
            <a:tbl>
              <a:tblPr firstRow="1" bandRow="1">
                <a:tableStyleId>{5C22544A-7EE6-4342-B048-85BDC9FD1C3A}</a:tableStyleId>
              </a:tblPr>
              <a:tblGrid>
                <a:gridCol w="1928813"/>
                <a:gridCol w="3309937"/>
                <a:gridCol w="2619375"/>
              </a:tblGrid>
              <a:tr h="370840">
                <a:tc>
                  <a:txBody>
                    <a:bodyPr/>
                    <a:lstStyle/>
                    <a:p>
                      <a:r>
                        <a:rPr lang="en-GB" sz="2000" dirty="0" smtClean="0">
                          <a:solidFill>
                            <a:schemeClr val="tx1"/>
                          </a:solidFill>
                          <a:latin typeface="Calibri" pitchFamily="34" charset="0"/>
                        </a:rPr>
                        <a:t>Name</a:t>
                      </a:r>
                      <a:endParaRPr lang="en-GB" sz="2000" dirty="0">
                        <a:solidFill>
                          <a:schemeClr val="tx1"/>
                        </a:solidFill>
                        <a:latin typeface="Calibri" pitchFamily="34" charset="0"/>
                      </a:endParaRPr>
                    </a:p>
                  </a:txBody>
                  <a:tcPr marL="91439" marR="91439"/>
                </a:tc>
                <a:tc>
                  <a:txBody>
                    <a:bodyPr/>
                    <a:lstStyle/>
                    <a:p>
                      <a:r>
                        <a:rPr lang="en-GB" sz="2000" dirty="0" smtClean="0">
                          <a:solidFill>
                            <a:schemeClr val="tx1"/>
                          </a:solidFill>
                          <a:latin typeface="Calibri" pitchFamily="34" charset="0"/>
                        </a:rPr>
                        <a:t>Role</a:t>
                      </a:r>
                      <a:endParaRPr lang="en-GB" sz="2000" dirty="0">
                        <a:solidFill>
                          <a:schemeClr val="tx1"/>
                        </a:solidFill>
                        <a:latin typeface="Calibri" pitchFamily="34" charset="0"/>
                      </a:endParaRPr>
                    </a:p>
                  </a:txBody>
                  <a:tcPr marL="91439" marR="91439"/>
                </a:tc>
                <a:tc>
                  <a:txBody>
                    <a:bodyPr/>
                    <a:lstStyle/>
                    <a:p>
                      <a:r>
                        <a:rPr lang="en-GB" sz="2000" dirty="0" smtClean="0">
                          <a:solidFill>
                            <a:schemeClr val="tx1"/>
                          </a:solidFill>
                          <a:latin typeface="Calibri" pitchFamily="34" charset="0"/>
                        </a:rPr>
                        <a:t>Email</a:t>
                      </a:r>
                      <a:endParaRPr lang="en-GB" sz="2000" dirty="0">
                        <a:solidFill>
                          <a:schemeClr val="tx1"/>
                        </a:solidFill>
                        <a:latin typeface="Calibri" pitchFamily="34" charset="0"/>
                      </a:endParaRPr>
                    </a:p>
                  </a:txBody>
                  <a:tcPr marL="91439" marR="91439"/>
                </a:tc>
              </a:tr>
              <a:tr h="370840">
                <a:tc>
                  <a:txBody>
                    <a:bodyPr/>
                    <a:lstStyle/>
                    <a:p>
                      <a:r>
                        <a:rPr lang="en-GB" sz="2000" dirty="0" smtClean="0">
                          <a:latin typeface="Calibri" pitchFamily="34" charset="0"/>
                        </a:rPr>
                        <a:t>Suzanne Lindley</a:t>
                      </a:r>
                    </a:p>
                    <a:p>
                      <a:endParaRPr lang="en-GB" sz="2000" dirty="0">
                        <a:latin typeface="Calibri" pitchFamily="34" charset="0"/>
                      </a:endParaRPr>
                    </a:p>
                  </a:txBody>
                  <a:tcPr marL="91439" marR="91439"/>
                </a:tc>
                <a:tc>
                  <a:txBody>
                    <a:bodyPr/>
                    <a:lstStyle/>
                    <a:p>
                      <a:r>
                        <a:rPr lang="en-GB" sz="2000" dirty="0" smtClean="0">
                          <a:latin typeface="Calibri" pitchFamily="34" charset="0"/>
                        </a:rPr>
                        <a:t>AP </a:t>
                      </a:r>
                      <a:r>
                        <a:rPr lang="en-GB" sz="2000" baseline="0" dirty="0" smtClean="0">
                          <a:latin typeface="Calibri" pitchFamily="34" charset="0"/>
                        </a:rPr>
                        <a:t>Curriculum &amp; Assessment</a:t>
                      </a:r>
                      <a:endParaRPr lang="en-GB" sz="2000" dirty="0">
                        <a:latin typeface="Calibri" pitchFamily="34" charset="0"/>
                      </a:endParaRPr>
                    </a:p>
                  </a:txBody>
                  <a:tcPr marL="91439" marR="91439"/>
                </a:tc>
                <a:tc>
                  <a:txBody>
                    <a:bodyPr/>
                    <a:lstStyle/>
                    <a:p>
                      <a:r>
                        <a:rPr lang="en-GB" sz="2000" dirty="0" smtClean="0">
                          <a:latin typeface="Calibri" pitchFamily="34" charset="0"/>
                          <a:hlinkClick r:id="rId3"/>
                        </a:rPr>
                        <a:t>suli@patana.ac.th</a:t>
                      </a:r>
                      <a:endParaRPr lang="en-GB" sz="2000" dirty="0">
                        <a:latin typeface="Calibri" pitchFamily="34" charset="0"/>
                      </a:endParaRPr>
                    </a:p>
                  </a:txBody>
                  <a:tcPr marL="91439" marR="91439"/>
                </a:tc>
              </a:tr>
              <a:tr h="370840">
                <a:tc>
                  <a:txBody>
                    <a:bodyPr/>
                    <a:lstStyle/>
                    <a:p>
                      <a:r>
                        <a:rPr lang="en-GB" sz="2000" dirty="0" smtClean="0">
                          <a:latin typeface="Calibri" pitchFamily="34" charset="0"/>
                        </a:rPr>
                        <a:t>Andy Roff</a:t>
                      </a:r>
                    </a:p>
                    <a:p>
                      <a:endParaRPr lang="en-GB" sz="2000" dirty="0">
                        <a:latin typeface="Calibri" pitchFamily="34" charset="0"/>
                      </a:endParaRPr>
                    </a:p>
                  </a:txBody>
                  <a:tcPr marL="91439" marR="91439"/>
                </a:tc>
                <a:tc>
                  <a:txBody>
                    <a:bodyPr/>
                    <a:lstStyle/>
                    <a:p>
                      <a:r>
                        <a:rPr lang="en-GB" sz="2000" dirty="0" smtClean="0">
                          <a:latin typeface="Calibri" pitchFamily="34" charset="0"/>
                        </a:rPr>
                        <a:t>IB Coordinator</a:t>
                      </a:r>
                      <a:endParaRPr lang="en-GB" sz="2000" dirty="0">
                        <a:latin typeface="Calibri" pitchFamily="34" charset="0"/>
                      </a:endParaRPr>
                    </a:p>
                  </a:txBody>
                  <a:tcPr marL="91439" marR="91439"/>
                </a:tc>
                <a:tc>
                  <a:txBody>
                    <a:bodyPr/>
                    <a:lstStyle/>
                    <a:p>
                      <a:r>
                        <a:rPr lang="en-GB" sz="2000" dirty="0" smtClean="0">
                          <a:latin typeface="Calibri" pitchFamily="34" charset="0"/>
                          <a:hlinkClick r:id="rId4"/>
                        </a:rPr>
                        <a:t>anro@patana.ac.th</a:t>
                      </a:r>
                      <a:endParaRPr lang="en-GB" sz="2000" dirty="0">
                        <a:latin typeface="Calibri" pitchFamily="34" charset="0"/>
                      </a:endParaRPr>
                    </a:p>
                  </a:txBody>
                  <a:tcPr marL="91439" marR="91439"/>
                </a:tc>
              </a:tr>
              <a:tr h="370840">
                <a:tc>
                  <a:txBody>
                    <a:bodyPr/>
                    <a:lstStyle/>
                    <a:p>
                      <a:r>
                        <a:rPr lang="en-GB" sz="2000" dirty="0" smtClean="0">
                          <a:latin typeface="Calibri" pitchFamily="34" charset="0"/>
                        </a:rPr>
                        <a:t>Shereen</a:t>
                      </a:r>
                      <a:r>
                        <a:rPr lang="en-GB" sz="2000" baseline="0" dirty="0" smtClean="0">
                          <a:latin typeface="Calibri" pitchFamily="34" charset="0"/>
                        </a:rPr>
                        <a:t> Hughes</a:t>
                      </a:r>
                      <a:endParaRPr lang="en-GB" sz="2000" dirty="0" smtClean="0">
                        <a:latin typeface="Calibri" pitchFamily="34" charset="0"/>
                      </a:endParaRPr>
                    </a:p>
                    <a:p>
                      <a:endParaRPr lang="en-GB" sz="2000" dirty="0">
                        <a:latin typeface="Calibri" pitchFamily="34" charset="0"/>
                      </a:endParaRPr>
                    </a:p>
                  </a:txBody>
                  <a:tcPr marL="91439" marR="91439"/>
                </a:tc>
                <a:tc>
                  <a:txBody>
                    <a:bodyPr/>
                    <a:lstStyle/>
                    <a:p>
                      <a:r>
                        <a:rPr lang="en-GB" sz="2000" dirty="0" smtClean="0">
                          <a:latin typeface="Calibri" pitchFamily="34" charset="0"/>
                        </a:rPr>
                        <a:t>(I)GCSE</a:t>
                      </a:r>
                      <a:r>
                        <a:rPr lang="en-GB" sz="2000" baseline="0" dirty="0" smtClean="0">
                          <a:latin typeface="Calibri" pitchFamily="34" charset="0"/>
                        </a:rPr>
                        <a:t> Examinations</a:t>
                      </a:r>
                      <a:endParaRPr lang="en-GB" sz="2000" dirty="0">
                        <a:latin typeface="Calibri" pitchFamily="34" charset="0"/>
                      </a:endParaRPr>
                    </a:p>
                  </a:txBody>
                  <a:tcPr marL="91439" marR="91439"/>
                </a:tc>
                <a:tc>
                  <a:txBody>
                    <a:bodyPr/>
                    <a:lstStyle/>
                    <a:p>
                      <a:r>
                        <a:rPr lang="en-GB" sz="2000" dirty="0" smtClean="0">
                          <a:latin typeface="Calibri" pitchFamily="34" charset="0"/>
                          <a:hlinkClick r:id="rId5"/>
                        </a:rPr>
                        <a:t>shhu@patana.ac.th</a:t>
                      </a:r>
                      <a:endParaRPr lang="en-GB" sz="2000" dirty="0">
                        <a:latin typeface="Calibri" pitchFamily="34" charset="0"/>
                      </a:endParaRPr>
                    </a:p>
                  </a:txBody>
                  <a:tcPr marL="91439" marR="91439"/>
                </a:tc>
              </a:tr>
              <a:tr h="370840">
                <a:tc>
                  <a:txBody>
                    <a:bodyPr/>
                    <a:lstStyle/>
                    <a:p>
                      <a:r>
                        <a:rPr lang="en-GB" sz="2000" dirty="0" smtClean="0">
                          <a:latin typeface="Calibri" pitchFamily="34" charset="0"/>
                        </a:rPr>
                        <a:t>Simon Griffiths</a:t>
                      </a:r>
                    </a:p>
                    <a:p>
                      <a:endParaRPr lang="en-GB" sz="2000" dirty="0">
                        <a:latin typeface="Calibri" pitchFamily="34" charset="0"/>
                      </a:endParaRPr>
                    </a:p>
                  </a:txBody>
                  <a:tcPr marL="91439" marR="91439"/>
                </a:tc>
                <a:tc>
                  <a:txBody>
                    <a:bodyPr/>
                    <a:lstStyle/>
                    <a:p>
                      <a:r>
                        <a:rPr lang="en-GB" sz="2000" dirty="0" smtClean="0">
                          <a:latin typeface="Calibri" pitchFamily="34" charset="0"/>
                        </a:rPr>
                        <a:t>Student Progress</a:t>
                      </a:r>
                      <a:endParaRPr lang="en-GB" sz="2000" dirty="0">
                        <a:latin typeface="Calibri" pitchFamily="34" charset="0"/>
                      </a:endParaRPr>
                    </a:p>
                  </a:txBody>
                  <a:tcPr marL="91439" marR="91439"/>
                </a:tc>
                <a:tc>
                  <a:txBody>
                    <a:bodyPr/>
                    <a:lstStyle/>
                    <a:p>
                      <a:r>
                        <a:rPr lang="en-GB" sz="2000" dirty="0" smtClean="0">
                          <a:latin typeface="Calibri" pitchFamily="34" charset="0"/>
                          <a:hlinkClick r:id="rId6"/>
                        </a:rPr>
                        <a:t>sigr@patana.ac.th</a:t>
                      </a:r>
                      <a:endParaRPr lang="en-GB" sz="2000" dirty="0">
                        <a:latin typeface="Calibri" pitchFamily="34" charset="0"/>
                      </a:endParaRPr>
                    </a:p>
                  </a:txBody>
                  <a:tcPr marL="91439" marR="91439"/>
                </a:tc>
              </a:tr>
            </a:tbl>
          </a:graphicData>
        </a:graphic>
      </p:graphicFrame>
    </p:spTree>
    <p:extLst>
      <p:ext uri="{BB962C8B-B14F-4D97-AF65-F5344CB8AC3E}">
        <p14:creationId xmlns:p14="http://schemas.microsoft.com/office/powerpoint/2010/main" val="3349668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808" y="357553"/>
            <a:ext cx="7772400" cy="3024336"/>
          </a:xfrm>
        </p:spPr>
        <p:txBody>
          <a:bodyPr>
            <a:normAutofit/>
          </a:bodyPr>
          <a:lstStyle/>
          <a:p>
            <a:r>
              <a:rPr lang="en-US" dirty="0" smtClean="0"/>
              <a:t>Bangkok Patana School’s </a:t>
            </a:r>
            <a:br>
              <a:rPr lang="en-US" dirty="0" smtClean="0"/>
            </a:br>
            <a:r>
              <a:rPr lang="en-US" b="1" dirty="0" smtClean="0"/>
              <a:t>Parent Teacher Group</a:t>
            </a:r>
            <a:br>
              <a:rPr lang="en-US" b="1" dirty="0" smtClean="0"/>
            </a:br>
            <a:r>
              <a:rPr lang="en-US" dirty="0" smtClean="0"/>
              <a:t>(PTG)</a:t>
            </a:r>
            <a:endParaRPr lang="en-GB" dirty="0"/>
          </a:p>
        </p:txBody>
      </p:sp>
      <p:sp>
        <p:nvSpPr>
          <p:cNvPr id="3" name="Subtitle 2"/>
          <p:cNvSpPr>
            <a:spLocks noGrp="1"/>
          </p:cNvSpPr>
          <p:nvPr>
            <p:ph type="subTitle" idx="1"/>
          </p:nvPr>
        </p:nvSpPr>
        <p:spPr>
          <a:xfrm>
            <a:off x="1403648" y="2204864"/>
            <a:ext cx="6400800" cy="3384376"/>
          </a:xfrm>
        </p:spPr>
        <p:txBody>
          <a:bodyPr>
            <a:normAutofit/>
          </a:bodyPr>
          <a:lstStyle/>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3212976"/>
            <a:ext cx="5472608" cy="2880320"/>
          </a:xfrm>
          <a:prstGeom prst="rect">
            <a:avLst/>
          </a:prstGeom>
        </p:spPr>
      </p:pic>
    </p:spTree>
    <p:extLst>
      <p:ext uri="{BB962C8B-B14F-4D97-AF65-F5344CB8AC3E}">
        <p14:creationId xmlns:p14="http://schemas.microsoft.com/office/powerpoint/2010/main" val="436314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1143000" y="1885950"/>
            <a:ext cx="6858000" cy="41148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tx1"/>
            </a:solidFill>
            <a:miter lim="800000"/>
            <a:headEnd/>
            <a:tailEnd/>
          </a:ln>
        </p:spPr>
        <p:txBody>
          <a:bodyPr wrap="none" anchor="ctr"/>
          <a:lstStyle/>
          <a:p>
            <a:pPr>
              <a:defRPr/>
            </a:pPr>
            <a:endParaRPr lang="en-US" sz="1800">
              <a:solidFill>
                <a:srgbClr val="000000"/>
              </a:solidFill>
            </a:endParaRPr>
          </a:p>
        </p:txBody>
      </p:sp>
      <p:sp>
        <p:nvSpPr>
          <p:cNvPr id="2052" name="Rectangle 2"/>
          <p:cNvSpPr>
            <a:spLocks noGrp="1" noChangeArrowheads="1"/>
          </p:cNvSpPr>
          <p:nvPr>
            <p:ph type="ctrTitle"/>
          </p:nvPr>
        </p:nvSpPr>
        <p:spPr>
          <a:xfrm>
            <a:off x="1657350" y="2571750"/>
            <a:ext cx="5829300" cy="857250"/>
          </a:xfrm>
        </p:spPr>
        <p:txBody>
          <a:bodyPr>
            <a:noAutofit/>
          </a:bodyPr>
          <a:lstStyle/>
          <a:p>
            <a:pPr eaLnBrk="1" hangingPunct="1"/>
            <a:r>
              <a:rPr lang="en-US" sz="3200" dirty="0">
                <a:latin typeface="Calibri" panose="020F0502020204030204" pitchFamily="34" charset="0"/>
              </a:rPr>
              <a:t>Transport, Food Services, Security, School Shop, Administration, Medical Services and Health &amp; Safety.</a:t>
            </a:r>
          </a:p>
        </p:txBody>
      </p:sp>
      <p:pic>
        <p:nvPicPr>
          <p:cNvPr id="2053"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6858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5587603"/>
            <a:ext cx="6858000"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p:cNvSpPr>
            <a:spLocks noChangeArrowheads="1"/>
          </p:cNvSpPr>
          <p:nvPr/>
        </p:nvSpPr>
        <p:spPr bwMode="auto">
          <a:xfrm>
            <a:off x="2171700" y="4572000"/>
            <a:ext cx="4800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dirty="0">
                <a:solidFill>
                  <a:srgbClr val="FFFFFF"/>
                </a:solidFill>
                <a:latin typeface="Calibri" panose="020F0502020204030204" pitchFamily="34" charset="0"/>
              </a:rPr>
              <a:t>Services Manager</a:t>
            </a:r>
          </a:p>
          <a:p>
            <a:pPr algn="ctr" eaLnBrk="1" hangingPunct="1">
              <a:spcBef>
                <a:spcPct val="20000"/>
              </a:spcBef>
            </a:pPr>
            <a:r>
              <a:rPr lang="en-US" dirty="0">
                <a:solidFill>
                  <a:srgbClr val="FFFFFF"/>
                </a:solidFill>
                <a:latin typeface="Calibri" panose="020F0502020204030204" pitchFamily="34" charset="0"/>
                <a:hlinkClick r:id="rId5"/>
              </a:rPr>
              <a:t>geah@patana.ac.th</a:t>
            </a:r>
            <a:r>
              <a:rPr lang="en-US" dirty="0">
                <a:solidFill>
                  <a:srgbClr val="FFFFFF"/>
                </a:solidFill>
                <a:latin typeface="Calibri" panose="020F0502020204030204" pitchFamily="34" charset="0"/>
              </a:rPr>
              <a:t> </a:t>
            </a:r>
            <a:endParaRPr lang="en-US" dirty="0">
              <a:solidFill>
                <a:srgbClr val="001831"/>
              </a:solidFill>
              <a:latin typeface="Calibri" panose="020F0502020204030204" pitchFamily="34" charset="0"/>
            </a:endParaRPr>
          </a:p>
        </p:txBody>
      </p:sp>
      <p:sp>
        <p:nvSpPr>
          <p:cNvPr id="2056" name="Rectangle 3"/>
          <p:cNvSpPr>
            <a:spLocks noGrp="1" noChangeArrowheads="1"/>
          </p:cNvSpPr>
          <p:nvPr>
            <p:ph type="subTitle" idx="1"/>
          </p:nvPr>
        </p:nvSpPr>
        <p:spPr>
          <a:xfrm>
            <a:off x="2114550" y="4171950"/>
            <a:ext cx="4800600" cy="514350"/>
          </a:xfrm>
        </p:spPr>
        <p:txBody>
          <a:bodyPr/>
          <a:lstStyle/>
          <a:p>
            <a:pPr eaLnBrk="1" hangingPunct="1"/>
            <a:r>
              <a:rPr lang="en-US" sz="2400" b="1" dirty="0">
                <a:solidFill>
                  <a:schemeClr val="bg1"/>
                </a:solidFill>
                <a:latin typeface="Calibri" panose="020F0502020204030204" pitchFamily="34" charset="0"/>
              </a:rPr>
              <a:t>Genevieve Ahl</a:t>
            </a:r>
            <a:endParaRPr lang="en-US" sz="2400" b="1" dirty="0">
              <a:latin typeface="Calibri" panose="020F0502020204030204" pitchFamily="34" charset="0"/>
            </a:endParaRPr>
          </a:p>
        </p:txBody>
      </p:sp>
    </p:spTree>
    <p:extLst>
      <p:ext uri="{BB962C8B-B14F-4D97-AF65-F5344CB8AC3E}">
        <p14:creationId xmlns:p14="http://schemas.microsoft.com/office/powerpoint/2010/main" val="2048413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 Aims</a:t>
            </a:r>
            <a:endParaRPr lang="en-GB" b="1" dirty="0"/>
          </a:p>
        </p:txBody>
      </p:sp>
      <p:sp>
        <p:nvSpPr>
          <p:cNvPr id="3" name="Content Placeholder 2"/>
          <p:cNvSpPr>
            <a:spLocks noGrp="1"/>
          </p:cNvSpPr>
          <p:nvPr>
            <p:ph idx="1"/>
          </p:nvPr>
        </p:nvSpPr>
        <p:spPr>
          <a:xfrm>
            <a:off x="467544" y="1592144"/>
            <a:ext cx="8291264" cy="4525963"/>
          </a:xfrm>
        </p:spPr>
        <p:txBody>
          <a:bodyPr/>
          <a:lstStyle/>
          <a:p>
            <a:r>
              <a:rPr lang="en-US" b="1" dirty="0" smtClean="0"/>
              <a:t>Promoting and assisting </a:t>
            </a:r>
            <a:r>
              <a:rPr lang="en-US" dirty="0" smtClean="0"/>
              <a:t>the development of the School</a:t>
            </a:r>
          </a:p>
          <a:p>
            <a:r>
              <a:rPr lang="en-US" b="1" dirty="0" smtClean="0"/>
              <a:t>Advancing the School</a:t>
            </a:r>
            <a:r>
              <a:rPr lang="en-US" dirty="0" smtClean="0"/>
              <a:t>’s</a:t>
            </a:r>
            <a:r>
              <a:rPr lang="en-US" b="1" dirty="0" smtClean="0"/>
              <a:t> </a:t>
            </a:r>
            <a:r>
              <a:rPr lang="en-US" dirty="0" smtClean="0"/>
              <a:t>interests and activities</a:t>
            </a:r>
          </a:p>
          <a:p>
            <a:r>
              <a:rPr lang="en-US" b="1" dirty="0" smtClean="0"/>
              <a:t>Fostering </a:t>
            </a:r>
            <a:r>
              <a:rPr lang="en-US" dirty="0" smtClean="0"/>
              <a:t>the</a:t>
            </a:r>
            <a:r>
              <a:rPr lang="en-US" b="1" dirty="0" smtClean="0"/>
              <a:t> goodwill </a:t>
            </a:r>
            <a:r>
              <a:rPr lang="en-US" dirty="0" smtClean="0"/>
              <a:t>of parents, teachers and friends towards the School</a:t>
            </a:r>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20</a:t>
            </a:fld>
            <a:endParaRPr lang="en-GB" dirty="0">
              <a:solidFill>
                <a:prstClr val="black">
                  <a:tint val="75000"/>
                </a:prstClr>
              </a:solidFill>
            </a:endParaRPr>
          </a:p>
        </p:txBody>
      </p:sp>
    </p:spTree>
    <p:extLst>
      <p:ext uri="{BB962C8B-B14F-4D97-AF65-F5344CB8AC3E}">
        <p14:creationId xmlns:p14="http://schemas.microsoft.com/office/powerpoint/2010/main" val="3214251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 Committee 2014/15</a:t>
            </a:r>
            <a:endParaRPr lang="en-GB" b="1" dirty="0"/>
          </a:p>
        </p:txBody>
      </p:sp>
      <p:graphicFrame>
        <p:nvGraphicFramePr>
          <p:cNvPr id="5" name="Content Placeholder 6"/>
          <p:cNvGraphicFramePr>
            <a:graphicFrameLocks noGrp="1"/>
          </p:cNvGraphicFramePr>
          <p:nvPr>
            <p:ph idx="1"/>
            <p:extLst/>
          </p:nvPr>
        </p:nvGraphicFramePr>
        <p:xfrm>
          <a:off x="611560" y="1340768"/>
          <a:ext cx="7848872" cy="5257800"/>
        </p:xfrm>
        <a:graphic>
          <a:graphicData uri="http://schemas.openxmlformats.org/drawingml/2006/table">
            <a:tbl>
              <a:tblPr firstRow="1" firstCol="1" bandRow="1">
                <a:tableStyleId>{5C22544A-7EE6-4342-B048-85BDC9FD1C3A}</a:tableStyleId>
              </a:tblPr>
              <a:tblGrid>
                <a:gridCol w="3993286"/>
                <a:gridCol w="3855586"/>
              </a:tblGrid>
              <a:tr h="259012">
                <a:tc gridSpan="2">
                  <a:txBody>
                    <a:bodyPr/>
                    <a:lstStyle/>
                    <a:p>
                      <a:pPr algn="ctr">
                        <a:lnSpc>
                          <a:spcPct val="115000"/>
                        </a:lnSpc>
                        <a:spcAft>
                          <a:spcPts val="0"/>
                        </a:spcAft>
                      </a:pPr>
                      <a:r>
                        <a:rPr lang="en-GB" sz="2400" dirty="0">
                          <a:effectLst/>
                        </a:rPr>
                        <a:t>PTG Committee </a:t>
                      </a:r>
                      <a:r>
                        <a:rPr lang="en-GB" sz="2400" dirty="0" smtClean="0">
                          <a:effectLst/>
                        </a:rPr>
                        <a:t> (BPS Staff Representatives)</a:t>
                      </a:r>
                      <a:endParaRPr lang="en-GB" sz="2400" dirty="0">
                        <a:effectLst/>
                        <a:latin typeface="Calibri"/>
                        <a:ea typeface="Calibri"/>
                        <a:cs typeface="Cordia New"/>
                      </a:endParaRPr>
                    </a:p>
                  </a:txBody>
                  <a:tcPr marL="83769" marR="83769" marT="0" marB="0" anchor="b"/>
                </a:tc>
                <a:tc hMerge="1">
                  <a:txBody>
                    <a:bodyPr/>
                    <a:lstStyle/>
                    <a:p>
                      <a:endParaRPr lang="en-GB"/>
                    </a:p>
                  </a:txBody>
                  <a:tcPr/>
                </a:tc>
              </a:tr>
              <a:tr h="259012">
                <a:tc>
                  <a:txBody>
                    <a:bodyPr/>
                    <a:lstStyle/>
                    <a:p>
                      <a:pPr>
                        <a:lnSpc>
                          <a:spcPct val="115000"/>
                        </a:lnSpc>
                        <a:spcAft>
                          <a:spcPts val="0"/>
                        </a:spcAft>
                      </a:pPr>
                      <a:r>
                        <a:rPr lang="en-GB" sz="1800" dirty="0">
                          <a:effectLst/>
                        </a:rPr>
                        <a:t>Head of School</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Matthew Mills</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Head of Primary</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Clare Sharp</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Head of Secondary</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Michael Smith</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Business Director</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Andrew Gordon</a:t>
                      </a:r>
                      <a:endParaRPr lang="en-GB" sz="1800" dirty="0">
                        <a:effectLst/>
                        <a:latin typeface="Calibri"/>
                        <a:ea typeface="Calibri"/>
                        <a:cs typeface="Cordia New"/>
                      </a:endParaRPr>
                    </a:p>
                  </a:txBody>
                  <a:tcPr marL="83769" marR="83769" marT="0" marB="0" anchor="b"/>
                </a:tc>
              </a:tr>
              <a:tr h="259012">
                <a:tc gridSpan="2">
                  <a:txBody>
                    <a:bodyPr/>
                    <a:lstStyle/>
                    <a:p>
                      <a:pPr algn="ctr">
                        <a:lnSpc>
                          <a:spcPct val="115000"/>
                        </a:lnSpc>
                        <a:spcAft>
                          <a:spcPts val="0"/>
                        </a:spcAft>
                      </a:pPr>
                      <a:r>
                        <a:rPr lang="en-GB" sz="2400" dirty="0">
                          <a:effectLst/>
                        </a:rPr>
                        <a:t>PTG Committee </a:t>
                      </a:r>
                      <a:r>
                        <a:rPr lang="en-GB" sz="2400" dirty="0" smtClean="0">
                          <a:effectLst/>
                        </a:rPr>
                        <a:t>(BPS</a:t>
                      </a:r>
                      <a:r>
                        <a:rPr lang="en-GB" sz="2400" baseline="0" dirty="0" smtClean="0">
                          <a:effectLst/>
                        </a:rPr>
                        <a:t> </a:t>
                      </a:r>
                      <a:r>
                        <a:rPr lang="en-GB" sz="2400" dirty="0" smtClean="0">
                          <a:effectLst/>
                        </a:rPr>
                        <a:t>Parent </a:t>
                      </a:r>
                      <a:r>
                        <a:rPr lang="en-GB" sz="2400" dirty="0">
                          <a:effectLst/>
                        </a:rPr>
                        <a:t>Representatives)</a:t>
                      </a:r>
                      <a:endParaRPr lang="en-GB" sz="2400" dirty="0">
                        <a:effectLst/>
                        <a:latin typeface="Calibri"/>
                        <a:ea typeface="Calibri"/>
                        <a:cs typeface="Cordia New"/>
                      </a:endParaRPr>
                    </a:p>
                  </a:txBody>
                  <a:tcPr marL="83769" marR="83769" marT="0" marB="0" anchor="b"/>
                </a:tc>
                <a:tc hMerge="1">
                  <a:txBody>
                    <a:bodyPr/>
                    <a:lstStyle/>
                    <a:p>
                      <a:endParaRPr lang="en-GB"/>
                    </a:p>
                  </a:txBody>
                  <a:tcPr/>
                </a:tc>
              </a:tr>
              <a:tr h="259012">
                <a:tc>
                  <a:txBody>
                    <a:bodyPr/>
                    <a:lstStyle/>
                    <a:p>
                      <a:pPr>
                        <a:lnSpc>
                          <a:spcPct val="115000"/>
                        </a:lnSpc>
                        <a:spcAft>
                          <a:spcPts val="0"/>
                        </a:spcAft>
                      </a:pPr>
                      <a:r>
                        <a:rPr lang="en-GB" sz="1800" dirty="0">
                          <a:effectLst/>
                        </a:rPr>
                        <a:t>Chairperson</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smtClean="0">
                          <a:effectLst/>
                        </a:rPr>
                        <a:t>Malee</a:t>
                      </a:r>
                      <a:r>
                        <a:rPr lang="en-GB" sz="1800" baseline="0" dirty="0">
                          <a:effectLst/>
                        </a:rPr>
                        <a:t> </a:t>
                      </a:r>
                      <a:r>
                        <a:rPr lang="en-GB" sz="1800" dirty="0" smtClean="0">
                          <a:effectLst/>
                        </a:rPr>
                        <a:t>Whitcraft</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Vice Chairperson</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Siobhan Bland</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Secretary</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Siobhan Bland</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Treasurer</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err="1">
                          <a:effectLst/>
                        </a:rPr>
                        <a:t>Koravic</a:t>
                      </a:r>
                      <a:r>
                        <a:rPr lang="en-GB" sz="1800" dirty="0">
                          <a:effectLst/>
                        </a:rPr>
                        <a:t> </a:t>
                      </a:r>
                      <a:r>
                        <a:rPr lang="en-GB" sz="1800" dirty="0" err="1">
                          <a:effectLst/>
                        </a:rPr>
                        <a:t>Bhanubandh</a:t>
                      </a:r>
                      <a:r>
                        <a:rPr lang="en-GB" sz="1800" dirty="0">
                          <a:effectLst/>
                        </a:rPr>
                        <a:t> (</a:t>
                      </a:r>
                      <a:r>
                        <a:rPr lang="en-GB" sz="1800" dirty="0" err="1">
                          <a:effectLst/>
                        </a:rPr>
                        <a:t>Wikki</a:t>
                      </a:r>
                      <a:r>
                        <a:rPr lang="en-GB" sz="1800" dirty="0">
                          <a:effectLst/>
                        </a:rPr>
                        <a:t>)</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Thai Parent Group (TPG)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err="1">
                          <a:effectLst/>
                        </a:rPr>
                        <a:t>Navara</a:t>
                      </a:r>
                      <a:r>
                        <a:rPr lang="en-GB" sz="1800" dirty="0">
                          <a:effectLst/>
                        </a:rPr>
                        <a:t> </a:t>
                      </a:r>
                      <a:r>
                        <a:rPr lang="en-GB" sz="1800" dirty="0" err="1">
                          <a:effectLst/>
                        </a:rPr>
                        <a:t>Vanasin</a:t>
                      </a:r>
                      <a:r>
                        <a:rPr lang="en-GB" sz="1800" dirty="0">
                          <a:effectLst/>
                        </a:rPr>
                        <a:t> (Ann)</a:t>
                      </a:r>
                      <a:endParaRPr lang="en-GB" sz="1800" dirty="0">
                        <a:effectLst/>
                        <a:latin typeface="Calibri"/>
                        <a:ea typeface="Calibri"/>
                        <a:cs typeface="Cordia New"/>
                      </a:endParaRPr>
                    </a:p>
                  </a:txBody>
                  <a:tcPr marL="83769" marR="83769" marT="0" marB="0" anchor="b"/>
                </a:tc>
              </a:tr>
              <a:tr h="247212">
                <a:tc>
                  <a:txBody>
                    <a:bodyPr/>
                    <a:lstStyle/>
                    <a:p>
                      <a:pPr>
                        <a:lnSpc>
                          <a:spcPct val="115000"/>
                        </a:lnSpc>
                        <a:spcAft>
                          <a:spcPts val="0"/>
                        </a:spcAft>
                      </a:pPr>
                      <a:r>
                        <a:rPr lang="en-GB" sz="1800" dirty="0">
                          <a:effectLst/>
                        </a:rPr>
                        <a:t>Primary Parent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err="1" smtClean="0">
                          <a:effectLst/>
                          <a:latin typeface="+mn-lt"/>
                          <a:ea typeface="+mn-ea"/>
                          <a:cs typeface="+mn-cs"/>
                        </a:rPr>
                        <a:t>Malene</a:t>
                      </a:r>
                      <a:r>
                        <a:rPr lang="en-GB" sz="1800" baseline="0" dirty="0" smtClean="0">
                          <a:effectLst/>
                          <a:latin typeface="+mn-lt"/>
                          <a:ea typeface="+mn-ea"/>
                          <a:cs typeface="+mn-cs"/>
                        </a:rPr>
                        <a:t> Bloch </a:t>
                      </a:r>
                      <a:r>
                        <a:rPr lang="en-GB" sz="1800" baseline="0" dirty="0" err="1" smtClean="0">
                          <a:effectLst/>
                          <a:latin typeface="+mn-lt"/>
                          <a:ea typeface="+mn-ea"/>
                          <a:cs typeface="+mn-cs"/>
                        </a:rPr>
                        <a:t>Lundgaard</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Secondary Parent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err="1">
                          <a:effectLst/>
                        </a:rPr>
                        <a:t>Dyan</a:t>
                      </a:r>
                      <a:r>
                        <a:rPr lang="en-GB" sz="1800" dirty="0">
                          <a:effectLst/>
                        </a:rPr>
                        <a:t> Zimmerman</a:t>
                      </a:r>
                      <a:endParaRPr lang="en-GB" sz="1800" dirty="0">
                        <a:effectLst/>
                        <a:latin typeface="Calibri"/>
                        <a:ea typeface="Calibri"/>
                        <a:cs typeface="Cordia New"/>
                      </a:endParaRPr>
                    </a:p>
                  </a:txBody>
                  <a:tcPr marL="83769" marR="83769" marT="0" marB="0" anchor="b"/>
                </a:tc>
              </a:tr>
              <a:tr h="245044">
                <a:tc>
                  <a:txBody>
                    <a:bodyPr/>
                    <a:lstStyle/>
                    <a:p>
                      <a:pPr>
                        <a:lnSpc>
                          <a:spcPct val="115000"/>
                        </a:lnSpc>
                        <a:spcAft>
                          <a:spcPts val="0"/>
                        </a:spcAft>
                      </a:pPr>
                      <a:r>
                        <a:rPr lang="en-GB" sz="1800" dirty="0">
                          <a:effectLst/>
                        </a:rPr>
                        <a:t>Communications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i="1" dirty="0" smtClean="0">
                          <a:effectLst/>
                          <a:latin typeface="Calibri"/>
                          <a:ea typeface="Calibri"/>
                          <a:cs typeface="Cordia New"/>
                        </a:rPr>
                        <a:t>VACANT</a:t>
                      </a:r>
                      <a:endParaRPr lang="en-GB" sz="1800" i="1" dirty="0">
                        <a:effectLst/>
                        <a:latin typeface="Calibri"/>
                        <a:ea typeface="Calibri"/>
                        <a:cs typeface="Cordia New"/>
                      </a:endParaRPr>
                    </a:p>
                  </a:txBody>
                  <a:tcPr marL="83769" marR="83769" marT="0" marB="0" anchor="b"/>
                </a:tc>
              </a:tr>
              <a:tr h="261791">
                <a:tc>
                  <a:txBody>
                    <a:bodyPr/>
                    <a:lstStyle/>
                    <a:p>
                      <a:pPr>
                        <a:lnSpc>
                          <a:spcPct val="115000"/>
                        </a:lnSpc>
                        <a:spcAft>
                          <a:spcPts val="0"/>
                        </a:spcAft>
                      </a:pPr>
                      <a:r>
                        <a:rPr lang="en-GB" sz="1800" dirty="0">
                          <a:effectLst/>
                        </a:rPr>
                        <a:t>Social Events Coordinator</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i="1" dirty="0">
                          <a:effectLst/>
                        </a:rPr>
                        <a:t>VACANT</a:t>
                      </a:r>
                      <a:endParaRPr lang="en-GB" sz="1800" i="1" dirty="0">
                        <a:effectLst/>
                        <a:latin typeface="Calibri"/>
                        <a:ea typeface="Calibri"/>
                        <a:cs typeface="Cordia New"/>
                      </a:endParaRPr>
                    </a:p>
                  </a:txBody>
                  <a:tcPr marL="83769" marR="83769" marT="0" marB="0" anchor="b"/>
                </a:tc>
              </a:tr>
              <a:tr h="271963">
                <a:tc>
                  <a:txBody>
                    <a:bodyPr/>
                    <a:lstStyle/>
                    <a:p>
                      <a:pPr>
                        <a:lnSpc>
                          <a:spcPct val="115000"/>
                        </a:lnSpc>
                        <a:spcAft>
                          <a:spcPts val="0"/>
                        </a:spcAft>
                      </a:pPr>
                      <a:r>
                        <a:rPr lang="en-GB" sz="1800" dirty="0">
                          <a:effectLst/>
                        </a:rPr>
                        <a:t>Tiger Shop Manager</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i="0" dirty="0" smtClean="0">
                          <a:effectLst/>
                          <a:latin typeface="+mn-lt"/>
                          <a:ea typeface="+mn-ea"/>
                          <a:cs typeface="+mn-cs"/>
                        </a:rPr>
                        <a:t>Andrea</a:t>
                      </a:r>
                      <a:r>
                        <a:rPr lang="en-GB" sz="1800" i="0" baseline="0" dirty="0" smtClean="0">
                          <a:effectLst/>
                          <a:latin typeface="+mn-lt"/>
                          <a:ea typeface="+mn-ea"/>
                          <a:cs typeface="+mn-cs"/>
                        </a:rPr>
                        <a:t> Chaplin</a:t>
                      </a:r>
                      <a:endParaRPr lang="en-GB" sz="1800" i="0" dirty="0">
                        <a:effectLst/>
                        <a:latin typeface="Calibri"/>
                        <a:ea typeface="Calibri"/>
                        <a:cs typeface="Cordia New"/>
                      </a:endParaRPr>
                    </a:p>
                  </a:txBody>
                  <a:tcPr marL="83769" marR="83769" marT="0" marB="0" anchor="b"/>
                </a:tc>
              </a:tr>
            </a:tbl>
          </a:graphicData>
        </a:graphic>
      </p:graphicFrame>
      <p:sp>
        <p:nvSpPr>
          <p:cNvPr id="3" name="Slide Number Placeholder 2"/>
          <p:cNvSpPr>
            <a:spLocks noGrp="1"/>
          </p:cNvSpPr>
          <p:nvPr>
            <p:ph type="sldNum" sz="quarter" idx="12"/>
          </p:nvPr>
        </p:nvSpPr>
        <p:spPr/>
        <p:txBody>
          <a:bodyPr/>
          <a:lstStyle/>
          <a:p>
            <a:fld id="{CA14EBED-6334-4404-847C-E7F6A7869FEB}" type="slidenum">
              <a:rPr lang="en-GB" smtClean="0">
                <a:solidFill>
                  <a:prstClr val="black">
                    <a:tint val="75000"/>
                  </a:prstClr>
                </a:solidFill>
              </a:rPr>
              <a:pPr/>
              <a:t>21</a:t>
            </a:fld>
            <a:endParaRPr lang="en-GB">
              <a:solidFill>
                <a:prstClr val="black">
                  <a:tint val="75000"/>
                </a:prstClr>
              </a:solidFill>
            </a:endParaRPr>
          </a:p>
        </p:txBody>
      </p:sp>
    </p:spTree>
    <p:extLst>
      <p:ext uri="{BB962C8B-B14F-4D97-AF65-F5344CB8AC3E}">
        <p14:creationId xmlns:p14="http://schemas.microsoft.com/office/powerpoint/2010/main" val="2580730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US" b="1" dirty="0" smtClean="0"/>
              <a:t>PTG Sub-Committees</a:t>
            </a:r>
            <a:br>
              <a:rPr lang="en-US" b="1" dirty="0" smtClean="0"/>
            </a:br>
            <a:r>
              <a:rPr lang="en-US" sz="2800" i="1" dirty="0" smtClean="0"/>
              <a:t>(approximately 40 additional representatives)</a:t>
            </a:r>
            <a:endParaRPr lang="en-GB" sz="2800" i="1" dirty="0"/>
          </a:p>
        </p:txBody>
      </p:sp>
      <p:sp>
        <p:nvSpPr>
          <p:cNvPr id="3" name="Content Placeholder 2"/>
          <p:cNvSpPr>
            <a:spLocks noGrp="1"/>
          </p:cNvSpPr>
          <p:nvPr>
            <p:ph idx="1"/>
          </p:nvPr>
        </p:nvSpPr>
        <p:spPr>
          <a:xfrm>
            <a:off x="467544" y="1700808"/>
            <a:ext cx="8435280" cy="4741987"/>
          </a:xfrm>
        </p:spPr>
        <p:txBody>
          <a:bodyPr>
            <a:normAutofit/>
          </a:bodyPr>
          <a:lstStyle/>
          <a:p>
            <a:r>
              <a:rPr lang="en-US" dirty="0" smtClean="0"/>
              <a:t>Thai Parent Group Representatives</a:t>
            </a:r>
          </a:p>
          <a:p>
            <a:r>
              <a:rPr lang="en-US" dirty="0" smtClean="0"/>
              <a:t>Primary and Year Group Parent Representatives</a:t>
            </a:r>
          </a:p>
          <a:p>
            <a:r>
              <a:rPr lang="en-US" dirty="0" smtClean="0"/>
              <a:t>Secondary and Year Group Parent Representatives</a:t>
            </a:r>
          </a:p>
          <a:p>
            <a:r>
              <a:rPr lang="en-US" dirty="0" smtClean="0"/>
              <a:t>International Day Coordinator and Volunteers</a:t>
            </a:r>
          </a:p>
          <a:p>
            <a:r>
              <a:rPr lang="en-US" dirty="0" smtClean="0"/>
              <a:t>Fun Day Coordinator and Volunteers</a:t>
            </a:r>
          </a:p>
          <a:p>
            <a:r>
              <a:rPr lang="en-US" dirty="0" smtClean="0"/>
              <a:t>Newcomers Representative </a:t>
            </a:r>
          </a:p>
          <a:p>
            <a:r>
              <a:rPr lang="en-US" dirty="0" smtClean="0"/>
              <a:t>Tiger Shop Volunteers</a:t>
            </a:r>
          </a:p>
          <a:p>
            <a:pPr marL="0" indent="0">
              <a:buNone/>
            </a:pPr>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22</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35460">
            <a:off x="4744330" y="5830891"/>
            <a:ext cx="758952" cy="757123"/>
          </a:xfrm>
          <a:prstGeom prst="rect">
            <a:avLst/>
          </a:prstGeom>
        </p:spPr>
      </p:pic>
    </p:spTree>
    <p:extLst>
      <p:ext uri="{BB962C8B-B14F-4D97-AF65-F5344CB8AC3E}">
        <p14:creationId xmlns:p14="http://schemas.microsoft.com/office/powerpoint/2010/main" val="3227537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 Governance</a:t>
            </a:r>
            <a:endParaRPr lang="en-GB" b="1" dirty="0"/>
          </a:p>
        </p:txBody>
      </p:sp>
      <p:sp>
        <p:nvSpPr>
          <p:cNvPr id="3" name="Content Placeholder 2"/>
          <p:cNvSpPr>
            <a:spLocks noGrp="1"/>
          </p:cNvSpPr>
          <p:nvPr>
            <p:ph idx="1"/>
          </p:nvPr>
        </p:nvSpPr>
        <p:spPr>
          <a:xfrm>
            <a:off x="457200" y="1600200"/>
            <a:ext cx="8507288" cy="4525963"/>
          </a:xfrm>
        </p:spPr>
        <p:txBody>
          <a:bodyPr>
            <a:normAutofit/>
          </a:bodyPr>
          <a:lstStyle/>
          <a:p>
            <a:r>
              <a:rPr lang="en-US" b="1" dirty="0" smtClean="0"/>
              <a:t>PTG Manual </a:t>
            </a:r>
            <a:r>
              <a:rPr lang="en-US" dirty="0" smtClean="0"/>
              <a:t>(PTG Constitution and Procedures)</a:t>
            </a:r>
          </a:p>
          <a:p>
            <a:r>
              <a:rPr lang="en-US" dirty="0" smtClean="0"/>
              <a:t>Formal business via </a:t>
            </a:r>
            <a:r>
              <a:rPr lang="en-US" b="1" dirty="0" smtClean="0"/>
              <a:t>bi-monthly PTG Committee Meetings</a:t>
            </a:r>
            <a:r>
              <a:rPr lang="en-US" dirty="0" smtClean="0"/>
              <a:t> (minutes posted on Parent’s Gateway)</a:t>
            </a:r>
          </a:p>
          <a:p>
            <a:r>
              <a:rPr lang="en-US" b="1" dirty="0" smtClean="0"/>
              <a:t>Parents and School management represented </a:t>
            </a:r>
            <a:r>
              <a:rPr lang="en-US" dirty="0" smtClean="0"/>
              <a:t>on the PTG Committee</a:t>
            </a:r>
          </a:p>
          <a:p>
            <a:r>
              <a:rPr lang="en-US" dirty="0" smtClean="0"/>
              <a:t>Membership and annual budget endorsed at the </a:t>
            </a:r>
            <a:r>
              <a:rPr lang="en-US" b="1" dirty="0" smtClean="0"/>
              <a:t>Annual General Meeting (AGM)</a:t>
            </a:r>
          </a:p>
          <a:p>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23</a:t>
            </a:fld>
            <a:endParaRPr lang="en-GB">
              <a:solidFill>
                <a:prstClr val="black">
                  <a:tint val="75000"/>
                </a:prstClr>
              </a:solidFill>
            </a:endParaRPr>
          </a:p>
        </p:txBody>
      </p:sp>
    </p:spTree>
    <p:extLst>
      <p:ext uri="{BB962C8B-B14F-4D97-AF65-F5344CB8AC3E}">
        <p14:creationId xmlns:p14="http://schemas.microsoft.com/office/powerpoint/2010/main" val="2862963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the PTG do?</a:t>
            </a:r>
            <a:endParaRPr lang="en-GB" b="1" dirty="0"/>
          </a:p>
        </p:txBody>
      </p:sp>
      <p:sp>
        <p:nvSpPr>
          <p:cNvPr id="3" name="Content Placeholder 2"/>
          <p:cNvSpPr>
            <a:spLocks noGrp="1"/>
          </p:cNvSpPr>
          <p:nvPr>
            <p:ph idx="1"/>
          </p:nvPr>
        </p:nvSpPr>
        <p:spPr>
          <a:xfrm>
            <a:off x="467544" y="1268760"/>
            <a:ext cx="8496944" cy="5472608"/>
          </a:xfrm>
        </p:spPr>
        <p:txBody>
          <a:bodyPr>
            <a:noAutofit/>
          </a:bodyPr>
          <a:lstStyle/>
          <a:p>
            <a:r>
              <a:rPr lang="en-US" sz="2800" dirty="0" smtClean="0"/>
              <a:t>Assists with </a:t>
            </a:r>
            <a:r>
              <a:rPr lang="en-US" sz="2800" b="1" dirty="0" smtClean="0"/>
              <a:t>communication</a:t>
            </a:r>
            <a:r>
              <a:rPr lang="en-US" sz="2800" dirty="0" smtClean="0"/>
              <a:t> between parents, teachers and School management</a:t>
            </a:r>
          </a:p>
          <a:p>
            <a:r>
              <a:rPr lang="en-US" sz="2800" dirty="0" smtClean="0"/>
              <a:t>Suggests positive </a:t>
            </a:r>
            <a:r>
              <a:rPr lang="en-US" sz="2800" b="1" dirty="0" smtClean="0"/>
              <a:t>improvements</a:t>
            </a:r>
            <a:r>
              <a:rPr lang="en-US" sz="2800" dirty="0" smtClean="0"/>
              <a:t> where appropriate</a:t>
            </a:r>
          </a:p>
          <a:p>
            <a:r>
              <a:rPr lang="en-US" sz="2800" dirty="0"/>
              <a:t>Assists the School in </a:t>
            </a:r>
            <a:r>
              <a:rPr lang="en-US" sz="2800" b="1" dirty="0"/>
              <a:t>community-based activities</a:t>
            </a:r>
          </a:p>
          <a:p>
            <a:r>
              <a:rPr lang="en-US" sz="2800" dirty="0" smtClean="0"/>
              <a:t>Organises </a:t>
            </a:r>
            <a:r>
              <a:rPr lang="en-US" sz="2800" b="1" dirty="0" smtClean="0"/>
              <a:t>fundraising</a:t>
            </a:r>
            <a:r>
              <a:rPr lang="en-US" sz="2800" dirty="0" smtClean="0"/>
              <a:t> activities</a:t>
            </a:r>
          </a:p>
          <a:p>
            <a:r>
              <a:rPr lang="en-US" sz="2800" dirty="0" smtClean="0"/>
              <a:t>Assists the School financially to </a:t>
            </a:r>
            <a:r>
              <a:rPr lang="en-US" sz="2800" b="1" dirty="0" smtClean="0"/>
              <a:t>purchase resources </a:t>
            </a:r>
            <a:r>
              <a:rPr lang="en-US" sz="2800" dirty="0" smtClean="0"/>
              <a:t>that enhance teaching methods (i.e. items not budgeted for)</a:t>
            </a:r>
          </a:p>
          <a:p>
            <a:r>
              <a:rPr lang="en-US" sz="2800" dirty="0" smtClean="0"/>
              <a:t>Runs the </a:t>
            </a:r>
            <a:r>
              <a:rPr lang="en-US" sz="2800" b="1" dirty="0" smtClean="0"/>
              <a:t>Tiger Shop</a:t>
            </a:r>
          </a:p>
          <a:p>
            <a:r>
              <a:rPr lang="en-US" sz="2800" dirty="0" smtClean="0"/>
              <a:t>Assists the School to make </a:t>
            </a:r>
            <a:r>
              <a:rPr lang="en-US" sz="2800" b="1" dirty="0" smtClean="0"/>
              <a:t>new parents </a:t>
            </a:r>
            <a:r>
              <a:rPr lang="en-US" sz="2800" dirty="0" smtClean="0"/>
              <a:t>feel at home and at ease within the “</a:t>
            </a:r>
            <a:r>
              <a:rPr lang="en-US" sz="2800" dirty="0" err="1" smtClean="0"/>
              <a:t>Patana</a:t>
            </a:r>
            <a:r>
              <a:rPr lang="en-US" sz="2800" dirty="0" smtClean="0"/>
              <a:t> family”</a:t>
            </a:r>
            <a:endParaRPr lang="en-GB" sz="2800"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24</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5013170"/>
            <a:ext cx="622133" cy="620634"/>
          </a:xfrm>
          <a:prstGeom prst="rect">
            <a:avLst/>
          </a:prstGeom>
        </p:spPr>
      </p:pic>
    </p:spTree>
    <p:extLst>
      <p:ext uri="{BB962C8B-B14F-4D97-AF65-F5344CB8AC3E}">
        <p14:creationId xmlns:p14="http://schemas.microsoft.com/office/powerpoint/2010/main" val="1142567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n-US" b="1" dirty="0" smtClean="0"/>
              <a:t>PTG Activities</a:t>
            </a:r>
            <a:endParaRPr lang="en-GB" b="1" dirty="0"/>
          </a:p>
        </p:txBody>
      </p:sp>
      <p:sp>
        <p:nvSpPr>
          <p:cNvPr id="3" name="Content Placeholder 2"/>
          <p:cNvSpPr>
            <a:spLocks noGrp="1"/>
          </p:cNvSpPr>
          <p:nvPr>
            <p:ph idx="1"/>
          </p:nvPr>
        </p:nvSpPr>
        <p:spPr>
          <a:xfrm>
            <a:off x="467544" y="1176324"/>
            <a:ext cx="8352928" cy="5205004"/>
          </a:xfrm>
        </p:spPr>
        <p:txBody>
          <a:bodyPr>
            <a:normAutofit fontScale="92500" lnSpcReduction="20000"/>
          </a:bodyPr>
          <a:lstStyle/>
          <a:p>
            <a:r>
              <a:rPr lang="en-US" sz="3500" b="1" dirty="0" smtClean="0"/>
              <a:t>Tiger Shop </a:t>
            </a:r>
            <a:r>
              <a:rPr lang="en-US" sz="3500" dirty="0" smtClean="0"/>
              <a:t>(fundraising and promoting the School’s “Tiger Paw” brand)</a:t>
            </a:r>
          </a:p>
          <a:p>
            <a:r>
              <a:rPr lang="en-US" sz="3500" b="1" dirty="0" smtClean="0"/>
              <a:t>Fundraising events </a:t>
            </a:r>
            <a:r>
              <a:rPr lang="en-US" sz="3500" dirty="0" smtClean="0"/>
              <a:t>(International Day, Fun Day and other social events)</a:t>
            </a:r>
          </a:p>
          <a:p>
            <a:r>
              <a:rPr lang="en-US" sz="3500" b="1" dirty="0"/>
              <a:t>Supporting School </a:t>
            </a:r>
            <a:r>
              <a:rPr lang="en-US" sz="3500" b="1" dirty="0" smtClean="0"/>
              <a:t>events </a:t>
            </a:r>
            <a:r>
              <a:rPr lang="en-US" sz="3500" dirty="0" smtClean="0"/>
              <a:t>(Newcomers Inductions, Fun Run etc.)</a:t>
            </a:r>
            <a:endParaRPr lang="en-US" sz="3500" dirty="0"/>
          </a:p>
          <a:p>
            <a:r>
              <a:rPr lang="en-US" sz="3500" b="1" dirty="0" smtClean="0"/>
              <a:t>Connecting and representing parents </a:t>
            </a:r>
            <a:r>
              <a:rPr lang="en-US" sz="3500" dirty="0" smtClean="0"/>
              <a:t>(Coffee Mornings, Year Group Representative Meetings)</a:t>
            </a:r>
          </a:p>
          <a:p>
            <a:r>
              <a:rPr lang="en-US" sz="3500" b="1" dirty="0" smtClean="0"/>
              <a:t>“Wish List” items</a:t>
            </a:r>
            <a:r>
              <a:rPr lang="en-US" sz="3500" dirty="0" smtClean="0"/>
              <a:t> for the School, e.g. 3D Printers, Year 3 </a:t>
            </a:r>
            <a:r>
              <a:rPr lang="en-US" sz="3500" dirty="0" err="1" smtClean="0"/>
              <a:t>Sala</a:t>
            </a:r>
            <a:r>
              <a:rPr lang="en-US" sz="3500" dirty="0" smtClean="0"/>
              <a:t>, fans for grandstand (PTG approves budget and items)</a:t>
            </a:r>
          </a:p>
          <a:p>
            <a:endParaRPr lang="en-US" dirty="0" smtClean="0"/>
          </a:p>
          <a:p>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25</a:t>
            </a:fld>
            <a:endParaRPr lang="en-GB"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233" y="1606355"/>
            <a:ext cx="379649" cy="378734"/>
          </a:xfrm>
          <a:prstGeom prst="rect">
            <a:avLst/>
          </a:prstGeom>
        </p:spPr>
      </p:pic>
    </p:spTree>
    <p:extLst>
      <p:ext uri="{BB962C8B-B14F-4D97-AF65-F5344CB8AC3E}">
        <p14:creationId xmlns:p14="http://schemas.microsoft.com/office/powerpoint/2010/main" val="1598437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PTG’s Communication</a:t>
            </a:r>
            <a:endParaRPr lang="en-GB" b="1" dirty="0"/>
          </a:p>
        </p:txBody>
      </p:sp>
      <p:sp>
        <p:nvSpPr>
          <p:cNvPr id="3" name="Content Placeholder 2"/>
          <p:cNvSpPr>
            <a:spLocks noGrp="1"/>
          </p:cNvSpPr>
          <p:nvPr>
            <p:ph idx="1"/>
          </p:nvPr>
        </p:nvSpPr>
        <p:spPr>
          <a:xfrm>
            <a:off x="457200" y="1600200"/>
            <a:ext cx="8435280" cy="4525963"/>
          </a:xfrm>
        </p:spPr>
        <p:txBody>
          <a:bodyPr>
            <a:normAutofit/>
          </a:bodyPr>
          <a:lstStyle/>
          <a:p>
            <a:r>
              <a:rPr lang="en-US" b="1" dirty="0" smtClean="0"/>
              <a:t>The Accord </a:t>
            </a:r>
            <a:r>
              <a:rPr lang="en-US" dirty="0" smtClean="0"/>
              <a:t>(the PTG’s monthly E-Newsletter)</a:t>
            </a:r>
          </a:p>
          <a:p>
            <a:r>
              <a:rPr lang="en-US" b="1" dirty="0" smtClean="0"/>
              <a:t>PTG Weblog </a:t>
            </a:r>
            <a:r>
              <a:rPr lang="en-US" dirty="0" smtClean="0"/>
              <a:t>(on the Parent’s Gateway)</a:t>
            </a:r>
          </a:p>
          <a:p>
            <a:r>
              <a:rPr lang="en-US" dirty="0" smtClean="0"/>
              <a:t>Watch out for </a:t>
            </a:r>
            <a:r>
              <a:rPr lang="en-US" b="1" dirty="0" smtClean="0"/>
              <a:t>PTG</a:t>
            </a:r>
            <a:r>
              <a:rPr lang="en-US" dirty="0" smtClean="0"/>
              <a:t> </a:t>
            </a:r>
            <a:r>
              <a:rPr lang="en-US" b="1" dirty="0" smtClean="0"/>
              <a:t>Notices</a:t>
            </a:r>
            <a:r>
              <a:rPr lang="en-US" dirty="0" smtClean="0"/>
              <a:t> in School newsletters, emails to parents etc.</a:t>
            </a:r>
          </a:p>
          <a:p>
            <a:r>
              <a:rPr lang="en-US" b="1" dirty="0" smtClean="0"/>
              <a:t>“Wish List” </a:t>
            </a:r>
            <a:r>
              <a:rPr lang="en-US" b="1" dirty="0"/>
              <a:t>i</a:t>
            </a:r>
            <a:r>
              <a:rPr lang="en-US" b="1" dirty="0" smtClean="0"/>
              <a:t>tem plaques </a:t>
            </a:r>
            <a:r>
              <a:rPr lang="en-US" dirty="0" smtClean="0"/>
              <a:t>acknowledging PTG’s contributions</a:t>
            </a:r>
          </a:p>
          <a:p>
            <a:r>
              <a:rPr lang="en-US" i="1" dirty="0" smtClean="0"/>
              <a:t>All PTG volunteers can be contacted directly and are open to </a:t>
            </a:r>
            <a:r>
              <a:rPr lang="en-US" b="1" i="1" dirty="0" smtClean="0"/>
              <a:t>listen and assist </a:t>
            </a:r>
            <a:r>
              <a:rPr lang="en-US" i="1" dirty="0" smtClean="0"/>
              <a:t>where necessary!</a:t>
            </a:r>
            <a:endParaRPr lang="en-GB" i="1"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26</a:t>
            </a:fld>
            <a:endParaRPr lang="en-GB">
              <a:solidFill>
                <a:prstClr val="black">
                  <a:tint val="75000"/>
                </a:prstClr>
              </a:solidFill>
            </a:endParaRPr>
          </a:p>
        </p:txBody>
      </p:sp>
    </p:spTree>
    <p:extLst>
      <p:ext uri="{BB962C8B-B14F-4D97-AF65-F5344CB8AC3E}">
        <p14:creationId xmlns:p14="http://schemas.microsoft.com/office/powerpoint/2010/main" val="3614247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volunteer for the PTG?</a:t>
            </a:r>
            <a:endParaRPr lang="en-GB" b="1" dirty="0"/>
          </a:p>
        </p:txBody>
      </p:sp>
      <p:sp>
        <p:nvSpPr>
          <p:cNvPr id="3" name="Content Placeholder 2"/>
          <p:cNvSpPr>
            <a:spLocks noGrp="1"/>
          </p:cNvSpPr>
          <p:nvPr>
            <p:ph idx="1"/>
          </p:nvPr>
        </p:nvSpPr>
        <p:spPr>
          <a:xfrm>
            <a:off x="457200" y="1600200"/>
            <a:ext cx="8435280" cy="4709120"/>
          </a:xfrm>
        </p:spPr>
        <p:txBody>
          <a:bodyPr>
            <a:normAutofit fontScale="92500" lnSpcReduction="10000"/>
          </a:bodyPr>
          <a:lstStyle/>
          <a:p>
            <a:r>
              <a:rPr lang="en-US" dirty="0" smtClean="0"/>
              <a:t>Its a great way to </a:t>
            </a:r>
            <a:r>
              <a:rPr lang="en-US" b="1" dirty="0" smtClean="0"/>
              <a:t>meet and connect with other parents</a:t>
            </a:r>
          </a:p>
          <a:p>
            <a:r>
              <a:rPr lang="en-US" dirty="0" smtClean="0"/>
              <a:t>It is </a:t>
            </a:r>
            <a:r>
              <a:rPr lang="en-US" b="1" dirty="0" smtClean="0"/>
              <a:t>lots of fun </a:t>
            </a:r>
            <a:r>
              <a:rPr lang="en-US" dirty="0" smtClean="0"/>
              <a:t>and a truly rewarding experience</a:t>
            </a:r>
          </a:p>
          <a:p>
            <a:r>
              <a:rPr lang="en-US" dirty="0" smtClean="0"/>
              <a:t>It is a great way to </a:t>
            </a:r>
            <a:r>
              <a:rPr lang="en-US" b="1" dirty="0" smtClean="0"/>
              <a:t>engage with and give back </a:t>
            </a:r>
            <a:r>
              <a:rPr lang="en-US" dirty="0" smtClean="0"/>
              <a:t>to the School</a:t>
            </a:r>
          </a:p>
          <a:p>
            <a:r>
              <a:rPr lang="en-US" dirty="0" smtClean="0"/>
              <a:t>Your </a:t>
            </a:r>
            <a:r>
              <a:rPr lang="en-US" b="1" dirty="0" smtClean="0"/>
              <a:t>efforts will be appreciated </a:t>
            </a:r>
            <a:r>
              <a:rPr lang="en-US" dirty="0" smtClean="0"/>
              <a:t>by the entire School community</a:t>
            </a:r>
          </a:p>
          <a:p>
            <a:r>
              <a:rPr lang="en-US" dirty="0" smtClean="0"/>
              <a:t>It is a great way to be “</a:t>
            </a:r>
            <a:r>
              <a:rPr lang="en-US" b="1" dirty="0" smtClean="0"/>
              <a:t>in the know</a:t>
            </a:r>
            <a:r>
              <a:rPr lang="en-US" dirty="0" smtClean="0"/>
              <a:t>” about what is happening at School … which ultimately </a:t>
            </a:r>
            <a:r>
              <a:rPr lang="en-US" b="1" dirty="0" smtClean="0"/>
              <a:t>improves communication with your child/</a:t>
            </a:r>
            <a:r>
              <a:rPr lang="en-US" b="1" dirty="0" err="1" smtClean="0"/>
              <a:t>ren</a:t>
            </a:r>
            <a:endParaRPr lang="en-GB" b="1"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27</a:t>
            </a:fld>
            <a:endParaRPr lang="en-GB">
              <a:solidFill>
                <a:prstClr val="black">
                  <a:tint val="75000"/>
                </a:prstClr>
              </a:solidFill>
            </a:endParaRPr>
          </a:p>
        </p:txBody>
      </p:sp>
    </p:spTree>
    <p:extLst>
      <p:ext uri="{BB962C8B-B14F-4D97-AF65-F5344CB8AC3E}">
        <p14:creationId xmlns:p14="http://schemas.microsoft.com/office/powerpoint/2010/main" val="3046301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 Involved in the PTG</a:t>
            </a:r>
            <a:endParaRPr lang="en-GB" b="1" dirty="0"/>
          </a:p>
        </p:txBody>
      </p:sp>
      <p:sp>
        <p:nvSpPr>
          <p:cNvPr id="3" name="Content Placeholder 2"/>
          <p:cNvSpPr>
            <a:spLocks noGrp="1"/>
          </p:cNvSpPr>
          <p:nvPr>
            <p:ph idx="1"/>
          </p:nvPr>
        </p:nvSpPr>
        <p:spPr>
          <a:xfrm>
            <a:off x="467544" y="1484784"/>
            <a:ext cx="8435280" cy="4525963"/>
          </a:xfrm>
        </p:spPr>
        <p:txBody>
          <a:bodyPr>
            <a:normAutofit/>
          </a:bodyPr>
          <a:lstStyle/>
          <a:p>
            <a:r>
              <a:rPr lang="en-US" b="1" dirty="0"/>
              <a:t>All Patana parents are members of the </a:t>
            </a:r>
            <a:r>
              <a:rPr lang="en-US" b="1" dirty="0" smtClean="0"/>
              <a:t>PTG </a:t>
            </a:r>
            <a:r>
              <a:rPr lang="en-US" dirty="0" smtClean="0"/>
              <a:t>(parents can request to attend bi-monthly meetings with advance notice due to space limitations)</a:t>
            </a:r>
          </a:p>
          <a:p>
            <a:r>
              <a:rPr lang="en-US" dirty="0" smtClean="0"/>
              <a:t>Parents can volunteer for </a:t>
            </a:r>
            <a:r>
              <a:rPr lang="en-US" b="1" dirty="0" smtClean="0"/>
              <a:t>PTG fundraising and School events </a:t>
            </a:r>
            <a:r>
              <a:rPr lang="en-US" dirty="0" smtClean="0"/>
              <a:t>(</a:t>
            </a:r>
            <a:r>
              <a:rPr lang="en-US" i="1" dirty="0" smtClean="0"/>
              <a:t>PTG Volunteering Form</a:t>
            </a:r>
            <a:r>
              <a:rPr lang="en-US" dirty="0" smtClean="0"/>
              <a:t>)</a:t>
            </a:r>
          </a:p>
          <a:p>
            <a:r>
              <a:rPr lang="en-US" dirty="0" smtClean="0"/>
              <a:t>Parents can volunteer on the </a:t>
            </a:r>
            <a:r>
              <a:rPr lang="en-US" b="1" dirty="0" smtClean="0"/>
              <a:t>PTG Committee </a:t>
            </a:r>
            <a:r>
              <a:rPr lang="en-US" dirty="0" smtClean="0"/>
              <a:t>(</a:t>
            </a:r>
            <a:r>
              <a:rPr lang="en-US" i="1" dirty="0" smtClean="0"/>
              <a:t>POSITIONS VACANT</a:t>
            </a:r>
            <a:r>
              <a:rPr lang="en-US" dirty="0" smtClean="0"/>
              <a:t>)</a:t>
            </a:r>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28</a:t>
            </a:fld>
            <a:endParaRPr lang="en-GB">
              <a:solidFill>
                <a:prstClr val="black">
                  <a:tint val="75000"/>
                </a:prstClr>
              </a:solidFill>
            </a:endParaRPr>
          </a:p>
        </p:txBody>
      </p:sp>
    </p:spTree>
    <p:extLst>
      <p:ext uri="{BB962C8B-B14F-4D97-AF65-F5344CB8AC3E}">
        <p14:creationId xmlns:p14="http://schemas.microsoft.com/office/powerpoint/2010/main" val="2483378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the PTG</a:t>
            </a:r>
            <a:endParaRPr lang="en-GB" b="1" dirty="0"/>
          </a:p>
        </p:txBody>
      </p:sp>
      <p:sp>
        <p:nvSpPr>
          <p:cNvPr id="3" name="Content Placeholder 2"/>
          <p:cNvSpPr>
            <a:spLocks noGrp="1"/>
          </p:cNvSpPr>
          <p:nvPr>
            <p:ph idx="1"/>
          </p:nvPr>
        </p:nvSpPr>
        <p:spPr>
          <a:xfrm>
            <a:off x="457200" y="1600200"/>
            <a:ext cx="8435280" cy="4525963"/>
          </a:xfrm>
        </p:spPr>
        <p:txBody>
          <a:bodyPr>
            <a:normAutofit/>
          </a:bodyPr>
          <a:lstStyle/>
          <a:p>
            <a:r>
              <a:rPr lang="en-GB" sz="2600" b="1" dirty="0" smtClean="0"/>
              <a:t>Email:</a:t>
            </a:r>
            <a:r>
              <a:rPr lang="en-GB" sz="2600" dirty="0" smtClean="0"/>
              <a:t>	</a:t>
            </a:r>
            <a:r>
              <a:rPr lang="en-GB" sz="2600" dirty="0" smtClean="0">
                <a:hlinkClick r:id="rId2"/>
              </a:rPr>
              <a:t>ptg@patana.ac.th</a:t>
            </a:r>
            <a:endParaRPr lang="en-GB" sz="2600" dirty="0" smtClean="0"/>
          </a:p>
          <a:p>
            <a:pPr marL="0" indent="0">
              <a:buNone/>
            </a:pPr>
            <a:endParaRPr lang="en-GB" sz="2600" dirty="0"/>
          </a:p>
          <a:p>
            <a:r>
              <a:rPr lang="en-GB" sz="2600" b="1" dirty="0" smtClean="0"/>
              <a:t>Web:</a:t>
            </a:r>
            <a:r>
              <a:rPr lang="en-GB" sz="2600" dirty="0" smtClean="0"/>
              <a:t>	</a:t>
            </a:r>
            <a:r>
              <a:rPr lang="en-GB" sz="2600" dirty="0" smtClean="0">
                <a:hlinkClick r:id="rId3"/>
              </a:rPr>
              <a:t>http</a:t>
            </a:r>
            <a:r>
              <a:rPr lang="en-GB" sz="2600" dirty="0">
                <a:hlinkClick r:id="rId3"/>
              </a:rPr>
              <a:t>://</a:t>
            </a:r>
            <a:r>
              <a:rPr lang="en-GB" sz="2600" dirty="0" smtClean="0">
                <a:hlinkClick r:id="rId3"/>
              </a:rPr>
              <a:t>www.patana.ac.th/PTG</a:t>
            </a:r>
            <a:r>
              <a:rPr lang="en-GB" sz="2600" dirty="0" smtClean="0"/>
              <a:t> </a:t>
            </a:r>
          </a:p>
          <a:p>
            <a:pPr marL="0" indent="0">
              <a:buNone/>
            </a:pPr>
            <a:r>
              <a:rPr lang="en-GB" sz="2400" i="1" dirty="0"/>
              <a:t>	</a:t>
            </a:r>
            <a:r>
              <a:rPr lang="en-GB" sz="2400" i="1" dirty="0" smtClean="0"/>
              <a:t>	via </a:t>
            </a:r>
            <a:r>
              <a:rPr lang="en-GB" sz="2400" i="1" dirty="0" err="1" smtClean="0"/>
              <a:t>Patana</a:t>
            </a:r>
            <a:r>
              <a:rPr lang="en-GB" sz="2400" i="1" dirty="0" smtClean="0"/>
              <a:t> School’s homepage, click on </a:t>
            </a:r>
            <a:r>
              <a:rPr lang="en-GB" sz="2400" i="1" u="sng" dirty="0" smtClean="0"/>
              <a:t>Parents</a:t>
            </a:r>
            <a:r>
              <a:rPr lang="en-GB" sz="2400" i="1" dirty="0" smtClean="0"/>
              <a:t>, 			then visit </a:t>
            </a:r>
            <a:r>
              <a:rPr lang="en-GB" sz="2400" i="1" u="sng" dirty="0" smtClean="0"/>
              <a:t>Parent Teacher Group</a:t>
            </a:r>
            <a:r>
              <a:rPr lang="en-GB" sz="2400" i="1" dirty="0" smtClean="0"/>
              <a:t> for PTG contacts 			and general PTG information</a:t>
            </a:r>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29</a:t>
            </a:fld>
            <a:endParaRPr lang="en-GB">
              <a:solidFill>
                <a:prstClr val="black">
                  <a:tint val="75000"/>
                </a:prstClr>
              </a:solidFill>
            </a:endParaRPr>
          </a:p>
        </p:txBody>
      </p:sp>
    </p:spTree>
    <p:extLst>
      <p:ext uri="{BB962C8B-B14F-4D97-AF65-F5344CB8AC3E}">
        <p14:creationId xmlns:p14="http://schemas.microsoft.com/office/powerpoint/2010/main" val="2372303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657350" y="188640"/>
            <a:ext cx="5829300" cy="1224136"/>
          </a:xfrm>
        </p:spPr>
        <p:txBody>
          <a:bodyPr/>
          <a:lstStyle/>
          <a:p>
            <a:pPr algn="ctr"/>
            <a:r>
              <a:rPr lang="en-US" u="sng" dirty="0" smtClean="0">
                <a:solidFill>
                  <a:srgbClr val="FF0000"/>
                </a:solidFill>
                <a:latin typeface="Calibri" panose="020F0502020204030204" pitchFamily="34" charset="0"/>
              </a:rPr>
              <a:t>Transport</a:t>
            </a:r>
          </a:p>
        </p:txBody>
      </p:sp>
      <p:sp>
        <p:nvSpPr>
          <p:cNvPr id="3075" name="Content Placeholder 2"/>
          <p:cNvSpPr>
            <a:spLocks noGrp="1"/>
          </p:cNvSpPr>
          <p:nvPr>
            <p:ph idx="1"/>
          </p:nvPr>
        </p:nvSpPr>
        <p:spPr>
          <a:xfrm>
            <a:off x="1657350" y="1196752"/>
            <a:ext cx="6515050" cy="4175348"/>
          </a:xfrm>
        </p:spPr>
        <p:txBody>
          <a:bodyPr/>
          <a:lstStyle/>
          <a:p>
            <a:r>
              <a:rPr lang="en-US" sz="2800" dirty="0" smtClean="0">
                <a:solidFill>
                  <a:srgbClr val="006BD6"/>
                </a:solidFill>
                <a:latin typeface="Calibri" panose="020F0502020204030204" pitchFamily="34" charset="0"/>
              </a:rPr>
              <a:t>Guideline </a:t>
            </a:r>
            <a:r>
              <a:rPr lang="en-US" sz="2800" dirty="0">
                <a:solidFill>
                  <a:srgbClr val="006BD6"/>
                </a:solidFill>
                <a:latin typeface="Calibri" panose="020F0502020204030204" pitchFamily="34" charset="0"/>
              </a:rPr>
              <a:t>to the Transport Service Booklet</a:t>
            </a:r>
          </a:p>
          <a:p>
            <a:r>
              <a:rPr lang="en-US" sz="2800" dirty="0">
                <a:solidFill>
                  <a:srgbClr val="006BD6"/>
                </a:solidFill>
                <a:latin typeface="Calibri" panose="020F0502020204030204" pitchFamily="34" charset="0"/>
              </a:rPr>
              <a:t>Morning Pick up/ Afternoon </a:t>
            </a:r>
            <a:r>
              <a:rPr lang="en-US" sz="2800" dirty="0" smtClean="0">
                <a:solidFill>
                  <a:srgbClr val="006BD6"/>
                </a:solidFill>
                <a:latin typeface="Calibri" panose="020F0502020204030204" pitchFamily="34" charset="0"/>
              </a:rPr>
              <a:t>departure</a:t>
            </a:r>
            <a:endParaRPr lang="en-US" sz="2800" dirty="0">
              <a:solidFill>
                <a:srgbClr val="006BD6"/>
              </a:solidFill>
              <a:latin typeface="Calibri" panose="020F0502020204030204" pitchFamily="34" charset="0"/>
            </a:endParaRPr>
          </a:p>
          <a:p>
            <a:r>
              <a:rPr lang="en-US" sz="2800" dirty="0">
                <a:solidFill>
                  <a:srgbClr val="006BD6"/>
                </a:solidFill>
                <a:latin typeface="Calibri" panose="020F0502020204030204" pitchFamily="34" charset="0"/>
              </a:rPr>
              <a:t>Food &amp; Drink on the buses</a:t>
            </a:r>
          </a:p>
          <a:p>
            <a:r>
              <a:rPr lang="en-US" sz="2800" dirty="0" err="1">
                <a:solidFill>
                  <a:srgbClr val="006BD6"/>
                </a:solidFill>
                <a:latin typeface="Calibri" panose="020F0502020204030204" pitchFamily="34" charset="0"/>
              </a:rPr>
              <a:t>Behaviour</a:t>
            </a:r>
            <a:endParaRPr lang="en-US" sz="2800" dirty="0">
              <a:solidFill>
                <a:srgbClr val="006BD6"/>
              </a:solidFill>
              <a:latin typeface="Calibri" panose="020F0502020204030204" pitchFamily="34" charset="0"/>
            </a:endParaRPr>
          </a:p>
          <a:p>
            <a:r>
              <a:rPr lang="en-US" sz="2800" dirty="0" smtClean="0">
                <a:solidFill>
                  <a:srgbClr val="006BD6"/>
                </a:solidFill>
                <a:latin typeface="Calibri" panose="020F0502020204030204" pitchFamily="34" charset="0"/>
              </a:rPr>
              <a:t>ECAs</a:t>
            </a:r>
          </a:p>
          <a:p>
            <a:r>
              <a:rPr lang="en-US" sz="2800" dirty="0" smtClean="0">
                <a:solidFill>
                  <a:srgbClr val="006BD6"/>
                </a:solidFill>
                <a:latin typeface="Calibri" panose="020F0502020204030204" pitchFamily="34" charset="0"/>
              </a:rPr>
              <a:t>BTS Shuttle Bus Service – Year 10 +</a:t>
            </a:r>
            <a:endParaRPr lang="en-US" sz="2800" dirty="0">
              <a:solidFill>
                <a:srgbClr val="006BD6"/>
              </a:solidFill>
              <a:latin typeface="Calibri" panose="020F0502020204030204" pitchFamily="34" charset="0"/>
            </a:endParaRPr>
          </a:p>
          <a:p>
            <a:r>
              <a:rPr lang="en-US" sz="2800" dirty="0" smtClean="0">
                <a:solidFill>
                  <a:srgbClr val="006BD6"/>
                </a:solidFill>
                <a:latin typeface="Calibri" panose="020F0502020204030204" pitchFamily="34" charset="0"/>
              </a:rPr>
              <a:t>Communication</a:t>
            </a:r>
            <a:endParaRPr lang="en-US" dirty="0">
              <a:solidFill>
                <a:srgbClr val="006BD6"/>
              </a:solidFill>
              <a:latin typeface="Calibri" panose="020F0502020204030204" pitchFamily="34" charset="0"/>
            </a:endParaRPr>
          </a:p>
          <a:p>
            <a:r>
              <a:rPr lang="en-US" dirty="0">
                <a:solidFill>
                  <a:srgbClr val="006BD6"/>
                </a:solidFill>
                <a:latin typeface="Calibri" panose="020F0502020204030204" pitchFamily="34" charset="0"/>
              </a:rPr>
              <a:t>Parking</a:t>
            </a:r>
          </a:p>
          <a:p>
            <a:endParaRPr lang="en-US" sz="1800" dirty="0">
              <a:solidFill>
                <a:srgbClr val="006BD6"/>
              </a:solidFill>
            </a:endParaRPr>
          </a:p>
          <a:p>
            <a:endParaRPr lang="en-US" dirty="0">
              <a:solidFill>
                <a:srgbClr val="006BD6"/>
              </a:solidFill>
            </a:endParaRPr>
          </a:p>
          <a:p>
            <a:pPr>
              <a:buFontTx/>
              <a:buNone/>
            </a:pPr>
            <a:endParaRPr lang="en-US" sz="1500" dirty="0">
              <a:solidFill>
                <a:srgbClr val="006BD6"/>
              </a:solidFill>
            </a:endParaRPr>
          </a:p>
          <a:p>
            <a:pPr>
              <a:buFontTx/>
              <a:buNone/>
            </a:pPr>
            <a:endParaRPr lang="en-US" dirty="0">
              <a:solidFill>
                <a:srgbClr val="006BD6"/>
              </a:solidFill>
            </a:endParaRPr>
          </a:p>
          <a:p>
            <a:endParaRPr lang="en-US" dirty="0">
              <a:solidFill>
                <a:srgbClr val="006BD6"/>
              </a:solidFill>
            </a:endParaRPr>
          </a:p>
          <a:p>
            <a:pPr algn="r"/>
            <a:endParaRPr lang="en-US" dirty="0">
              <a:solidFill>
                <a:srgbClr val="006BD6"/>
              </a:solidFill>
            </a:endParaRPr>
          </a:p>
        </p:txBody>
      </p:sp>
      <p:pic>
        <p:nvPicPr>
          <p:cNvPr id="3076" name="Picture 5" descr="C:\Users\geah\AppData\Local\Microsoft\Windows\Temporary Internet Files\Content.IE5\27G0DJ13\MC9001345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708920"/>
            <a:ext cx="1583220"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433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15888"/>
            <a:ext cx="7772400" cy="1143000"/>
          </a:xfrm>
        </p:spPr>
        <p:txBody>
          <a:bodyPr/>
          <a:lstStyle/>
          <a:p>
            <a:pPr eaLnBrk="1" hangingPunct="1"/>
            <a:r>
              <a:rPr lang="en-US" smtClean="0">
                <a:latin typeface="Arial Narrow" pitchFamily="34" charset="0"/>
              </a:rPr>
              <a:t>Pastoral System</a:t>
            </a:r>
          </a:p>
        </p:txBody>
      </p:sp>
      <p:sp>
        <p:nvSpPr>
          <p:cNvPr id="26627" name="Rectangle 3"/>
          <p:cNvSpPr>
            <a:spLocks noGrp="1" noChangeArrowheads="1"/>
          </p:cNvSpPr>
          <p:nvPr>
            <p:ph type="body" idx="1"/>
          </p:nvPr>
        </p:nvSpPr>
        <p:spPr>
          <a:xfrm>
            <a:off x="457200" y="1052513"/>
            <a:ext cx="8229600" cy="5073650"/>
          </a:xfrm>
        </p:spPr>
        <p:txBody>
          <a:bodyPr/>
          <a:lstStyle/>
          <a:p>
            <a:pPr eaLnBrk="1" hangingPunct="1">
              <a:lnSpc>
                <a:spcPct val="80000"/>
              </a:lnSpc>
              <a:buFont typeface="Wingdings" pitchFamily="2" charset="2"/>
              <a:buNone/>
              <a:defRPr/>
            </a:pPr>
            <a:r>
              <a:rPr lang="en-US" sz="2400" dirty="0" smtClean="0">
                <a:solidFill>
                  <a:schemeClr val="accent4"/>
                </a:solidFill>
                <a:latin typeface="Arial Narrow" pitchFamily="34" charset="0"/>
              </a:rPr>
              <a:t>Assistant Principal Student Welfare  	Helen Thew 	(</a:t>
            </a:r>
            <a:r>
              <a:rPr lang="en-US" sz="2400" dirty="0" err="1" smtClean="0">
                <a:solidFill>
                  <a:schemeClr val="accent4"/>
                </a:solidFill>
                <a:latin typeface="Arial Narrow" pitchFamily="34" charset="0"/>
              </a:rPr>
              <a:t>heth</a:t>
            </a:r>
            <a:r>
              <a:rPr lang="en-US" sz="2400" dirty="0" smtClean="0">
                <a:solidFill>
                  <a:schemeClr val="accent4"/>
                </a:solidFill>
                <a:latin typeface="Arial Narrow" pitchFamily="34" charset="0"/>
              </a:rPr>
              <a:t>)</a:t>
            </a:r>
          </a:p>
          <a:p>
            <a:pPr eaLnBrk="1" hangingPunct="1">
              <a:lnSpc>
                <a:spcPct val="80000"/>
              </a:lnSpc>
              <a:buFont typeface="Wingdings" pitchFamily="2" charset="2"/>
              <a:buNone/>
              <a:defRPr/>
            </a:pPr>
            <a:r>
              <a:rPr lang="en-US" sz="2400" dirty="0" smtClean="0">
                <a:solidFill>
                  <a:schemeClr val="accent4"/>
                </a:solidFill>
                <a:latin typeface="Arial Narrow" pitchFamily="34" charset="0"/>
              </a:rPr>
              <a:t>Senior Teacher KS3 Student Welfare	Tim Coates	(</a:t>
            </a:r>
            <a:r>
              <a:rPr lang="en-US" sz="2400" dirty="0" err="1" smtClean="0">
                <a:solidFill>
                  <a:schemeClr val="accent4"/>
                </a:solidFill>
                <a:latin typeface="Arial Narrow" pitchFamily="34" charset="0"/>
              </a:rPr>
              <a:t>tico</a:t>
            </a:r>
            <a:r>
              <a:rPr lang="en-US" sz="2400" dirty="0" smtClean="0">
                <a:solidFill>
                  <a:schemeClr val="accent4"/>
                </a:solidFill>
                <a:latin typeface="Arial Narrow" pitchFamily="34" charset="0"/>
              </a:rPr>
              <a:t>)</a:t>
            </a:r>
          </a:p>
          <a:p>
            <a:pPr eaLnBrk="1" hangingPunct="1">
              <a:lnSpc>
                <a:spcPct val="80000"/>
              </a:lnSpc>
              <a:buFont typeface="Wingdings" pitchFamily="2" charset="2"/>
              <a:buNone/>
              <a:defRPr/>
            </a:pPr>
            <a:endParaRPr lang="en-US" sz="2400" dirty="0" smtClean="0">
              <a:solidFill>
                <a:schemeClr val="accent4"/>
              </a:solidFill>
              <a:latin typeface="Arial Narrow" pitchFamily="34" charset="0"/>
            </a:endParaRPr>
          </a:p>
          <a:p>
            <a:pPr eaLnBrk="1" hangingPunct="1">
              <a:lnSpc>
                <a:spcPct val="80000"/>
              </a:lnSpc>
              <a:buFont typeface="Wingdings" pitchFamily="2" charset="2"/>
              <a:buNone/>
              <a:defRPr/>
            </a:pPr>
            <a:r>
              <a:rPr lang="en-US" sz="2400" dirty="0" smtClean="0">
                <a:solidFill>
                  <a:schemeClr val="accent4"/>
                </a:solidFill>
                <a:latin typeface="Arial Narrow" pitchFamily="34" charset="0"/>
              </a:rPr>
              <a:t>Key Stage 3	Head of Year 7 		Owen McDevitt  (</a:t>
            </a:r>
            <a:r>
              <a:rPr lang="en-US" sz="2400" dirty="0" err="1" smtClean="0">
                <a:solidFill>
                  <a:schemeClr val="accent4"/>
                </a:solidFill>
                <a:latin typeface="Arial Narrow" pitchFamily="34" charset="0"/>
              </a:rPr>
              <a:t>owmc</a:t>
            </a:r>
            <a:r>
              <a:rPr lang="en-US" sz="2400" dirty="0" smtClean="0">
                <a:solidFill>
                  <a:schemeClr val="accent4"/>
                </a:solidFill>
                <a:latin typeface="Arial Narrow" pitchFamily="34" charset="0"/>
              </a:rPr>
              <a:t>)</a:t>
            </a:r>
          </a:p>
          <a:p>
            <a:pPr lvl="4" eaLnBrk="1" hangingPunct="1">
              <a:lnSpc>
                <a:spcPct val="80000"/>
              </a:lnSpc>
              <a:buNone/>
              <a:defRPr/>
            </a:pPr>
            <a:r>
              <a:rPr lang="en-US" sz="2400" dirty="0" smtClean="0">
                <a:solidFill>
                  <a:schemeClr val="accent4"/>
                </a:solidFill>
                <a:latin typeface="Arial Narrow" pitchFamily="34" charset="0"/>
              </a:rPr>
              <a:t>Head of Year 8 		</a:t>
            </a:r>
            <a:r>
              <a:rPr lang="en-US" sz="2400" dirty="0">
                <a:solidFill>
                  <a:schemeClr val="accent4"/>
                </a:solidFill>
                <a:latin typeface="Arial Narrow" pitchFamily="34" charset="0"/>
              </a:rPr>
              <a:t>Matthew Jones </a:t>
            </a:r>
            <a:r>
              <a:rPr lang="en-US" sz="2400" dirty="0" smtClean="0">
                <a:solidFill>
                  <a:schemeClr val="accent4"/>
                </a:solidFill>
                <a:latin typeface="Arial Narrow" pitchFamily="34" charset="0"/>
              </a:rPr>
              <a:t> (</a:t>
            </a:r>
            <a:r>
              <a:rPr lang="en-US" sz="2400" dirty="0">
                <a:solidFill>
                  <a:schemeClr val="accent4"/>
                </a:solidFill>
                <a:latin typeface="Arial Narrow" pitchFamily="34" charset="0"/>
              </a:rPr>
              <a:t>majo</a:t>
            </a:r>
            <a:r>
              <a:rPr lang="en-US" sz="2400" dirty="0" smtClean="0">
                <a:solidFill>
                  <a:schemeClr val="accent4"/>
                </a:solidFill>
                <a:latin typeface="Arial Narrow" pitchFamily="34" charset="0"/>
              </a:rPr>
              <a:t>)	</a:t>
            </a:r>
          </a:p>
          <a:p>
            <a:pPr lvl="4" eaLnBrk="1" hangingPunct="1">
              <a:lnSpc>
                <a:spcPct val="80000"/>
              </a:lnSpc>
              <a:buFontTx/>
              <a:buNone/>
              <a:defRPr/>
            </a:pPr>
            <a:r>
              <a:rPr lang="en-US" sz="2400" dirty="0" smtClean="0">
                <a:solidFill>
                  <a:schemeClr val="accent4"/>
                </a:solidFill>
                <a:latin typeface="Arial Narrow" pitchFamily="34" charset="0"/>
              </a:rPr>
              <a:t>Head of Year 9   	Claire Dale 	(</a:t>
            </a:r>
            <a:r>
              <a:rPr lang="en-US" sz="2400" dirty="0" err="1" smtClean="0">
                <a:solidFill>
                  <a:schemeClr val="accent4"/>
                </a:solidFill>
                <a:latin typeface="Arial Narrow" pitchFamily="34" charset="0"/>
              </a:rPr>
              <a:t>clda</a:t>
            </a:r>
            <a:r>
              <a:rPr lang="en-US" sz="2400" dirty="0" smtClean="0">
                <a:solidFill>
                  <a:schemeClr val="accent4"/>
                </a:solidFill>
                <a:latin typeface="Arial Narrow" pitchFamily="34" charset="0"/>
              </a:rPr>
              <a:t>)</a:t>
            </a:r>
          </a:p>
          <a:p>
            <a:pPr lvl="4" eaLnBrk="1" hangingPunct="1">
              <a:lnSpc>
                <a:spcPct val="80000"/>
              </a:lnSpc>
              <a:buFontTx/>
              <a:buNone/>
              <a:defRPr/>
            </a:pPr>
            <a:endParaRPr lang="en-US" sz="2400" dirty="0" smtClean="0">
              <a:solidFill>
                <a:schemeClr val="accent4"/>
              </a:solidFill>
              <a:latin typeface="Arial Narrow" pitchFamily="34" charset="0"/>
            </a:endParaRPr>
          </a:p>
          <a:p>
            <a:pPr marL="342900" lvl="3" indent="-342900" eaLnBrk="1" hangingPunct="1">
              <a:lnSpc>
                <a:spcPct val="80000"/>
              </a:lnSpc>
              <a:buNone/>
              <a:defRPr/>
            </a:pPr>
            <a:r>
              <a:rPr lang="en-US" sz="2400" dirty="0" smtClean="0">
                <a:solidFill>
                  <a:schemeClr val="accent4"/>
                </a:solidFill>
                <a:latin typeface="Arial Narrow" pitchFamily="34" charset="0"/>
              </a:rPr>
              <a:t>Key Stage 4 	Head of Year 10 	Tracey Barton	   </a:t>
            </a:r>
            <a:r>
              <a:rPr lang="en-US" sz="2400" dirty="0">
                <a:solidFill>
                  <a:schemeClr val="accent4"/>
                </a:solidFill>
                <a:latin typeface="Arial Narrow" pitchFamily="34" charset="0"/>
              </a:rPr>
              <a:t>(trba)</a:t>
            </a:r>
          </a:p>
          <a:p>
            <a:pPr marL="342900" lvl="3" indent="-342900" eaLnBrk="1" hangingPunct="1">
              <a:lnSpc>
                <a:spcPct val="80000"/>
              </a:lnSpc>
              <a:buNone/>
              <a:defRPr/>
            </a:pPr>
            <a:r>
              <a:rPr lang="en-US" sz="2400" dirty="0" smtClean="0">
                <a:solidFill>
                  <a:schemeClr val="accent4"/>
                </a:solidFill>
                <a:latin typeface="Arial Narrow" pitchFamily="34" charset="0"/>
              </a:rPr>
              <a:t>			Head of Year 11 	Kristen Meadows (</a:t>
            </a:r>
            <a:r>
              <a:rPr lang="en-US" sz="2400" dirty="0" err="1" smtClean="0">
                <a:solidFill>
                  <a:schemeClr val="accent4"/>
                </a:solidFill>
                <a:latin typeface="Arial Narrow" pitchFamily="34" charset="0"/>
              </a:rPr>
              <a:t>krme</a:t>
            </a:r>
            <a:r>
              <a:rPr lang="en-US" sz="2400" dirty="0" smtClean="0">
                <a:solidFill>
                  <a:schemeClr val="accent4"/>
                </a:solidFill>
                <a:latin typeface="Arial Narrow" pitchFamily="34" charset="0"/>
              </a:rPr>
              <a:t>)</a:t>
            </a:r>
          </a:p>
          <a:p>
            <a:pPr marL="342900" lvl="3" indent="-342900" eaLnBrk="1" hangingPunct="1">
              <a:lnSpc>
                <a:spcPct val="80000"/>
              </a:lnSpc>
              <a:buNone/>
              <a:defRPr/>
            </a:pPr>
            <a:endParaRPr lang="en-US" sz="2400" dirty="0" smtClean="0">
              <a:solidFill>
                <a:schemeClr val="accent4"/>
              </a:solidFill>
              <a:latin typeface="Arial Narrow" pitchFamily="34" charset="0"/>
            </a:endParaRPr>
          </a:p>
          <a:p>
            <a:pPr eaLnBrk="1" hangingPunct="1">
              <a:lnSpc>
                <a:spcPct val="80000"/>
              </a:lnSpc>
              <a:buNone/>
              <a:defRPr/>
            </a:pPr>
            <a:r>
              <a:rPr lang="en-US" sz="2400" dirty="0" smtClean="0">
                <a:solidFill>
                  <a:schemeClr val="accent4"/>
                </a:solidFill>
                <a:latin typeface="Arial Narrow" pitchFamily="34" charset="0"/>
              </a:rPr>
              <a:t>Senior Studies	Head of Year 12 	</a:t>
            </a:r>
            <a:r>
              <a:rPr lang="en-US" sz="2400" dirty="0">
                <a:solidFill>
                  <a:schemeClr val="accent4"/>
                </a:solidFill>
                <a:latin typeface="Arial Narrow" pitchFamily="34" charset="0"/>
              </a:rPr>
              <a:t>Yvonne Brown </a:t>
            </a:r>
            <a:r>
              <a:rPr lang="en-US" sz="2400" dirty="0" smtClean="0">
                <a:solidFill>
                  <a:schemeClr val="accent4"/>
                </a:solidFill>
                <a:latin typeface="Arial Narrow" pitchFamily="34" charset="0"/>
              </a:rPr>
              <a:t>	(</a:t>
            </a:r>
            <a:r>
              <a:rPr lang="en-US" sz="2400" dirty="0">
                <a:solidFill>
                  <a:schemeClr val="accent4"/>
                </a:solidFill>
                <a:latin typeface="Arial Narrow" pitchFamily="34" charset="0"/>
              </a:rPr>
              <a:t>yvbr)</a:t>
            </a:r>
          </a:p>
          <a:p>
            <a:pPr eaLnBrk="1" hangingPunct="1">
              <a:lnSpc>
                <a:spcPct val="80000"/>
              </a:lnSpc>
              <a:buNone/>
              <a:defRPr/>
            </a:pPr>
            <a:r>
              <a:rPr lang="en-US" sz="2400" dirty="0" smtClean="0">
                <a:solidFill>
                  <a:schemeClr val="accent4"/>
                </a:solidFill>
                <a:latin typeface="Arial Narrow" pitchFamily="34" charset="0"/>
              </a:rPr>
              <a:t>			Head of Year 13 	</a:t>
            </a:r>
            <a:r>
              <a:rPr lang="en-US" sz="2400" dirty="0">
                <a:solidFill>
                  <a:schemeClr val="accent4"/>
                </a:solidFill>
                <a:latin typeface="Arial Narrow" pitchFamily="34" charset="0"/>
              </a:rPr>
              <a:t>Timothy Jarrett </a:t>
            </a:r>
            <a:r>
              <a:rPr lang="en-US" sz="2400" dirty="0" smtClean="0">
                <a:solidFill>
                  <a:schemeClr val="accent4"/>
                </a:solidFill>
                <a:latin typeface="Arial Narrow" pitchFamily="34" charset="0"/>
              </a:rPr>
              <a:t>	(</a:t>
            </a:r>
            <a:r>
              <a:rPr lang="en-US" sz="2400" dirty="0">
                <a:solidFill>
                  <a:schemeClr val="accent4"/>
                </a:solidFill>
                <a:latin typeface="Arial Narrow" pitchFamily="34" charset="0"/>
              </a:rPr>
              <a:t>tija)</a:t>
            </a:r>
          </a:p>
          <a:p>
            <a:pPr eaLnBrk="1" hangingPunct="1">
              <a:lnSpc>
                <a:spcPct val="80000"/>
              </a:lnSpc>
              <a:buFontTx/>
              <a:buNone/>
              <a:defRPr/>
            </a:pPr>
            <a:endParaRPr lang="en-US" sz="2400" dirty="0" smtClean="0">
              <a:solidFill>
                <a:schemeClr val="accent4"/>
              </a:solidFill>
              <a:latin typeface="Arial Narrow" pitchFamily="34" charset="0"/>
            </a:endParaRPr>
          </a:p>
          <a:p>
            <a:pPr eaLnBrk="1" hangingPunct="1">
              <a:lnSpc>
                <a:spcPct val="80000"/>
              </a:lnSpc>
              <a:buFont typeface="Wingdings" pitchFamily="2" charset="2"/>
              <a:buNone/>
              <a:defRPr/>
            </a:pPr>
            <a:r>
              <a:rPr lang="en-US" sz="2400" dirty="0" smtClean="0">
                <a:solidFill>
                  <a:schemeClr val="accent4"/>
                </a:solidFill>
                <a:latin typeface="Arial Narrow" pitchFamily="34" charset="0"/>
              </a:rPr>
              <a:t>Secondary School Counsellor              	 David Ogden 	(</a:t>
            </a:r>
            <a:r>
              <a:rPr lang="en-US" sz="2400" dirty="0" err="1" smtClean="0">
                <a:solidFill>
                  <a:schemeClr val="accent4"/>
                </a:solidFill>
                <a:latin typeface="Arial Narrow" pitchFamily="34" charset="0"/>
              </a:rPr>
              <a:t>daog</a:t>
            </a:r>
            <a:r>
              <a:rPr lang="en-US" sz="2400" dirty="0" smtClean="0">
                <a:solidFill>
                  <a:schemeClr val="accent4"/>
                </a:solidFill>
                <a:latin typeface="Arial Narrow" pitchFamily="34" charset="0"/>
              </a:rPr>
              <a:t>)</a:t>
            </a:r>
          </a:p>
        </p:txBody>
      </p:sp>
    </p:spTree>
    <p:extLst>
      <p:ext uri="{BB962C8B-B14F-4D97-AF65-F5344CB8AC3E}">
        <p14:creationId xmlns:p14="http://schemas.microsoft.com/office/powerpoint/2010/main" val="3174223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88913"/>
            <a:ext cx="7772400" cy="1143000"/>
          </a:xfrm>
        </p:spPr>
        <p:txBody>
          <a:bodyPr/>
          <a:lstStyle/>
          <a:p>
            <a:pPr eaLnBrk="1" hangingPunct="1"/>
            <a:r>
              <a:rPr lang="en-US" dirty="0" smtClean="0">
                <a:latin typeface="Arial Narrow" pitchFamily="34" charset="0"/>
              </a:rPr>
              <a:t>Tutors</a:t>
            </a:r>
          </a:p>
        </p:txBody>
      </p:sp>
      <p:sp>
        <p:nvSpPr>
          <p:cNvPr id="27651" name="Rectangle 3"/>
          <p:cNvSpPr>
            <a:spLocks noGrp="1" noChangeArrowheads="1"/>
          </p:cNvSpPr>
          <p:nvPr>
            <p:ph type="body" sz="half" idx="1"/>
          </p:nvPr>
        </p:nvSpPr>
        <p:spPr>
          <a:xfrm>
            <a:off x="457200" y="1628800"/>
            <a:ext cx="3827463" cy="4497364"/>
          </a:xfrm>
        </p:spPr>
        <p:txBody>
          <a:bodyPr/>
          <a:lstStyle/>
          <a:p>
            <a:pPr eaLnBrk="1" hangingPunct="1">
              <a:lnSpc>
                <a:spcPct val="90000"/>
              </a:lnSpc>
            </a:pPr>
            <a:r>
              <a:rPr lang="en-US" dirty="0" smtClean="0">
                <a:latin typeface="Arial Narrow" pitchFamily="34" charset="0"/>
              </a:rPr>
              <a:t>7W Martin Walsh</a:t>
            </a:r>
          </a:p>
          <a:p>
            <a:pPr eaLnBrk="1" hangingPunct="1">
              <a:lnSpc>
                <a:spcPct val="90000"/>
              </a:lnSpc>
            </a:pPr>
            <a:endParaRPr lang="en-US" dirty="0">
              <a:latin typeface="Arial Narrow" pitchFamily="34" charset="0"/>
            </a:endParaRPr>
          </a:p>
          <a:p>
            <a:pPr eaLnBrk="1" hangingPunct="1">
              <a:lnSpc>
                <a:spcPct val="90000"/>
              </a:lnSpc>
            </a:pPr>
            <a:r>
              <a:rPr lang="en-US" dirty="0" smtClean="0">
                <a:latin typeface="Arial Narrow" pitchFamily="34" charset="0"/>
              </a:rPr>
              <a:t>8B Julie Birchley</a:t>
            </a:r>
          </a:p>
          <a:p>
            <a:pPr eaLnBrk="1" hangingPunct="1">
              <a:lnSpc>
                <a:spcPct val="90000"/>
              </a:lnSpc>
            </a:pPr>
            <a:r>
              <a:rPr lang="en-US" dirty="0" smtClean="0">
                <a:latin typeface="Arial Narrow" pitchFamily="34" charset="0"/>
              </a:rPr>
              <a:t>8M Katie Meadows</a:t>
            </a:r>
          </a:p>
          <a:p>
            <a:pPr eaLnBrk="1" hangingPunct="1">
              <a:lnSpc>
                <a:spcPct val="90000"/>
              </a:lnSpc>
            </a:pPr>
            <a:r>
              <a:rPr lang="en-US" dirty="0" smtClean="0">
                <a:latin typeface="Arial Narrow" pitchFamily="34" charset="0"/>
              </a:rPr>
              <a:t>8L Mike Lyons</a:t>
            </a: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a:latin typeface="Arial Narrow" pitchFamily="34" charset="0"/>
            </a:endParaRPr>
          </a:p>
          <a:p>
            <a:pPr marL="0" indent="0" eaLnBrk="1" hangingPunct="1">
              <a:lnSpc>
                <a:spcPct val="90000"/>
              </a:lnSpc>
              <a:buNone/>
            </a:pPr>
            <a:endParaRPr lang="en-US" sz="2400" dirty="0">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pPr>
            <a:endParaRPr lang="en-US" sz="2400" dirty="0">
              <a:latin typeface="Arial Narrow" pitchFamily="34" charset="0"/>
            </a:endParaRPr>
          </a:p>
          <a:p>
            <a:pPr marL="0" indent="0" eaLnBrk="1" hangingPunct="1">
              <a:lnSpc>
                <a:spcPct val="90000"/>
              </a:lnSpc>
              <a:buNone/>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p:txBody>
      </p:sp>
      <p:sp>
        <p:nvSpPr>
          <p:cNvPr id="27652" name="Rectangle 4"/>
          <p:cNvSpPr>
            <a:spLocks noGrp="1" noChangeArrowheads="1"/>
          </p:cNvSpPr>
          <p:nvPr>
            <p:ph type="body" sz="half" idx="2"/>
          </p:nvPr>
        </p:nvSpPr>
        <p:spPr>
          <a:xfrm>
            <a:off x="4500563" y="1628800"/>
            <a:ext cx="4038600" cy="4680519"/>
          </a:xfrm>
        </p:spPr>
        <p:txBody>
          <a:bodyPr/>
          <a:lstStyle/>
          <a:p>
            <a:pPr eaLnBrk="1" hangingPunct="1">
              <a:lnSpc>
                <a:spcPct val="90000"/>
              </a:lnSpc>
            </a:pPr>
            <a:r>
              <a:rPr lang="en-US" dirty="0" smtClean="0">
                <a:latin typeface="Arial Narrow" pitchFamily="34" charset="0"/>
              </a:rPr>
              <a:t>9C Celine </a:t>
            </a:r>
            <a:r>
              <a:rPr lang="en-US" smtClean="0">
                <a:latin typeface="Arial Narrow" pitchFamily="34" charset="0"/>
              </a:rPr>
              <a:t>Courenq</a:t>
            </a:r>
          </a:p>
          <a:p>
            <a:pPr eaLnBrk="1" hangingPunct="1">
              <a:lnSpc>
                <a:spcPct val="90000"/>
              </a:lnSpc>
            </a:pPr>
            <a:r>
              <a:rPr lang="en-US" dirty="0" smtClean="0">
                <a:latin typeface="Arial Narrow" pitchFamily="34" charset="0"/>
              </a:rPr>
              <a:t>9S </a:t>
            </a:r>
            <a:r>
              <a:rPr lang="en-US" dirty="0">
                <a:latin typeface="Arial Narrow" pitchFamily="34" charset="0"/>
              </a:rPr>
              <a:t>Samuel Stuart</a:t>
            </a:r>
          </a:p>
          <a:p>
            <a:pPr eaLnBrk="1" hangingPunct="1">
              <a:lnSpc>
                <a:spcPct val="90000"/>
              </a:lnSpc>
            </a:pPr>
            <a:r>
              <a:rPr lang="en-US" dirty="0">
                <a:latin typeface="Arial Narrow" pitchFamily="34" charset="0"/>
              </a:rPr>
              <a:t>9V Vikki Collins</a:t>
            </a:r>
          </a:p>
          <a:p>
            <a:pPr eaLnBrk="1" hangingPunct="1">
              <a:lnSpc>
                <a:spcPct val="90000"/>
              </a:lnSpc>
            </a:pPr>
            <a:r>
              <a:rPr lang="en-US" dirty="0">
                <a:latin typeface="Arial Narrow" pitchFamily="34" charset="0"/>
              </a:rPr>
              <a:t>9W William </a:t>
            </a:r>
            <a:r>
              <a:rPr lang="en-US" dirty="0" smtClean="0">
                <a:latin typeface="Arial Narrow" pitchFamily="34" charset="0"/>
              </a:rPr>
              <a:t>McAllister</a:t>
            </a:r>
          </a:p>
          <a:p>
            <a:pPr eaLnBrk="1" hangingPunct="1">
              <a:lnSpc>
                <a:spcPct val="90000"/>
              </a:lnSpc>
            </a:pPr>
            <a:endParaRPr lang="en-US" dirty="0">
              <a:latin typeface="Arial Narrow" pitchFamily="34" charset="0"/>
            </a:endParaRPr>
          </a:p>
          <a:p>
            <a:pPr eaLnBrk="1" hangingPunct="1">
              <a:lnSpc>
                <a:spcPct val="90000"/>
              </a:lnSpc>
            </a:pPr>
            <a:endParaRPr lang="en-US" dirty="0">
              <a:latin typeface="Arial Narrow" pitchFamily="34" charset="0"/>
            </a:endParaRPr>
          </a:p>
          <a:p>
            <a:pPr eaLnBrk="1" hangingPunct="1">
              <a:lnSpc>
                <a:spcPct val="90000"/>
              </a:lnSpc>
            </a:pPr>
            <a:r>
              <a:rPr lang="en-US" dirty="0" smtClean="0">
                <a:latin typeface="Arial Narrow" pitchFamily="34" charset="0"/>
              </a:rPr>
              <a:t>10G </a:t>
            </a:r>
            <a:r>
              <a:rPr lang="en-US" dirty="0">
                <a:latin typeface="Arial Narrow" pitchFamily="34" charset="0"/>
              </a:rPr>
              <a:t>Gail Cornish</a:t>
            </a:r>
          </a:p>
          <a:p>
            <a:pPr eaLnBrk="1" hangingPunct="1">
              <a:lnSpc>
                <a:spcPct val="90000"/>
              </a:lnSpc>
            </a:pPr>
            <a:r>
              <a:rPr lang="en-US" dirty="0" smtClean="0">
                <a:latin typeface="Arial Narrow" pitchFamily="34" charset="0"/>
              </a:rPr>
              <a:t>10T </a:t>
            </a:r>
            <a:r>
              <a:rPr lang="en-US" dirty="0">
                <a:latin typeface="Arial Narrow" pitchFamily="34" charset="0"/>
              </a:rPr>
              <a:t>Anna </a:t>
            </a:r>
            <a:r>
              <a:rPr lang="en-US" dirty="0" err="1" smtClean="0">
                <a:latin typeface="Arial Narrow" pitchFamily="34" charset="0"/>
              </a:rPr>
              <a:t>Thain</a:t>
            </a:r>
            <a:endParaRPr lang="en-US" dirty="0" smtClean="0">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80000"/>
              </a:lnSpc>
            </a:pPr>
            <a:endParaRPr lang="en-US" sz="1800" dirty="0" smtClean="0">
              <a:latin typeface="Arial Narrow" pitchFamily="34" charset="0"/>
            </a:endParaRPr>
          </a:p>
          <a:p>
            <a:pPr eaLnBrk="1" hangingPunct="1">
              <a:lnSpc>
                <a:spcPct val="80000"/>
              </a:lnSpc>
              <a:buFont typeface="Wingdings" pitchFamily="2" charset="2"/>
              <a:buNone/>
            </a:pPr>
            <a:endParaRPr lang="en-US" sz="1600" dirty="0" smtClean="0">
              <a:latin typeface="Arial Narrow" pitchFamily="34" charset="0"/>
            </a:endParaRPr>
          </a:p>
        </p:txBody>
      </p:sp>
    </p:spTree>
    <p:extLst>
      <p:ext uri="{BB962C8B-B14F-4D97-AF65-F5344CB8AC3E}">
        <p14:creationId xmlns:p14="http://schemas.microsoft.com/office/powerpoint/2010/main" val="1125664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latin typeface="Arial Narrow" pitchFamily="34" charset="0"/>
              </a:rPr>
              <a:t>Our Values</a:t>
            </a:r>
          </a:p>
        </p:txBody>
      </p:sp>
      <p:sp>
        <p:nvSpPr>
          <p:cNvPr id="29699" name="Rectangle 3"/>
          <p:cNvSpPr>
            <a:spLocks noGrp="1" noChangeArrowheads="1"/>
          </p:cNvSpPr>
          <p:nvPr>
            <p:ph type="body" idx="1"/>
          </p:nvPr>
        </p:nvSpPr>
        <p:spPr>
          <a:xfrm>
            <a:off x="685800" y="2204864"/>
            <a:ext cx="7772400" cy="3891136"/>
          </a:xfrm>
        </p:spPr>
        <p:txBody>
          <a:bodyPr/>
          <a:lstStyle/>
          <a:p>
            <a:pPr eaLnBrk="1" hangingPunct="1"/>
            <a:r>
              <a:rPr lang="en-US" dirty="0" smtClean="0">
                <a:latin typeface="Arial Narrow" pitchFamily="34" charset="0"/>
              </a:rPr>
              <a:t>Respect</a:t>
            </a:r>
          </a:p>
          <a:p>
            <a:pPr eaLnBrk="1" hangingPunct="1"/>
            <a:r>
              <a:rPr lang="en-US" dirty="0" smtClean="0">
                <a:latin typeface="Arial Narrow" pitchFamily="34" charset="0"/>
              </a:rPr>
              <a:t>Tolerance</a:t>
            </a:r>
          </a:p>
          <a:p>
            <a:pPr eaLnBrk="1" hangingPunct="1"/>
            <a:r>
              <a:rPr lang="en-US" dirty="0" smtClean="0">
                <a:latin typeface="Arial Narrow" pitchFamily="34" charset="0"/>
              </a:rPr>
              <a:t>Trust</a:t>
            </a:r>
          </a:p>
          <a:p>
            <a:pPr eaLnBrk="1" hangingPunct="1"/>
            <a:r>
              <a:rPr lang="en-US" dirty="0" smtClean="0">
                <a:latin typeface="Arial Narrow" pitchFamily="34" charset="0"/>
              </a:rPr>
              <a:t>Equality</a:t>
            </a:r>
          </a:p>
          <a:p>
            <a:pPr eaLnBrk="1" hangingPunct="1"/>
            <a:r>
              <a:rPr lang="en-US" dirty="0" smtClean="0">
                <a:latin typeface="Arial Narrow" pitchFamily="34" charset="0"/>
              </a:rPr>
              <a:t>Co-operation</a:t>
            </a:r>
          </a:p>
          <a:p>
            <a:pPr eaLnBrk="1" hangingPunct="1"/>
            <a:r>
              <a:rPr lang="en-US" dirty="0" smtClean="0">
                <a:latin typeface="Arial Narrow" pitchFamily="34" charset="0"/>
              </a:rPr>
              <a:t>Protection of the Environment</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628800"/>
            <a:ext cx="473868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012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rgbClr val="002060"/>
                </a:solidFill>
                <a:latin typeface="Arial Narrow" panose="020B0606020202030204" pitchFamily="34" charset="0"/>
              </a:rPr>
              <a:t>IB Learner Profile</a:t>
            </a:r>
          </a:p>
        </p:txBody>
      </p:sp>
      <p:sp>
        <p:nvSpPr>
          <p:cNvPr id="17411" name="Rectangle 3"/>
          <p:cNvSpPr>
            <a:spLocks noGrp="1" noChangeArrowheads="1"/>
          </p:cNvSpPr>
          <p:nvPr>
            <p:ph type="body" idx="1"/>
          </p:nvPr>
        </p:nvSpPr>
        <p:spPr>
          <a:xfrm>
            <a:off x="685800" y="1714500"/>
            <a:ext cx="7772400" cy="4381500"/>
          </a:xfrm>
        </p:spPr>
        <p:txBody>
          <a:bodyPr/>
          <a:lstStyle/>
          <a:p>
            <a:pPr eaLnBrk="1" hangingPunct="1">
              <a:lnSpc>
                <a:spcPct val="90000"/>
              </a:lnSpc>
              <a:buFont typeface="Wingdings" panose="05000000000000000000" pitchFamily="2" charset="2"/>
              <a:buNone/>
            </a:pPr>
            <a:r>
              <a:rPr lang="en-US" dirty="0" smtClean="0">
                <a:solidFill>
                  <a:srgbClr val="002060"/>
                </a:solidFill>
                <a:latin typeface="Arial Narrow" panose="020B0606020202030204" pitchFamily="34" charset="0"/>
              </a:rPr>
              <a:t>IB Learners strive to be:</a:t>
            </a:r>
          </a:p>
          <a:p>
            <a:pPr eaLnBrk="1" hangingPunct="1">
              <a:lnSpc>
                <a:spcPct val="90000"/>
              </a:lnSpc>
              <a:buFont typeface="Wingdings" panose="05000000000000000000" pitchFamily="2" charset="2"/>
              <a:buNone/>
            </a:pPr>
            <a:endParaRPr lang="en-US" dirty="0" smtClean="0">
              <a:solidFill>
                <a:srgbClr val="002060"/>
              </a:solidFill>
              <a:latin typeface="Arial Narrow" panose="020B0606020202030204" pitchFamily="34" charset="0"/>
            </a:endParaRPr>
          </a:p>
          <a:p>
            <a:pPr eaLnBrk="1" hangingPunct="1">
              <a:lnSpc>
                <a:spcPct val="90000"/>
              </a:lnSpc>
            </a:pPr>
            <a:r>
              <a:rPr lang="en-US" dirty="0" smtClean="0">
                <a:solidFill>
                  <a:srgbClr val="002060"/>
                </a:solidFill>
                <a:latin typeface="Arial Narrow" panose="020B0606020202030204" pitchFamily="34" charset="0"/>
              </a:rPr>
              <a:t>Inquirers			Open –Minded</a:t>
            </a:r>
          </a:p>
          <a:p>
            <a:pPr eaLnBrk="1" hangingPunct="1">
              <a:lnSpc>
                <a:spcPct val="90000"/>
              </a:lnSpc>
            </a:pPr>
            <a:r>
              <a:rPr lang="en-US" dirty="0" smtClean="0">
                <a:solidFill>
                  <a:srgbClr val="002060"/>
                </a:solidFill>
                <a:latin typeface="Arial Narrow" panose="020B0606020202030204" pitchFamily="34" charset="0"/>
              </a:rPr>
              <a:t>Knowledgeable		Caring</a:t>
            </a:r>
          </a:p>
          <a:p>
            <a:pPr eaLnBrk="1" hangingPunct="1">
              <a:lnSpc>
                <a:spcPct val="90000"/>
              </a:lnSpc>
            </a:pPr>
            <a:r>
              <a:rPr lang="en-US" dirty="0" smtClean="0">
                <a:solidFill>
                  <a:srgbClr val="002060"/>
                </a:solidFill>
                <a:latin typeface="Arial Narrow" panose="020B0606020202030204" pitchFamily="34" charset="0"/>
              </a:rPr>
              <a:t>Thinkers			Risk-takers</a:t>
            </a:r>
          </a:p>
          <a:p>
            <a:pPr eaLnBrk="1" hangingPunct="1">
              <a:lnSpc>
                <a:spcPct val="90000"/>
              </a:lnSpc>
            </a:pPr>
            <a:r>
              <a:rPr lang="en-US" dirty="0" smtClean="0">
                <a:solidFill>
                  <a:srgbClr val="002060"/>
                </a:solidFill>
                <a:latin typeface="Arial Narrow" panose="020B0606020202030204" pitchFamily="34" charset="0"/>
              </a:rPr>
              <a:t>Communicators		Balanced</a:t>
            </a:r>
          </a:p>
          <a:p>
            <a:pPr eaLnBrk="1" hangingPunct="1">
              <a:lnSpc>
                <a:spcPct val="90000"/>
              </a:lnSpc>
            </a:pPr>
            <a:r>
              <a:rPr lang="en-US" dirty="0" smtClean="0">
                <a:solidFill>
                  <a:srgbClr val="002060"/>
                </a:solidFill>
                <a:latin typeface="Arial Narrow" panose="020B0606020202030204" pitchFamily="34" charset="0"/>
              </a:rPr>
              <a:t>Principled			Reflective</a:t>
            </a:r>
          </a:p>
        </p:txBody>
      </p:sp>
    </p:spTree>
    <p:extLst>
      <p:ext uri="{BB962C8B-B14F-4D97-AF65-F5344CB8AC3E}">
        <p14:creationId xmlns:p14="http://schemas.microsoft.com/office/powerpoint/2010/main" val="2797183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latin typeface="Arial Narrow" pitchFamily="34" charset="0"/>
              </a:rPr>
              <a:t>Tutorial Programme</a:t>
            </a:r>
          </a:p>
        </p:txBody>
      </p:sp>
      <p:sp>
        <p:nvSpPr>
          <p:cNvPr id="30723" name="Rectangle 3"/>
          <p:cNvSpPr>
            <a:spLocks noGrp="1" noChangeArrowheads="1"/>
          </p:cNvSpPr>
          <p:nvPr>
            <p:ph type="body" idx="1"/>
          </p:nvPr>
        </p:nvSpPr>
        <p:spPr>
          <a:xfrm>
            <a:off x="685800" y="1628800"/>
            <a:ext cx="7772400" cy="4467200"/>
          </a:xfrm>
        </p:spPr>
        <p:txBody>
          <a:bodyPr/>
          <a:lstStyle/>
          <a:p>
            <a:pPr eaLnBrk="1" hangingPunct="1"/>
            <a:r>
              <a:rPr lang="en-US" dirty="0" smtClean="0">
                <a:latin typeface="Arial Narrow" pitchFamily="34" charset="0"/>
              </a:rPr>
              <a:t>Citizenship and Community</a:t>
            </a:r>
          </a:p>
          <a:p>
            <a:pPr eaLnBrk="1" hangingPunct="1"/>
            <a:r>
              <a:rPr lang="en-US" dirty="0" smtClean="0">
                <a:latin typeface="Arial Narrow" pitchFamily="34" charset="0"/>
              </a:rPr>
              <a:t>Health Education</a:t>
            </a:r>
          </a:p>
          <a:p>
            <a:pPr eaLnBrk="1" hangingPunct="1"/>
            <a:r>
              <a:rPr lang="en-US" dirty="0" smtClean="0">
                <a:latin typeface="Arial Narrow" pitchFamily="34" charset="0"/>
              </a:rPr>
              <a:t>Study Skills and Target Setting</a:t>
            </a:r>
          </a:p>
          <a:p>
            <a:pPr eaLnBrk="1" hangingPunct="1"/>
            <a:r>
              <a:rPr lang="en-US" dirty="0" smtClean="0">
                <a:latin typeface="Arial Narrow" pitchFamily="34" charset="0"/>
              </a:rPr>
              <a:t>Relationships and Self</a:t>
            </a:r>
          </a:p>
          <a:p>
            <a:pPr eaLnBrk="1" hangingPunct="1"/>
            <a:r>
              <a:rPr lang="en-US" dirty="0" smtClean="0">
                <a:latin typeface="Arial Narrow" pitchFamily="34" charset="0"/>
              </a:rPr>
              <a:t>Careers</a:t>
            </a:r>
          </a:p>
          <a:p>
            <a:pPr eaLnBrk="1" hangingPunct="1"/>
            <a:r>
              <a:rPr lang="en-US" dirty="0" smtClean="0">
                <a:latin typeface="Arial Narrow" pitchFamily="34" charset="0"/>
              </a:rPr>
              <a:t>Residential Visits</a:t>
            </a:r>
          </a:p>
          <a:p>
            <a:pPr eaLnBrk="1" hangingPunct="1"/>
            <a:endParaRPr lang="en-US" dirty="0" smtClean="0">
              <a:latin typeface="Arial Narrow"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429000"/>
            <a:ext cx="4211355" cy="315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26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33375"/>
            <a:ext cx="7772400" cy="1143000"/>
          </a:xfrm>
        </p:spPr>
        <p:txBody>
          <a:bodyPr/>
          <a:lstStyle/>
          <a:p>
            <a:pPr eaLnBrk="1" hangingPunct="1"/>
            <a:r>
              <a:rPr lang="en-US" dirty="0" smtClean="0"/>
              <a:t>Tutorial Friday 23</a:t>
            </a:r>
            <a:r>
              <a:rPr lang="en-US" baseline="30000" dirty="0" smtClean="0"/>
              <a:t>rd</a:t>
            </a:r>
            <a:r>
              <a:rPr lang="en-US" dirty="0" smtClean="0"/>
              <a:t> January</a:t>
            </a:r>
          </a:p>
        </p:txBody>
      </p:sp>
      <p:sp>
        <p:nvSpPr>
          <p:cNvPr id="31747" name="Rectangle 3"/>
          <p:cNvSpPr>
            <a:spLocks noGrp="1" noChangeArrowheads="1"/>
          </p:cNvSpPr>
          <p:nvPr>
            <p:ph type="body" idx="1"/>
          </p:nvPr>
        </p:nvSpPr>
        <p:spPr>
          <a:xfrm>
            <a:off x="457200" y="1268413"/>
            <a:ext cx="8229600" cy="4857750"/>
          </a:xfrm>
        </p:spPr>
        <p:txBody>
          <a:bodyPr/>
          <a:lstStyle/>
          <a:p>
            <a:pPr eaLnBrk="1" hangingPunct="1"/>
            <a:r>
              <a:rPr lang="en-US" dirty="0" smtClean="0">
                <a:latin typeface="Arial Narrow" pitchFamily="34" charset="0"/>
              </a:rPr>
              <a:t>Year 7 - House Sport </a:t>
            </a:r>
          </a:p>
          <a:p>
            <a:pPr eaLnBrk="1" hangingPunct="1"/>
            <a:r>
              <a:rPr lang="en-US" dirty="0" smtClean="0">
                <a:latin typeface="Arial Narrow" pitchFamily="34" charset="0"/>
              </a:rPr>
              <a:t>Year 8 -  First </a:t>
            </a:r>
            <a:r>
              <a:rPr lang="en-US" dirty="0">
                <a:latin typeface="Arial Narrow" pitchFamily="34" charset="0"/>
              </a:rPr>
              <a:t>Aid / puberty / managing </a:t>
            </a:r>
            <a:r>
              <a:rPr lang="en-US" dirty="0" smtClean="0">
                <a:latin typeface="Arial Narrow" pitchFamily="34" charset="0"/>
              </a:rPr>
              <a:t>relationships/ mental health</a:t>
            </a:r>
          </a:p>
          <a:p>
            <a:pPr eaLnBrk="1" hangingPunct="1"/>
            <a:r>
              <a:rPr lang="en-US" dirty="0" smtClean="0">
                <a:latin typeface="Arial Narrow" pitchFamily="34" charset="0"/>
              </a:rPr>
              <a:t>Year 9 - (I)</a:t>
            </a:r>
            <a:r>
              <a:rPr lang="en-GB" dirty="0" smtClean="0">
                <a:latin typeface="Arial Narrow" panose="020B0606020202030204" pitchFamily="34" charset="0"/>
              </a:rPr>
              <a:t>GCSE </a:t>
            </a:r>
            <a:r>
              <a:rPr lang="en-GB" dirty="0">
                <a:latin typeface="Arial Narrow" panose="020B0606020202030204" pitchFamily="34" charset="0"/>
              </a:rPr>
              <a:t>Option Morning </a:t>
            </a:r>
            <a:endParaRPr lang="en-US" dirty="0" smtClean="0">
              <a:latin typeface="Arial Narrow" pitchFamily="34" charset="0"/>
            </a:endParaRPr>
          </a:p>
          <a:p>
            <a:pPr eaLnBrk="1" hangingPunct="1"/>
            <a:r>
              <a:rPr lang="en-US" dirty="0" smtClean="0">
                <a:latin typeface="Arial Narrow" pitchFamily="34" charset="0"/>
              </a:rPr>
              <a:t>Year 10 -  </a:t>
            </a:r>
            <a:r>
              <a:rPr lang="en-US" dirty="0">
                <a:latin typeface="Arial Narrow" pitchFamily="34" charset="0"/>
              </a:rPr>
              <a:t>Balloon Debate</a:t>
            </a:r>
          </a:p>
          <a:p>
            <a:pPr eaLnBrk="1" hangingPunct="1"/>
            <a:r>
              <a:rPr lang="en-US" dirty="0">
                <a:latin typeface="Arial Narrow" pitchFamily="34" charset="0"/>
              </a:rPr>
              <a:t>Year 11 – Careers – letter of motivation / CV</a:t>
            </a:r>
          </a:p>
          <a:p>
            <a:pPr eaLnBrk="1" hangingPunct="1"/>
            <a:r>
              <a:rPr lang="en-US" dirty="0">
                <a:latin typeface="Arial Narrow" pitchFamily="34" charset="0"/>
              </a:rPr>
              <a:t>Year 12 – Introduction to Extended </a:t>
            </a:r>
            <a:r>
              <a:rPr lang="en-US" dirty="0" smtClean="0">
                <a:latin typeface="Arial Narrow" pitchFamily="34" charset="0"/>
              </a:rPr>
              <a:t>Essay</a:t>
            </a:r>
            <a:endParaRPr lang="en-US" dirty="0">
              <a:latin typeface="Arial Narrow" pitchFamily="34" charset="0"/>
            </a:endParaRPr>
          </a:p>
          <a:p>
            <a:pPr eaLnBrk="1" hangingPunct="1"/>
            <a:r>
              <a:rPr lang="en-US" dirty="0" smtClean="0">
                <a:latin typeface="Arial Narrow" pitchFamily="34" charset="0"/>
              </a:rPr>
              <a:t>Year 13 - </a:t>
            </a:r>
            <a:r>
              <a:rPr lang="en-US" dirty="0">
                <a:latin typeface="Arial Narrow" pitchFamily="34" charset="0"/>
              </a:rPr>
              <a:t>Transition to university</a:t>
            </a:r>
          </a:p>
          <a:p>
            <a:pPr eaLnBrk="1" hangingPunct="1"/>
            <a:endParaRPr lang="en-US" dirty="0">
              <a:latin typeface="Arial Narrow" pitchFamily="34" charset="0"/>
            </a:endParaRPr>
          </a:p>
        </p:txBody>
      </p:sp>
    </p:spTree>
    <p:extLst>
      <p:ext uri="{BB962C8B-B14F-4D97-AF65-F5344CB8AC3E}">
        <p14:creationId xmlns:p14="http://schemas.microsoft.com/office/powerpoint/2010/main" val="173876489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Staying in Touch</a:t>
            </a:r>
            <a:endParaRPr lang="en-GB" dirty="0"/>
          </a:p>
        </p:txBody>
      </p:sp>
      <p:sp>
        <p:nvSpPr>
          <p:cNvPr id="3" name="Content Placeholder 2"/>
          <p:cNvSpPr>
            <a:spLocks noGrp="1"/>
          </p:cNvSpPr>
          <p:nvPr>
            <p:ph idx="1"/>
          </p:nvPr>
        </p:nvSpPr>
        <p:spPr>
          <a:xfrm>
            <a:off x="685800" y="1556792"/>
            <a:ext cx="7772400" cy="4539208"/>
          </a:xfrm>
        </p:spPr>
        <p:txBody>
          <a:bodyPr/>
          <a:lstStyle/>
          <a:p>
            <a:r>
              <a:rPr lang="en-GB" sz="2400" dirty="0">
                <a:latin typeface="Arial Narrow" panose="020B0606020202030204" pitchFamily="34" charset="0"/>
              </a:rPr>
              <a:t>Patana News is sent weekly by email to all parents on Friday afternoon. It includes information on upcoming events, careers and university information including deadlines and visiting universities, information regarding the Patana Card, transportation and canteen services, news from the Sports Department of team try outs and fixtures. (In case you want to link to the most current issue: </a:t>
            </a:r>
            <a:r>
              <a:rPr lang="en-GB" sz="2400" u="sng" dirty="0">
                <a:latin typeface="Arial Narrow" panose="020B0606020202030204" pitchFamily="34" charset="0"/>
                <a:hlinkClick r:id="rId2"/>
              </a:rPr>
              <a:t>http://</a:t>
            </a:r>
            <a:r>
              <a:rPr lang="en-GB" sz="2400" u="sng" dirty="0" smtClean="0">
                <a:latin typeface="Arial Narrow" panose="020B0606020202030204" pitchFamily="34" charset="0"/>
                <a:hlinkClick r:id="rId2"/>
              </a:rPr>
              <a:t>issuu.com/bangkokpatana/docs/issue_17/0</a:t>
            </a:r>
            <a:endParaRPr lang="en-GB" sz="2400" dirty="0">
              <a:latin typeface="Arial Narrow" panose="020B0606020202030204" pitchFamily="34" charset="0"/>
            </a:endParaRPr>
          </a:p>
          <a:p>
            <a:r>
              <a:rPr lang="en-GB" sz="2400" dirty="0">
                <a:latin typeface="Arial Narrow" panose="020B0606020202030204" pitchFamily="34" charset="0"/>
              </a:rPr>
              <a:t>If you are a Facebook user, please also follow us : </a:t>
            </a:r>
            <a:r>
              <a:rPr lang="en-GB" sz="2400" dirty="0" err="1">
                <a:latin typeface="Arial Narrow" panose="020B0606020202030204" pitchFamily="34" charset="0"/>
              </a:rPr>
              <a:t>BangkokPatanaSchool</a:t>
            </a:r>
            <a:r>
              <a:rPr lang="en-GB" sz="2400" dirty="0">
                <a:latin typeface="Arial Narrow" panose="020B0606020202030204" pitchFamily="34" charset="0"/>
              </a:rPr>
              <a:t>. We post school information regularly on this page. (</a:t>
            </a:r>
            <a:r>
              <a:rPr lang="en-GB" sz="2400" dirty="0" err="1" smtClean="0">
                <a:latin typeface="Arial Narrow" panose="020B0606020202030204" pitchFamily="34" charset="0"/>
              </a:rPr>
              <a:t>Link:</a:t>
            </a:r>
            <a:r>
              <a:rPr lang="en-GB" sz="2400" u="sng" dirty="0" err="1" smtClean="0">
                <a:latin typeface="Arial Narrow" panose="020B0606020202030204" pitchFamily="34" charset="0"/>
                <a:hlinkClick r:id="rId3"/>
              </a:rPr>
              <a:t>https</a:t>
            </a:r>
            <a:r>
              <a:rPr lang="en-GB" sz="2400" u="sng" dirty="0">
                <a:latin typeface="Arial Narrow" panose="020B0606020202030204" pitchFamily="34" charset="0"/>
                <a:hlinkClick r:id="rId3"/>
              </a:rPr>
              <a:t>://www.facebook.com/bangkokpatanaschool</a:t>
            </a:r>
            <a:r>
              <a:rPr lang="en-GB" sz="2400" dirty="0">
                <a:latin typeface="Arial Narrow" panose="020B0606020202030204" pitchFamily="34" charset="0"/>
              </a:rPr>
              <a:t>)</a:t>
            </a:r>
          </a:p>
          <a:p>
            <a:r>
              <a:rPr lang="en-GB" dirty="0"/>
              <a:t>____________________________</a:t>
            </a:r>
          </a:p>
          <a:p>
            <a:endParaRPr lang="en-GB" dirty="0"/>
          </a:p>
        </p:txBody>
      </p:sp>
      <p:sp>
        <p:nvSpPr>
          <p:cNvPr id="4" name="Footer Placeholder 3"/>
          <p:cNvSpPr>
            <a:spLocks noGrp="1"/>
          </p:cNvSpPr>
          <p:nvPr>
            <p:ph type="ftr" sz="quarter" idx="10"/>
          </p:nvPr>
        </p:nvSpPr>
        <p:spPr/>
        <p:txBody>
          <a:bodyPr/>
          <a:lstStyle/>
          <a:p>
            <a:pPr>
              <a:defRPr/>
            </a:pPr>
            <a:r>
              <a:rPr lang="en-US" smtClean="0"/>
              <a:t>Bangkok Patana School Master Presentation</a:t>
            </a:r>
            <a:endParaRPr lang="en-US"/>
          </a:p>
        </p:txBody>
      </p:sp>
    </p:spTree>
    <p:extLst>
      <p:ext uri="{BB962C8B-B14F-4D97-AF65-F5344CB8AC3E}">
        <p14:creationId xmlns:p14="http://schemas.microsoft.com/office/powerpoint/2010/main" val="89783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16632"/>
            <a:ext cx="7772400" cy="1635968"/>
          </a:xfrm>
        </p:spPr>
        <p:txBody>
          <a:bodyPr/>
          <a:lstStyle/>
          <a:p>
            <a:pPr eaLnBrk="1" hangingPunct="1"/>
            <a:r>
              <a:rPr lang="en-US" dirty="0" smtClean="0">
                <a:latin typeface="Arial Narrow" pitchFamily="34" charset="0"/>
              </a:rPr>
              <a:t>Dates for the Diary</a:t>
            </a:r>
          </a:p>
        </p:txBody>
      </p:sp>
      <p:sp>
        <p:nvSpPr>
          <p:cNvPr id="32771" name="Rectangle 3"/>
          <p:cNvSpPr>
            <a:spLocks noGrp="1" noChangeArrowheads="1"/>
          </p:cNvSpPr>
          <p:nvPr>
            <p:ph type="body" idx="1"/>
          </p:nvPr>
        </p:nvSpPr>
        <p:spPr>
          <a:xfrm>
            <a:off x="827584" y="1196752"/>
            <a:ext cx="8174465" cy="4824536"/>
          </a:xfrm>
        </p:spPr>
        <p:txBody>
          <a:bodyPr/>
          <a:lstStyle/>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r>
              <a:rPr lang="en-US" sz="2400" dirty="0" smtClean="0">
                <a:latin typeface="Arial Narrow" pitchFamily="34" charset="0"/>
              </a:rPr>
              <a:t>Wednesday 21</a:t>
            </a:r>
            <a:r>
              <a:rPr lang="en-US" sz="2400" baseline="30000" dirty="0" smtClean="0">
                <a:latin typeface="Arial Narrow" pitchFamily="34" charset="0"/>
              </a:rPr>
              <a:t>st</a:t>
            </a:r>
            <a:r>
              <a:rPr lang="en-US" sz="2400" dirty="0" smtClean="0">
                <a:latin typeface="Arial Narrow" pitchFamily="34" charset="0"/>
              </a:rPr>
              <a:t> January – Year 12 Parents’ Conference 4-7pm</a:t>
            </a:r>
          </a:p>
          <a:p>
            <a:pPr eaLnBrk="1" hangingPunct="1">
              <a:lnSpc>
                <a:spcPct val="90000"/>
              </a:lnSpc>
            </a:pPr>
            <a:r>
              <a:rPr lang="en-US" sz="2400" dirty="0" smtClean="0">
                <a:latin typeface="Arial Narrow" pitchFamily="34" charset="0"/>
              </a:rPr>
              <a:t>Friday 30</a:t>
            </a:r>
            <a:r>
              <a:rPr lang="en-US" sz="2400" baseline="30000" dirty="0" smtClean="0">
                <a:latin typeface="Arial Narrow" pitchFamily="34" charset="0"/>
              </a:rPr>
              <a:t>th</a:t>
            </a:r>
            <a:r>
              <a:rPr lang="en-US" sz="2400" dirty="0" smtClean="0">
                <a:latin typeface="Arial Narrow" pitchFamily="34" charset="0"/>
              </a:rPr>
              <a:t> January – Year 7 Coffee Morning </a:t>
            </a:r>
            <a:r>
              <a:rPr lang="en-US" sz="2400" dirty="0" smtClean="0">
                <a:latin typeface="Arial Narrow" pitchFamily="34" charset="0"/>
              </a:rPr>
              <a:t>8-9.30am</a:t>
            </a:r>
          </a:p>
          <a:p>
            <a:pPr eaLnBrk="1" hangingPunct="1">
              <a:lnSpc>
                <a:spcPct val="90000"/>
              </a:lnSpc>
            </a:pPr>
            <a:r>
              <a:rPr lang="en-US" sz="2400" smtClean="0">
                <a:latin typeface="Arial Narrow" pitchFamily="34" charset="0"/>
              </a:rPr>
              <a:t>Thursday </a:t>
            </a:r>
            <a:r>
              <a:rPr lang="en-US" sz="2400" dirty="0" smtClean="0">
                <a:latin typeface="Arial Narrow" pitchFamily="34" charset="0"/>
              </a:rPr>
              <a:t>29</a:t>
            </a:r>
            <a:r>
              <a:rPr lang="en-US" sz="2400" baseline="30000" dirty="0" smtClean="0">
                <a:latin typeface="Arial Narrow" pitchFamily="34" charset="0"/>
              </a:rPr>
              <a:t>th</a:t>
            </a:r>
            <a:r>
              <a:rPr lang="en-US" sz="2400" dirty="0" smtClean="0">
                <a:latin typeface="Arial Narrow" pitchFamily="34" charset="0"/>
              </a:rPr>
              <a:t> January – Year 8 Parents’ Conference 4-7pm</a:t>
            </a:r>
          </a:p>
          <a:p>
            <a:pPr marL="0" indent="0" eaLnBrk="1" hangingPunct="1">
              <a:lnSpc>
                <a:spcPct val="90000"/>
              </a:lnSpc>
              <a:buNone/>
            </a:pPr>
            <a:endParaRPr lang="en-US" sz="2400" dirty="0" smtClean="0">
              <a:latin typeface="Arial Narrow" pitchFamily="34" charset="0"/>
            </a:endParaRPr>
          </a:p>
          <a:p>
            <a:pPr eaLnBrk="1" hangingPunct="1">
              <a:lnSpc>
                <a:spcPct val="90000"/>
              </a:lnSpc>
            </a:pPr>
            <a:r>
              <a:rPr lang="en-US" sz="2400" dirty="0" smtClean="0">
                <a:latin typeface="Arial Narrow" pitchFamily="34" charset="0"/>
              </a:rPr>
              <a:t>Saturday 21</a:t>
            </a:r>
            <a:r>
              <a:rPr lang="en-US" sz="2400" baseline="30000" dirty="0" smtClean="0">
                <a:latin typeface="Arial Narrow" pitchFamily="34" charset="0"/>
              </a:rPr>
              <a:t>st</a:t>
            </a:r>
            <a:r>
              <a:rPr lang="en-US" sz="2400" dirty="0" smtClean="0">
                <a:latin typeface="Arial Narrow" pitchFamily="34" charset="0"/>
              </a:rPr>
              <a:t> February – Fun Day at Patana</a:t>
            </a:r>
          </a:p>
          <a:p>
            <a:pPr eaLnBrk="1" hangingPunct="1">
              <a:lnSpc>
                <a:spcPct val="90000"/>
              </a:lnSpc>
            </a:pPr>
            <a:endParaRPr lang="en-US" sz="2400" dirty="0">
              <a:latin typeface="Arial Narrow" pitchFamily="34" charset="0"/>
            </a:endParaRPr>
          </a:p>
          <a:p>
            <a:pPr eaLnBrk="1" hangingPunct="1">
              <a:lnSpc>
                <a:spcPct val="90000"/>
              </a:lnSpc>
            </a:pPr>
            <a:endParaRPr lang="en-US" sz="2400" dirty="0" smtClean="0">
              <a:latin typeface="Arial Narrow" pitchFamily="34" charset="0"/>
            </a:endParaRPr>
          </a:p>
          <a:p>
            <a:pPr marL="0" indent="0" eaLnBrk="1" hangingPunct="1">
              <a:lnSpc>
                <a:spcPct val="90000"/>
              </a:lnSpc>
              <a:buNone/>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p>
        </p:txBody>
      </p:sp>
    </p:spTree>
    <p:extLst>
      <p:ext uri="{BB962C8B-B14F-4D97-AF65-F5344CB8AC3E}">
        <p14:creationId xmlns:p14="http://schemas.microsoft.com/office/powerpoint/2010/main" val="237811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332656"/>
            <a:ext cx="7772400" cy="1419944"/>
          </a:xfrm>
        </p:spPr>
        <p:txBody>
          <a:bodyPr/>
          <a:lstStyle/>
          <a:p>
            <a:pPr algn="ctr"/>
            <a:r>
              <a:rPr lang="en-GB" u="sng" dirty="0" smtClean="0">
                <a:solidFill>
                  <a:srgbClr val="FF0000"/>
                </a:solidFill>
                <a:latin typeface="Calibri" panose="020F0502020204030204" pitchFamily="34" charset="0"/>
              </a:rPr>
              <a:t>Food Services</a:t>
            </a:r>
          </a:p>
        </p:txBody>
      </p:sp>
      <p:sp>
        <p:nvSpPr>
          <p:cNvPr id="5" name="Content Placeholder 2"/>
          <p:cNvSpPr txBox="1">
            <a:spLocks/>
          </p:cNvSpPr>
          <p:nvPr/>
        </p:nvSpPr>
        <p:spPr bwMode="auto">
          <a:xfrm>
            <a:off x="1657350" y="1484784"/>
            <a:ext cx="5715000" cy="3773016"/>
          </a:xfrm>
          <a:prstGeom prst="rect">
            <a:avLst/>
          </a:prstGeom>
          <a:noFill/>
          <a:ln w="9525">
            <a:noFill/>
            <a:miter lim="800000"/>
            <a:headEnd/>
            <a:tailEnd/>
          </a:ln>
        </p:spPr>
        <p:txBody>
          <a:bodyPr/>
          <a:lstStyle/>
          <a:p>
            <a:pPr marL="257175" indent="-257175">
              <a:spcBef>
                <a:spcPct val="20000"/>
              </a:spcBef>
              <a:buFontTx/>
              <a:buChar char="•"/>
              <a:defRPr/>
            </a:pPr>
            <a:r>
              <a:rPr lang="en-GB" sz="3200" kern="0" dirty="0" err="1">
                <a:solidFill>
                  <a:srgbClr val="006BD6"/>
                </a:solidFill>
                <a:latin typeface="Calibri" panose="020F0502020204030204" pitchFamily="34" charset="0"/>
              </a:rPr>
              <a:t>Khun</a:t>
            </a:r>
            <a:r>
              <a:rPr lang="en-GB" sz="3200" kern="0" dirty="0">
                <a:solidFill>
                  <a:srgbClr val="006BD6"/>
                </a:solidFill>
                <a:latin typeface="Calibri" panose="020F0502020204030204" pitchFamily="34" charset="0"/>
              </a:rPr>
              <a:t> Wichit Aree-oe</a:t>
            </a:r>
          </a:p>
          <a:p>
            <a:pPr marL="257175" indent="-257175">
              <a:spcBef>
                <a:spcPct val="20000"/>
              </a:spcBef>
              <a:buFontTx/>
              <a:buChar char="•"/>
              <a:defRPr/>
            </a:pPr>
            <a:r>
              <a:rPr lang="en-GB" sz="3200" kern="0" dirty="0">
                <a:solidFill>
                  <a:srgbClr val="006BD6"/>
                </a:solidFill>
                <a:latin typeface="Calibri" panose="020F0502020204030204" pitchFamily="34" charset="0"/>
              </a:rPr>
              <a:t>Guidebook to BPS Food Services</a:t>
            </a:r>
          </a:p>
          <a:p>
            <a:pPr marL="257175" indent="-257175">
              <a:spcBef>
                <a:spcPct val="20000"/>
              </a:spcBef>
              <a:buFontTx/>
              <a:buChar char="•"/>
              <a:defRPr/>
            </a:pPr>
            <a:r>
              <a:rPr lang="en-GB" sz="3200" kern="0" dirty="0">
                <a:solidFill>
                  <a:srgbClr val="006BD6"/>
                </a:solidFill>
                <a:latin typeface="Calibri" panose="020F0502020204030204" pitchFamily="34" charset="0"/>
              </a:rPr>
              <a:t>Patana Card</a:t>
            </a:r>
          </a:p>
          <a:p>
            <a:pPr marL="257175" indent="-257175">
              <a:spcBef>
                <a:spcPct val="20000"/>
              </a:spcBef>
              <a:buFontTx/>
              <a:buChar char="•"/>
              <a:defRPr/>
            </a:pPr>
            <a:r>
              <a:rPr lang="en-GB" sz="3200" kern="0" dirty="0">
                <a:solidFill>
                  <a:srgbClr val="006BD6"/>
                </a:solidFill>
                <a:latin typeface="Calibri" panose="020F0502020204030204" pitchFamily="34" charset="0"/>
              </a:rPr>
              <a:t>Secondary Canteen</a:t>
            </a:r>
          </a:p>
          <a:p>
            <a:pPr marL="257175" indent="-257175">
              <a:spcBef>
                <a:spcPct val="20000"/>
              </a:spcBef>
              <a:buFontTx/>
              <a:buChar char="•"/>
              <a:defRPr/>
            </a:pPr>
            <a:r>
              <a:rPr lang="en-GB" sz="3200" kern="0" dirty="0">
                <a:solidFill>
                  <a:srgbClr val="006BD6"/>
                </a:solidFill>
                <a:latin typeface="Calibri" panose="020F0502020204030204" pitchFamily="34" charset="0"/>
              </a:rPr>
              <a:t>Snack Bar, </a:t>
            </a:r>
            <a:r>
              <a:rPr lang="en-GB" sz="3200" kern="0" dirty="0" err="1">
                <a:solidFill>
                  <a:srgbClr val="006BD6"/>
                </a:solidFill>
                <a:latin typeface="Calibri" panose="020F0502020204030204" pitchFamily="34" charset="0"/>
              </a:rPr>
              <a:t>Smoothie</a:t>
            </a:r>
            <a:r>
              <a:rPr lang="en-GB" sz="3200" kern="0" dirty="0">
                <a:solidFill>
                  <a:srgbClr val="006BD6"/>
                </a:solidFill>
                <a:latin typeface="Calibri" panose="020F0502020204030204" pitchFamily="34" charset="0"/>
              </a:rPr>
              <a:t> &amp; Noodle Bar</a:t>
            </a:r>
          </a:p>
          <a:p>
            <a:pPr marL="257175" indent="-257175">
              <a:spcBef>
                <a:spcPct val="20000"/>
              </a:spcBef>
              <a:buFontTx/>
              <a:buChar char="•"/>
              <a:defRPr/>
            </a:pPr>
            <a:r>
              <a:rPr lang="en-GB" sz="3200" kern="0" dirty="0">
                <a:solidFill>
                  <a:srgbClr val="006BD6"/>
                </a:solidFill>
                <a:latin typeface="Calibri" panose="020F0502020204030204" pitchFamily="34" charset="0"/>
              </a:rPr>
              <a:t>Catering</a:t>
            </a:r>
            <a:endParaRPr lang="en-GB" sz="3200" kern="0" dirty="0">
              <a:solidFill>
                <a:srgbClr val="001831"/>
              </a:solidFill>
              <a:latin typeface="Calibri" panose="020F0502020204030204" pitchFamily="34" charset="0"/>
            </a:endParaRPr>
          </a:p>
          <a:p>
            <a:pPr marL="257175" indent="-257175">
              <a:spcBef>
                <a:spcPct val="20000"/>
              </a:spcBef>
              <a:buFontTx/>
              <a:buChar char="•"/>
              <a:defRPr/>
            </a:pPr>
            <a:endParaRPr lang="en-GB" kern="0" dirty="0">
              <a:solidFill>
                <a:srgbClr val="001831"/>
              </a:solidFill>
            </a:endParaRPr>
          </a:p>
        </p:txBody>
      </p:sp>
      <p:pic>
        <p:nvPicPr>
          <p:cNvPr id="4100" name="Picture 5" descr="C:\Users\geah\AppData\Local\Microsoft\Windows\Temporary Internet Files\Content.IE5\3RQ6IZVT\MC9000577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2260" y="2348880"/>
            <a:ext cx="1670447" cy="150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790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GB" u="sng" dirty="0" smtClean="0">
                <a:solidFill>
                  <a:srgbClr val="FF0000"/>
                </a:solidFill>
                <a:latin typeface="Calibri" panose="020F0502020204030204" pitchFamily="34" charset="0"/>
              </a:rPr>
              <a:t>Security</a:t>
            </a:r>
          </a:p>
        </p:txBody>
      </p:sp>
      <p:sp>
        <p:nvSpPr>
          <p:cNvPr id="5123" name="Content Placeholder 2"/>
          <p:cNvSpPr>
            <a:spLocks noGrp="1"/>
          </p:cNvSpPr>
          <p:nvPr>
            <p:ph idx="1"/>
          </p:nvPr>
        </p:nvSpPr>
        <p:spPr>
          <a:xfrm>
            <a:off x="1657350" y="2343150"/>
            <a:ext cx="5829300" cy="2514600"/>
          </a:xfrm>
        </p:spPr>
        <p:txBody>
          <a:bodyPr/>
          <a:lstStyle/>
          <a:p>
            <a:r>
              <a:rPr lang="en-GB" dirty="0" smtClean="0">
                <a:solidFill>
                  <a:srgbClr val="006BD6"/>
                </a:solidFill>
                <a:latin typeface="Calibri" panose="020F0502020204030204" pitchFamily="34" charset="0"/>
              </a:rPr>
              <a:t>Patana cards</a:t>
            </a:r>
          </a:p>
          <a:p>
            <a:r>
              <a:rPr lang="en-GB" dirty="0" smtClean="0">
                <a:solidFill>
                  <a:srgbClr val="006BD6"/>
                </a:solidFill>
                <a:latin typeface="Calibri" panose="020F0502020204030204" pitchFamily="34" charset="0"/>
              </a:rPr>
              <a:t>Valuables</a:t>
            </a:r>
          </a:p>
          <a:p>
            <a:r>
              <a:rPr lang="en-GB" dirty="0" smtClean="0">
                <a:solidFill>
                  <a:srgbClr val="006BD6"/>
                </a:solidFill>
                <a:latin typeface="Calibri" panose="020F0502020204030204" pitchFamily="34" charset="0"/>
              </a:rPr>
              <a:t>Lost Property</a:t>
            </a:r>
          </a:p>
          <a:p>
            <a:pPr>
              <a:buFontTx/>
              <a:buNone/>
            </a:pPr>
            <a:endParaRPr lang="en-GB" dirty="0" smtClean="0"/>
          </a:p>
          <a:p>
            <a:pPr>
              <a:buFontTx/>
              <a:buNone/>
            </a:pPr>
            <a:endParaRPr lang="en-GB" dirty="0" smtClean="0"/>
          </a:p>
        </p:txBody>
      </p:sp>
      <p:sp>
        <p:nvSpPr>
          <p:cNvPr id="5124" name="Lock"/>
          <p:cNvSpPr>
            <a:spLocks noEditPoints="1" noChangeArrowheads="1"/>
          </p:cNvSpPr>
          <p:nvPr/>
        </p:nvSpPr>
        <p:spPr bwMode="auto">
          <a:xfrm>
            <a:off x="5715001" y="2914650"/>
            <a:ext cx="1103710" cy="15144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GB" sz="1800">
              <a:solidFill>
                <a:srgbClr val="000000"/>
              </a:solidFill>
            </a:endParaRPr>
          </a:p>
        </p:txBody>
      </p:sp>
    </p:spTree>
    <p:extLst>
      <p:ext uri="{BB962C8B-B14F-4D97-AF65-F5344CB8AC3E}">
        <p14:creationId xmlns:p14="http://schemas.microsoft.com/office/powerpoint/2010/main" val="4165851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GB" u="sng" dirty="0">
                <a:solidFill>
                  <a:srgbClr val="FF0000"/>
                </a:solidFill>
                <a:latin typeface="Calibri" panose="020F0502020204030204" pitchFamily="34" charset="0"/>
              </a:rPr>
              <a:t>Health &amp; Safety, Medical Service, School Shop &amp; Communication</a:t>
            </a:r>
          </a:p>
        </p:txBody>
      </p:sp>
      <p:sp>
        <p:nvSpPr>
          <p:cNvPr id="6147" name="Content Placeholder 2"/>
          <p:cNvSpPr>
            <a:spLocks noGrp="1"/>
          </p:cNvSpPr>
          <p:nvPr>
            <p:ph idx="1"/>
          </p:nvPr>
        </p:nvSpPr>
        <p:spPr>
          <a:xfrm>
            <a:off x="971600" y="1484784"/>
            <a:ext cx="7486600" cy="3612835"/>
          </a:xfrm>
        </p:spPr>
        <p:txBody>
          <a:bodyPr>
            <a:normAutofit fontScale="25000" lnSpcReduction="20000"/>
          </a:bodyPr>
          <a:lstStyle/>
          <a:p>
            <a:endParaRPr lang="en-GB" sz="12800" dirty="0"/>
          </a:p>
          <a:p>
            <a:r>
              <a:rPr lang="en-GB" sz="12800" dirty="0">
                <a:solidFill>
                  <a:srgbClr val="006BD6"/>
                </a:solidFill>
                <a:latin typeface="Calibri" panose="020F0502020204030204" pitchFamily="34" charset="0"/>
              </a:rPr>
              <a:t>Health &amp; Safety</a:t>
            </a:r>
          </a:p>
          <a:p>
            <a:r>
              <a:rPr lang="en-GB" sz="12800" dirty="0">
                <a:solidFill>
                  <a:srgbClr val="006BD6"/>
                </a:solidFill>
                <a:latin typeface="Calibri" panose="020F0502020204030204" pitchFamily="34" charset="0"/>
              </a:rPr>
              <a:t>Medical Service - Update medical details via parents gateway.</a:t>
            </a:r>
          </a:p>
          <a:p>
            <a:r>
              <a:rPr lang="en-GB" sz="12800" dirty="0">
                <a:solidFill>
                  <a:srgbClr val="006BD6"/>
                </a:solidFill>
                <a:latin typeface="Calibri" panose="020F0502020204030204" pitchFamily="34" charset="0"/>
              </a:rPr>
              <a:t>School Shop – open 7.30 – 4.00pm during term time.</a:t>
            </a:r>
          </a:p>
          <a:p>
            <a:r>
              <a:rPr lang="en-GB" sz="12800" dirty="0">
                <a:solidFill>
                  <a:srgbClr val="006BD6"/>
                </a:solidFill>
                <a:latin typeface="Calibri" panose="020F0502020204030204" pitchFamily="34" charset="0"/>
              </a:rPr>
              <a:t>Insurance</a:t>
            </a:r>
          </a:p>
          <a:p>
            <a:r>
              <a:rPr lang="en-GB" sz="12800" dirty="0" smtClean="0">
                <a:solidFill>
                  <a:srgbClr val="006BD6"/>
                </a:solidFill>
                <a:latin typeface="Calibri" panose="020F0502020204030204" pitchFamily="34" charset="0"/>
              </a:rPr>
              <a:t>Communication</a:t>
            </a:r>
          </a:p>
          <a:p>
            <a:r>
              <a:rPr lang="en-GB" sz="12800" dirty="0" smtClean="0">
                <a:solidFill>
                  <a:srgbClr val="006BD6"/>
                </a:solidFill>
                <a:latin typeface="Calibri" panose="020F0502020204030204" pitchFamily="34" charset="0"/>
              </a:rPr>
              <a:t>Up coming event: Patana Fun Day – Saturday 21</a:t>
            </a:r>
            <a:r>
              <a:rPr lang="en-GB" sz="12800" baseline="30000" dirty="0" smtClean="0">
                <a:solidFill>
                  <a:srgbClr val="006BD6"/>
                </a:solidFill>
                <a:latin typeface="Calibri" panose="020F0502020204030204" pitchFamily="34" charset="0"/>
              </a:rPr>
              <a:t>st</a:t>
            </a:r>
            <a:r>
              <a:rPr lang="en-GB" sz="12800" dirty="0" smtClean="0">
                <a:solidFill>
                  <a:srgbClr val="006BD6"/>
                </a:solidFill>
                <a:latin typeface="Calibri" panose="020F0502020204030204" pitchFamily="34" charset="0"/>
              </a:rPr>
              <a:t> February 2015</a:t>
            </a:r>
          </a:p>
          <a:p>
            <a:pPr marL="0" indent="0">
              <a:buNone/>
            </a:pPr>
            <a:endParaRPr lang="en-GB" sz="825" dirty="0"/>
          </a:p>
        </p:txBody>
      </p:sp>
      <p:pic>
        <p:nvPicPr>
          <p:cNvPr id="6148" name="Picture 4" descr="C:\Users\geah\AppData\Local\Microsoft\Windows\Temporary Internet Files\Content.IE5\27G0DJ13\MC9002341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3861048"/>
            <a:ext cx="1628775" cy="151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23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14313"/>
            <a:ext cx="7772400" cy="1143000"/>
          </a:xfrm>
        </p:spPr>
        <p:txBody>
          <a:bodyPr/>
          <a:lstStyle/>
          <a:p>
            <a:pPr eaLnBrk="1" hangingPunct="1"/>
            <a:r>
              <a:rPr lang="en-US" b="1" smtClean="0">
                <a:solidFill>
                  <a:srgbClr val="002060"/>
                </a:solidFill>
                <a:latin typeface="Cambria" pitchFamily="18" charset="0"/>
              </a:rPr>
              <a:t>Outline</a:t>
            </a:r>
          </a:p>
        </p:txBody>
      </p:sp>
      <p:sp>
        <p:nvSpPr>
          <p:cNvPr id="4099" name="Rectangle 3"/>
          <p:cNvSpPr>
            <a:spLocks noGrp="1" noChangeArrowheads="1"/>
          </p:cNvSpPr>
          <p:nvPr>
            <p:ph type="body" idx="1"/>
          </p:nvPr>
        </p:nvSpPr>
        <p:spPr>
          <a:xfrm>
            <a:off x="685800" y="1428750"/>
            <a:ext cx="7772400" cy="4114800"/>
          </a:xfrm>
        </p:spPr>
        <p:txBody>
          <a:bodyPr/>
          <a:lstStyle/>
          <a:p>
            <a:pPr eaLnBrk="1" hangingPunct="1"/>
            <a:r>
              <a:rPr lang="en-US" dirty="0" smtClean="0">
                <a:latin typeface="Calibri" pitchFamily="34" charset="0"/>
              </a:rPr>
              <a:t>School day</a:t>
            </a:r>
          </a:p>
          <a:p>
            <a:pPr eaLnBrk="1" hangingPunct="1"/>
            <a:r>
              <a:rPr lang="en-US" dirty="0" smtClean="0">
                <a:latin typeface="Calibri" pitchFamily="34" charset="0"/>
              </a:rPr>
              <a:t>Curriculum</a:t>
            </a:r>
          </a:p>
          <a:p>
            <a:pPr eaLnBrk="1" hangingPunct="1"/>
            <a:r>
              <a:rPr lang="en-US" dirty="0" smtClean="0">
                <a:latin typeface="Calibri" pitchFamily="34" charset="0"/>
              </a:rPr>
              <a:t>Timetables</a:t>
            </a:r>
          </a:p>
          <a:p>
            <a:pPr eaLnBrk="1" hangingPunct="1"/>
            <a:r>
              <a:rPr lang="en-US" dirty="0" smtClean="0">
                <a:latin typeface="Calibri" pitchFamily="34" charset="0"/>
              </a:rPr>
              <a:t>Homework and homework support</a:t>
            </a:r>
          </a:p>
          <a:p>
            <a:pPr eaLnBrk="1" hangingPunct="1"/>
            <a:r>
              <a:rPr lang="en-US" dirty="0" smtClean="0">
                <a:latin typeface="Calibri" pitchFamily="34" charset="0"/>
              </a:rPr>
              <a:t>Parents’ Gateway</a:t>
            </a:r>
          </a:p>
          <a:p>
            <a:pPr eaLnBrk="1" hangingPunct="1"/>
            <a:r>
              <a:rPr lang="en-US" dirty="0" smtClean="0">
                <a:latin typeface="Calibri" pitchFamily="34" charset="0"/>
              </a:rPr>
              <a:t>Assessment</a:t>
            </a:r>
          </a:p>
          <a:p>
            <a:pPr eaLnBrk="1" hangingPunct="1"/>
            <a:r>
              <a:rPr lang="en-US" dirty="0" smtClean="0">
                <a:latin typeface="Calibri" pitchFamily="34" charset="0"/>
              </a:rPr>
              <a:t>Communication &amp; reporting</a:t>
            </a:r>
          </a:p>
        </p:txBody>
      </p:sp>
    </p:spTree>
    <p:extLst>
      <p:ext uri="{BB962C8B-B14F-4D97-AF65-F5344CB8AC3E}">
        <p14:creationId xmlns:p14="http://schemas.microsoft.com/office/powerpoint/2010/main" val="4031486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2348880"/>
            <a:ext cx="2386608" cy="1143000"/>
          </a:xfrm>
        </p:spPr>
        <p:txBody>
          <a:bodyPr/>
          <a:lstStyle/>
          <a:p>
            <a:pPr eaLnBrk="1" hangingPunct="1"/>
            <a:r>
              <a:rPr lang="en-US" b="1" dirty="0" smtClean="0">
                <a:solidFill>
                  <a:srgbClr val="002060"/>
                </a:solidFill>
                <a:latin typeface="Cambria" pitchFamily="18" charset="0"/>
              </a:rPr>
              <a:t>School Day</a:t>
            </a:r>
          </a:p>
        </p:txBody>
      </p:sp>
      <p:graphicFrame>
        <p:nvGraphicFramePr>
          <p:cNvPr id="6341" name="Group 197"/>
          <p:cNvGraphicFramePr>
            <a:graphicFrameLocks noGrp="1"/>
          </p:cNvGraphicFramePr>
          <p:nvPr>
            <p:ph idx="1"/>
            <p:extLst>
              <p:ext uri="{D42A27DB-BD31-4B8C-83A1-F6EECF244321}">
                <p14:modId xmlns:p14="http://schemas.microsoft.com/office/powerpoint/2010/main" val="3279592840"/>
              </p:ext>
            </p:extLst>
          </p:nvPr>
        </p:nvGraphicFramePr>
        <p:xfrm>
          <a:off x="3923928" y="476672"/>
          <a:ext cx="4752528" cy="5823969"/>
        </p:xfrm>
        <a:graphic>
          <a:graphicData uri="http://schemas.openxmlformats.org/drawingml/2006/table">
            <a:tbl>
              <a:tblPr/>
              <a:tblGrid>
                <a:gridCol w="2983429"/>
                <a:gridCol w="1481067"/>
                <a:gridCol w="288032"/>
              </a:tblGrid>
              <a:tr h="668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Arrive by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r>
              <a:tr h="435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Morning Registration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7:40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7:55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8:35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Break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9:15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Period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Period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10:55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Lunch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Period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333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Period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1:50 – 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ECAs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2.45 -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923356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341784"/>
            <a:ext cx="7772400" cy="1143000"/>
          </a:xfrm>
        </p:spPr>
        <p:txBody>
          <a:bodyPr/>
          <a:lstStyle/>
          <a:p>
            <a:pPr eaLnBrk="1" hangingPunct="1"/>
            <a:r>
              <a:rPr lang="en-US" b="1" dirty="0" smtClean="0">
                <a:solidFill>
                  <a:srgbClr val="002060"/>
                </a:solidFill>
                <a:latin typeface="Cambria" pitchFamily="18" charset="0"/>
              </a:rPr>
              <a:t>Curriculum</a:t>
            </a:r>
          </a:p>
        </p:txBody>
      </p:sp>
      <p:sp>
        <p:nvSpPr>
          <p:cNvPr id="6147" name="Rectangle 3"/>
          <p:cNvSpPr>
            <a:spLocks noGrp="1" noChangeArrowheads="1"/>
          </p:cNvSpPr>
          <p:nvPr>
            <p:ph type="body" idx="1"/>
          </p:nvPr>
        </p:nvSpPr>
        <p:spPr>
          <a:xfrm>
            <a:off x="899592" y="1484784"/>
            <a:ext cx="7772400" cy="3942184"/>
          </a:xfrm>
        </p:spPr>
        <p:txBody>
          <a:bodyPr/>
          <a:lstStyle/>
          <a:p>
            <a:pPr eaLnBrk="1" hangingPunct="1">
              <a:lnSpc>
                <a:spcPct val="90000"/>
              </a:lnSpc>
            </a:pPr>
            <a:r>
              <a:rPr lang="en-US" dirty="0" smtClean="0">
                <a:latin typeface="Calibri" pitchFamily="34" charset="0"/>
              </a:rPr>
              <a:t>Primary – National Curriculum for England</a:t>
            </a:r>
          </a:p>
          <a:p>
            <a:pPr eaLnBrk="1" hangingPunct="1">
              <a:lnSpc>
                <a:spcPct val="90000"/>
              </a:lnSpc>
            </a:pPr>
            <a:r>
              <a:rPr lang="en-US" dirty="0" smtClean="0">
                <a:latin typeface="Calibri" pitchFamily="34" charset="0"/>
              </a:rPr>
              <a:t>KS3 – based on National Curriculum</a:t>
            </a:r>
          </a:p>
          <a:p>
            <a:pPr eaLnBrk="1" hangingPunct="1">
              <a:lnSpc>
                <a:spcPct val="90000"/>
              </a:lnSpc>
            </a:pPr>
            <a:r>
              <a:rPr lang="en-US" dirty="0" smtClean="0">
                <a:latin typeface="Calibri" pitchFamily="34" charset="0"/>
              </a:rPr>
              <a:t>KS4</a:t>
            </a:r>
          </a:p>
          <a:p>
            <a:pPr lvl="1" eaLnBrk="1" hangingPunct="1">
              <a:lnSpc>
                <a:spcPct val="90000"/>
              </a:lnSpc>
            </a:pPr>
            <a:r>
              <a:rPr lang="en-US" dirty="0" smtClean="0">
                <a:latin typeface="Calibri" pitchFamily="34" charset="0"/>
              </a:rPr>
              <a:t>IGCSE (CIE, Cambridge International Examinations &amp; </a:t>
            </a:r>
            <a:r>
              <a:rPr lang="en-US" dirty="0" err="1" smtClean="0">
                <a:latin typeface="Calibri" pitchFamily="34" charset="0"/>
              </a:rPr>
              <a:t>Edexcel</a:t>
            </a:r>
            <a:r>
              <a:rPr lang="en-US" dirty="0" smtClean="0">
                <a:latin typeface="Calibri" pitchFamily="34" charset="0"/>
              </a:rPr>
              <a:t>)</a:t>
            </a:r>
          </a:p>
          <a:p>
            <a:pPr lvl="1" eaLnBrk="1" hangingPunct="1">
              <a:lnSpc>
                <a:spcPct val="90000"/>
              </a:lnSpc>
            </a:pPr>
            <a:r>
              <a:rPr lang="en-US" dirty="0" smtClean="0">
                <a:latin typeface="Calibri" pitchFamily="34" charset="0"/>
              </a:rPr>
              <a:t>GCSE (</a:t>
            </a:r>
            <a:r>
              <a:rPr lang="en-US" dirty="0" err="1" smtClean="0">
                <a:latin typeface="Calibri" pitchFamily="34" charset="0"/>
              </a:rPr>
              <a:t>Edexcel</a:t>
            </a:r>
            <a:r>
              <a:rPr lang="en-US" dirty="0" smtClean="0">
                <a:latin typeface="Calibri" pitchFamily="34" charset="0"/>
              </a:rPr>
              <a:t>)</a:t>
            </a:r>
          </a:p>
          <a:p>
            <a:pPr eaLnBrk="1" hangingPunct="1">
              <a:lnSpc>
                <a:spcPct val="90000"/>
              </a:lnSpc>
            </a:pPr>
            <a:r>
              <a:rPr lang="en-US" dirty="0" smtClean="0">
                <a:latin typeface="Calibri" pitchFamily="34" charset="0"/>
              </a:rPr>
              <a:t>Senior Studies</a:t>
            </a:r>
          </a:p>
          <a:p>
            <a:pPr lvl="1" eaLnBrk="1" hangingPunct="1">
              <a:lnSpc>
                <a:spcPct val="90000"/>
              </a:lnSpc>
            </a:pPr>
            <a:r>
              <a:rPr lang="en-US" dirty="0" smtClean="0">
                <a:latin typeface="Calibri" pitchFamily="34" charset="0"/>
              </a:rPr>
              <a:t>IB </a:t>
            </a:r>
            <a:r>
              <a:rPr lang="en-US" dirty="0" err="1" smtClean="0">
                <a:latin typeface="Calibri" pitchFamily="34" charset="0"/>
              </a:rPr>
              <a:t>Programme</a:t>
            </a:r>
            <a:endParaRPr lang="en-US" dirty="0" smtClean="0">
              <a:latin typeface="Calibri" pitchFamily="34" charset="0"/>
            </a:endParaRPr>
          </a:p>
        </p:txBody>
      </p:sp>
    </p:spTree>
    <p:extLst>
      <p:ext uri="{BB962C8B-B14F-4D97-AF65-F5344CB8AC3E}">
        <p14:creationId xmlns:p14="http://schemas.microsoft.com/office/powerpoint/2010/main" val="1976123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Futura Std Heavy"/>
        <a:ea typeface="ＭＳ Ｐゴシック"/>
        <a:cs typeface=""/>
      </a:majorFont>
      <a:minorFont>
        <a:latin typeface="Adobe Garamon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3152</TotalTime>
  <Words>1446</Words>
  <Application>Microsoft Office PowerPoint</Application>
  <PresentationFormat>On-screen Show (4:3)</PresentationFormat>
  <Paragraphs>433</Paragraphs>
  <Slides>37</Slides>
  <Notes>25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37</vt:i4>
      </vt:variant>
    </vt:vector>
  </HeadingPairs>
  <TitlesOfParts>
    <vt:vector size="52" baseType="lpstr">
      <vt:lpstr>ＭＳ Ｐゴシック</vt:lpstr>
      <vt:lpstr>ＭＳ Ｐゴシック</vt:lpstr>
      <vt:lpstr>Adobe Garamond Pro</vt:lpstr>
      <vt:lpstr>Arial</vt:lpstr>
      <vt:lpstr>Arial Narrow</vt:lpstr>
      <vt:lpstr>Calibri</vt:lpstr>
      <vt:lpstr>Cambria</vt:lpstr>
      <vt:lpstr>Cordia New</vt:lpstr>
      <vt:lpstr>Futura Std Book</vt:lpstr>
      <vt:lpstr>Futura Std Heavy</vt:lpstr>
      <vt:lpstr>Symbol</vt:lpstr>
      <vt:lpstr>Times New Roman</vt:lpstr>
      <vt:lpstr>Wingdings</vt:lpstr>
      <vt:lpstr>Blank Presentation</vt:lpstr>
      <vt:lpstr>Office Theme</vt:lpstr>
      <vt:lpstr>Secondary School Welcome to new parents 20th January 2015 </vt:lpstr>
      <vt:lpstr>Transport, Food Services, Security, School Shop, Administration, Medical Services and Health &amp; Safety.</vt:lpstr>
      <vt:lpstr>Transport</vt:lpstr>
      <vt:lpstr>Food Services</vt:lpstr>
      <vt:lpstr>Security</vt:lpstr>
      <vt:lpstr>Health &amp; Safety, Medical Service, School Shop &amp; Communication</vt:lpstr>
      <vt:lpstr>Outline</vt:lpstr>
      <vt:lpstr>School Day</vt:lpstr>
      <vt:lpstr>Curriculum</vt:lpstr>
      <vt:lpstr>Key Stage 3: Year 7</vt:lpstr>
      <vt:lpstr>Key Stage 4 (Years 10 &amp; 11)</vt:lpstr>
      <vt:lpstr>Senior Studies (Years 12 &amp;13)</vt:lpstr>
      <vt:lpstr>Home Learning</vt:lpstr>
      <vt:lpstr>Reporting and Assessment</vt:lpstr>
      <vt:lpstr>Communication</vt:lpstr>
      <vt:lpstr>Communication</vt:lpstr>
      <vt:lpstr>Communication</vt:lpstr>
      <vt:lpstr>Communication</vt:lpstr>
      <vt:lpstr>Bangkok Patana School’s  Parent Teacher Group (PTG)</vt:lpstr>
      <vt:lpstr>PTG Aims</vt:lpstr>
      <vt:lpstr>PTG Committee 2014/15</vt:lpstr>
      <vt:lpstr>PTG Sub-Committees (approximately 40 additional representatives)</vt:lpstr>
      <vt:lpstr>PTG Governance</vt:lpstr>
      <vt:lpstr>What does the PTG do?</vt:lpstr>
      <vt:lpstr>PTG Activities</vt:lpstr>
      <vt:lpstr>PTG’s Communication</vt:lpstr>
      <vt:lpstr>Why volunteer for the PTG?</vt:lpstr>
      <vt:lpstr>Get Involved in the PTG</vt:lpstr>
      <vt:lpstr>Contact the PTG</vt:lpstr>
      <vt:lpstr>Pastoral System</vt:lpstr>
      <vt:lpstr>Tutors</vt:lpstr>
      <vt:lpstr>Our Values</vt:lpstr>
      <vt:lpstr>IB Learner Profile</vt:lpstr>
      <vt:lpstr>Tutorial Programme</vt:lpstr>
      <vt:lpstr>Tutorial Friday 23rd January</vt:lpstr>
      <vt:lpstr>Staying in Touch</vt:lpstr>
      <vt:lpstr>Dates for the Diary</vt:lpstr>
    </vt:vector>
  </TitlesOfParts>
  <Company>Erawan interactive Co.,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Andrew Roberts</dc:creator>
  <cp:lastModifiedBy>Helen Thew</cp:lastModifiedBy>
  <cp:revision>221</cp:revision>
  <cp:lastPrinted>2015-01-14T10:40:30Z</cp:lastPrinted>
  <dcterms:created xsi:type="dcterms:W3CDTF">2008-02-15T00:39:40Z</dcterms:created>
  <dcterms:modified xsi:type="dcterms:W3CDTF">2015-01-20T08:13:28Z</dcterms:modified>
</cp:coreProperties>
</file>