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8" r:id="rId2"/>
    <p:sldId id="279" r:id="rId3"/>
    <p:sldId id="260" r:id="rId4"/>
    <p:sldId id="262" r:id="rId5"/>
    <p:sldId id="280" r:id="rId6"/>
    <p:sldId id="281" r:id="rId7"/>
    <p:sldId id="274" r:id="rId8"/>
    <p:sldId id="284" r:id="rId9"/>
    <p:sldId id="282" r:id="rId10"/>
    <p:sldId id="266" r:id="rId11"/>
    <p:sldId id="263" r:id="rId12"/>
    <p:sldId id="265" r:id="rId13"/>
    <p:sldId id="264" r:id="rId14"/>
    <p:sldId id="269" r:id="rId15"/>
    <p:sldId id="268" r:id="rId16"/>
    <p:sldId id="270" r:id="rId17"/>
    <p:sldId id="267" r:id="rId18"/>
    <p:sldId id="273" r:id="rId19"/>
    <p:sldId id="272" r:id="rId20"/>
    <p:sldId id="28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37DC87-0E0B-4EC0-A6AD-54C5378B1E7D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D3A3F6-4C5A-4141-AAF8-46A51E5614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605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RIBBON_UNCROPPED_RGB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647709" cy="2607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9" name="Picture 3" descr="DOEA_INT_PROUD TO DELIVER_ENGLISH_RGB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0337" y="108668"/>
            <a:ext cx="3681663" cy="1389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70052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296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308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603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050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008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31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382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3380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899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90363-F5C1-4A1F-82F3-FAE38227BA35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805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90363-F5C1-4A1F-82F3-FAE38227BA35}" type="datetimeFigureOut">
              <a:rPr lang="en-GB" smtClean="0"/>
              <a:t>23/09/2020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C9077-DA78-48C2-A951-9083BB709BB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19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42416" y="530352"/>
            <a:ext cx="1077163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3200" b="1" dirty="0" smtClean="0"/>
          </a:p>
          <a:p>
            <a:pPr algn="ctr"/>
            <a:r>
              <a:rPr lang="en-GB" sz="3200" b="1" dirty="0" smtClean="0"/>
              <a:t>By the end of todays session …..</a:t>
            </a:r>
            <a:endParaRPr lang="en-GB" sz="3200" dirty="0"/>
          </a:p>
          <a:p>
            <a:r>
              <a:rPr lang="en-GB" sz="3200" dirty="0" smtClean="0"/>
              <a:t>I can:</a:t>
            </a:r>
          </a:p>
          <a:p>
            <a:endParaRPr lang="en-GB" sz="3200" dirty="0"/>
          </a:p>
          <a:p>
            <a:r>
              <a:rPr lang="en-GB" sz="3200" dirty="0" smtClean="0"/>
              <a:t> </a:t>
            </a:r>
            <a:endParaRPr lang="en-GB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Explain </a:t>
            </a:r>
            <a:r>
              <a:rPr lang="en-GB" sz="3200" dirty="0" smtClean="0"/>
              <a:t>what is required for the logs and assessors reports </a:t>
            </a:r>
            <a:r>
              <a:rPr lang="en-GB" sz="3200" dirty="0" smtClean="0"/>
              <a:t>     section </a:t>
            </a:r>
            <a:r>
              <a:rPr lang="en-GB" sz="3200" dirty="0" smtClean="0"/>
              <a:t>of the ORB</a:t>
            </a:r>
            <a:r>
              <a:rPr lang="en-GB" sz="3200" dirty="0" smtClean="0"/>
              <a:t>.</a:t>
            </a:r>
            <a:endParaRPr lang="en-GB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Create a SMART target to work towards based on the IA criteria.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Log on and use the ORB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09971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33927" y="530264"/>
            <a:ext cx="6487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spc="600" dirty="0" smtClean="0"/>
              <a:t>Onlinerecordbook.org</a:t>
            </a:r>
            <a:endParaRPr lang="en-GB" sz="3600" b="1" spc="6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379" y="1419947"/>
            <a:ext cx="8362950" cy="5438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447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7127" y="1256289"/>
            <a:ext cx="7195128" cy="5292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248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026" y="1347537"/>
            <a:ext cx="9557888" cy="5510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0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352" y="1424539"/>
            <a:ext cx="9820275" cy="5268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20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773" y="1461214"/>
            <a:ext cx="10756230" cy="528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47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9580" y="1432309"/>
            <a:ext cx="9934903" cy="5180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126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757" y="2287905"/>
            <a:ext cx="11705172" cy="44767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852691" y="1069099"/>
            <a:ext cx="473802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Congratulations</a:t>
            </a:r>
            <a:endParaRPr lang="en-US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3559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3823" y="994008"/>
            <a:ext cx="3506900" cy="577255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/>
          <a:srcRect b="13179"/>
          <a:stretch/>
        </p:blipFill>
        <p:spPr>
          <a:xfrm>
            <a:off x="6188341" y="1329438"/>
            <a:ext cx="4437948" cy="5350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95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802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488" y="1597794"/>
            <a:ext cx="3429548" cy="526020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46282" y="1238470"/>
            <a:ext cx="4754328" cy="5619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05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 txBox="1">
            <a:spLocks/>
          </p:cNvSpPr>
          <p:nvPr/>
        </p:nvSpPr>
        <p:spPr>
          <a:xfrm>
            <a:off x="768096" y="1536192"/>
            <a:ext cx="11247120" cy="4901184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sz="3300" b="1" dirty="0" smtClean="0"/>
              <a:t>Each group has been given a different activity (service, physical or skill)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GB" sz="3300" b="1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GB" sz="3300" b="1" dirty="0" smtClean="0"/>
              <a:t>In your groups, brainstorm as many ideas as you can think of for your given activity. Remember to think about the following: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en-GB" dirty="0" smtClean="0"/>
          </a:p>
          <a:p>
            <a:pPr marL="285750" indent="-285750"/>
            <a:r>
              <a:rPr lang="en-GB" sz="3000" dirty="0" smtClean="0"/>
              <a:t>Can I do it for one hour a week for three months (or six if its your major)?</a:t>
            </a:r>
          </a:p>
          <a:p>
            <a:pPr marL="285750" indent="-285750"/>
            <a:r>
              <a:rPr lang="en-GB" sz="3000" dirty="0" smtClean="0"/>
              <a:t>Will I enjoy it enough so I don’t give up?</a:t>
            </a:r>
          </a:p>
          <a:p>
            <a:pPr marL="285750" indent="-285750"/>
            <a:r>
              <a:rPr lang="en-GB" sz="3000" dirty="0" smtClean="0"/>
              <a:t>Is it challenging enough?</a:t>
            </a:r>
          </a:p>
          <a:p>
            <a:pPr marL="285750" indent="-285750"/>
            <a:r>
              <a:rPr lang="en-GB" sz="3000" dirty="0" smtClean="0"/>
              <a:t>What would be my SMART goal?</a:t>
            </a:r>
          </a:p>
          <a:p>
            <a:pPr marL="285750" indent="-285750"/>
            <a:r>
              <a:rPr lang="en-GB" sz="3000" dirty="0" smtClean="0"/>
              <a:t>Can I get someone to assess/supervise this activity?</a:t>
            </a:r>
          </a:p>
          <a:p>
            <a:pPr marL="285750" indent="-285750"/>
            <a:r>
              <a:rPr lang="en-GB" sz="3000" dirty="0" smtClean="0"/>
              <a:t>Have I picked a skill by accident?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0806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20799" y="1883664"/>
            <a:ext cx="908740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/>
              <a:t>Now spend the remaining time during this session setting up your activities and SMART targets on the ORB.</a:t>
            </a:r>
            <a:endParaRPr lang="en-GB" sz="4400" b="1" dirty="0"/>
          </a:p>
        </p:txBody>
      </p:sp>
    </p:spTree>
    <p:extLst>
      <p:ext uri="{BB962C8B-B14F-4D97-AF65-F5344CB8AC3E}">
        <p14:creationId xmlns:p14="http://schemas.microsoft.com/office/powerpoint/2010/main" val="1999926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160" y="1270000"/>
            <a:ext cx="9164955" cy="458247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082800" y="6309360"/>
            <a:ext cx="9255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Top Tip: The more you write for your goal and logs, the less I look at your goal and log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5561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13164" y="1273694"/>
            <a:ext cx="9926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Is it SMART or is it </a:t>
            </a:r>
            <a:r>
              <a:rPr lang="en-GB" sz="3600" dirty="0" err="1" smtClean="0"/>
              <a:t>intellecturally</a:t>
            </a:r>
            <a:r>
              <a:rPr lang="en-GB" sz="3600" dirty="0" smtClean="0"/>
              <a:t> </a:t>
            </a:r>
            <a:r>
              <a:rPr lang="en-GB" sz="3600" dirty="0" err="1" smtClean="0"/>
              <a:t>challgened</a:t>
            </a:r>
            <a:r>
              <a:rPr lang="en-GB" sz="3600" dirty="0"/>
              <a:t>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13164" y="2660072"/>
            <a:ext cx="87837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1.I </a:t>
            </a:r>
            <a:r>
              <a:rPr lang="en-GB" sz="2400" dirty="0" smtClean="0"/>
              <a:t>want to play football</a:t>
            </a: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413164" y="3551502"/>
            <a:ext cx="77585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2.I </a:t>
            </a:r>
            <a:r>
              <a:rPr lang="en-GB" sz="2400" dirty="0" smtClean="0"/>
              <a:t>want to play football every week</a:t>
            </a:r>
            <a:endParaRPr lang="en-GB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413164" y="4297158"/>
            <a:ext cx="84882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3</a:t>
            </a:r>
            <a:r>
              <a:rPr lang="en-GB" sz="2400" dirty="0" smtClean="0"/>
              <a:t>.I </a:t>
            </a:r>
            <a:r>
              <a:rPr lang="en-GB" sz="2400" dirty="0" smtClean="0"/>
              <a:t>want to play football during the Tuesday ECA and score a goal every game </a:t>
            </a:r>
            <a:endParaRPr lang="en-GB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413164" y="5188588"/>
            <a:ext cx="77770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4</a:t>
            </a:r>
            <a:r>
              <a:rPr lang="en-GB" sz="2400" dirty="0" smtClean="0"/>
              <a:t>.During </a:t>
            </a:r>
            <a:r>
              <a:rPr lang="en-GB" sz="2400" dirty="0" smtClean="0"/>
              <a:t>ECA blocks 2 and 3 I want to improve my shot accuracy in football. I will do this by working on drills to improve shooting technique. To measure how success I am I want to have an average of 2 shots on target each game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8555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50976" y="1463040"/>
            <a:ext cx="107716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Choose one of the activities from your brainstorm. As a group come up with an appropriate SMART target for that activity. Think carefully about the criteria we have discussed.</a:t>
            </a:r>
            <a:endParaRPr lang="en-GB" sz="28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6704" y="3159410"/>
            <a:ext cx="6300533" cy="3150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3968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456" y="1097280"/>
            <a:ext cx="11972544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/>
              <a:t>Logging </a:t>
            </a:r>
            <a:r>
              <a:rPr lang="en-GB" sz="4000" b="1" dirty="0" smtClean="0"/>
              <a:t>your </a:t>
            </a:r>
            <a:r>
              <a:rPr lang="en-GB" sz="4000" b="1" dirty="0" smtClean="0"/>
              <a:t>hours: What do we require?</a:t>
            </a:r>
          </a:p>
          <a:p>
            <a:endParaRPr lang="en-GB" dirty="0"/>
          </a:p>
          <a:p>
            <a:pPr marL="342900" indent="-342900">
              <a:buAutoNum type="arabicPeriod"/>
            </a:pPr>
            <a:endParaRPr lang="en-GB" sz="3200" dirty="0" smtClean="0"/>
          </a:p>
          <a:p>
            <a:pPr marL="342900" indent="-342900">
              <a:buAutoNum type="arabicPeriod"/>
            </a:pPr>
            <a:r>
              <a:rPr lang="en-GB" sz="3200" dirty="0" smtClean="0"/>
              <a:t>One log per hour per week for each activity.</a:t>
            </a:r>
          </a:p>
          <a:p>
            <a:pPr marL="342900" indent="-342900">
              <a:buAutoNum type="arabicPeriod"/>
            </a:pPr>
            <a:r>
              <a:rPr lang="en-GB" sz="3200" dirty="0" smtClean="0"/>
              <a:t>It should be uploaded each week as you go along (preferably straight after the activity). Not all in one go at the end of the 12 weeks!</a:t>
            </a:r>
          </a:p>
          <a:p>
            <a:pPr marL="342900" indent="-342900">
              <a:buAutoNum type="arabicPeriod"/>
            </a:pPr>
            <a:r>
              <a:rPr lang="en-GB" sz="3200" dirty="0" smtClean="0"/>
              <a:t>Each log should be at least a paragraph (4/5 lines preferably).</a:t>
            </a:r>
          </a:p>
          <a:p>
            <a:pPr marL="342900" indent="-342900">
              <a:buAutoNum type="arabicPeriod"/>
            </a:pPr>
            <a:r>
              <a:rPr lang="en-GB" sz="3200" dirty="0" smtClean="0"/>
              <a:t>Each log should give specific detail about what you did in that hour.</a:t>
            </a:r>
          </a:p>
          <a:p>
            <a:pPr marL="342900" indent="-342900">
              <a:buAutoNum type="arabicPeriod"/>
            </a:pPr>
            <a:r>
              <a:rPr lang="en-GB" sz="3200" dirty="0" smtClean="0"/>
              <a:t>You should reference your target – how do you feel that you are progress towards your smart target?</a:t>
            </a:r>
          </a:p>
          <a:p>
            <a:pPr marL="342900" indent="-342900">
              <a:buAutoNum type="arabicPeriod"/>
            </a:pPr>
            <a:endParaRPr lang="en-GB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082800" y="6309360"/>
            <a:ext cx="9255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Top Tip: The more you write for your goal and logs, the less we look at your goal and log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4544236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21895" y="1222409"/>
            <a:ext cx="46586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Is this a good log?</a:t>
            </a:r>
            <a:endParaRPr lang="en-GB" sz="4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2113" y="611765"/>
            <a:ext cx="2752725" cy="16573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895" y="2883477"/>
            <a:ext cx="5572125" cy="12573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0473" y="4393248"/>
            <a:ext cx="9475498" cy="212534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488592" y="1760092"/>
            <a:ext cx="42888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Have look at the examples you have been given. In your groups discuss what is good about them and what needs improving.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367036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46908" y="1145309"/>
            <a:ext cx="10178473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Work </a:t>
            </a:r>
            <a:r>
              <a:rPr lang="en-GB" sz="3200" dirty="0" smtClean="0"/>
              <a:t>out the finish date of your major section of your Bronze Award. Take into account:</a:t>
            </a:r>
          </a:p>
          <a:p>
            <a:endParaRPr lang="en-GB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School holidays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School trips</a:t>
            </a:r>
            <a:endParaRPr lang="en-GB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ECA dates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Family commitments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And so on</a:t>
            </a:r>
            <a:r>
              <a:rPr lang="en-GB" sz="3200" dirty="0" smtClean="0"/>
              <a:t>…..</a:t>
            </a:r>
            <a:endParaRPr lang="en-GB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3200" dirty="0" smtClean="0"/>
          </a:p>
          <a:p>
            <a:r>
              <a:rPr lang="en-GB" sz="3200" dirty="0" smtClean="0"/>
              <a:t>Sentence starter: If I begin my major </a:t>
            </a:r>
            <a:r>
              <a:rPr lang="en-GB" sz="3200" dirty="0" smtClean="0">
                <a:solidFill>
                  <a:srgbClr val="FF0000"/>
                </a:solidFill>
              </a:rPr>
              <a:t>insert date </a:t>
            </a:r>
            <a:r>
              <a:rPr lang="en-GB" sz="3200" dirty="0" smtClean="0"/>
              <a:t>I will finish on the </a:t>
            </a:r>
            <a:r>
              <a:rPr lang="en-GB" sz="3200" dirty="0" smtClean="0">
                <a:solidFill>
                  <a:srgbClr val="FF0000"/>
                </a:solidFill>
              </a:rPr>
              <a:t>insert date</a:t>
            </a:r>
            <a:endParaRPr lang="en-GB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12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4048" y="1115568"/>
            <a:ext cx="1144828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 smtClean="0"/>
              <a:t>Assessors reports:</a:t>
            </a:r>
            <a:endParaRPr lang="en-GB" sz="4000" dirty="0" smtClean="0"/>
          </a:p>
          <a:p>
            <a:r>
              <a:rPr lang="en-GB" sz="2400" dirty="0" smtClean="0"/>
              <a:t>- For each activity you choose you are required to have an assessor.</a:t>
            </a:r>
          </a:p>
          <a:p>
            <a:r>
              <a:rPr lang="en-GB" sz="2400" dirty="0" smtClean="0"/>
              <a:t>- An assessor can be a teacher, instructor or expert in the activity you have chosen.</a:t>
            </a:r>
          </a:p>
          <a:p>
            <a:r>
              <a:rPr lang="en-GB" sz="2400" dirty="0" smtClean="0"/>
              <a:t>- An assessor </a:t>
            </a:r>
            <a:r>
              <a:rPr lang="en-GB" sz="2400" b="1" dirty="0" smtClean="0"/>
              <a:t>should not </a:t>
            </a:r>
            <a:r>
              <a:rPr lang="en-GB" sz="2400" dirty="0" smtClean="0"/>
              <a:t>be a member of your family, family friend (some exceptions apply) or a direct employee of your family.</a:t>
            </a:r>
          </a:p>
          <a:p>
            <a:r>
              <a:rPr lang="en-GB" sz="2400" dirty="0" smtClean="0"/>
              <a:t>- It is essential that you make your assessor aware that you will be using their activity as part of your Award and ask them if they are happy to write a short report for you at the end of your 3/6 months.</a:t>
            </a:r>
          </a:p>
          <a:p>
            <a:r>
              <a:rPr lang="en-GB" sz="2400" dirty="0" smtClean="0"/>
              <a:t>- Speak to your assessor about your SMART target at the start of your activity – do they think it is suitable/achievable?</a:t>
            </a:r>
          </a:p>
          <a:p>
            <a:r>
              <a:rPr lang="en-GB" sz="2400" dirty="0" smtClean="0"/>
              <a:t>- On completion of your 13 weeks of each activity your assessor is requested to write a short report about your achievements and verify the information you have written in your logs.</a:t>
            </a:r>
          </a:p>
          <a:p>
            <a:pPr marL="342900" indent="-342900">
              <a:buFontTx/>
              <a:buChar char="-"/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66304892"/>
      </p:ext>
    </p:extLst>
  </p:cSld>
  <p:clrMapOvr>
    <a:masterClrMapping/>
  </p:clrMapOvr>
</p:sld>
</file>

<file path=ppt/theme/theme1.xml><?xml version="1.0" encoding="utf-8"?>
<a:theme xmlns:a="http://schemas.openxmlformats.org/drawingml/2006/main" name="Dof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ofE theme" id="{46B6A4E4-A440-485F-BFFB-608CBBA0AA14}" vid="{4DAC2D7D-E8C2-47C2-81BB-D896C5B644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DofE theme</Template>
  <TotalTime>549</TotalTime>
  <Words>660</Words>
  <Application>Microsoft Office PowerPoint</Application>
  <PresentationFormat>Widescreen</PresentationFormat>
  <Paragraphs>56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DofE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Kieran Clarke</dc:creator>
  <cp:lastModifiedBy>Kieran Clarke</cp:lastModifiedBy>
  <cp:revision>32</cp:revision>
  <dcterms:created xsi:type="dcterms:W3CDTF">2018-09-11T04:28:43Z</dcterms:created>
  <dcterms:modified xsi:type="dcterms:W3CDTF">2020-09-23T06:09:29Z</dcterms:modified>
</cp:coreProperties>
</file>