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1" r:id="rId6"/>
    <p:sldId id="265"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75" d="100"/>
          <a:sy n="75" d="100"/>
        </p:scale>
        <p:origin x="13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61DCAD-5A8A-4936-A30D-74CFF2B16255}" type="datetimeFigureOut">
              <a:rPr lang="en-GB" smtClean="0"/>
              <a:t>19/09/2022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815D0-75A4-4427-BDAB-CE97628207CA}" type="slidenum">
              <a:rPr lang="en-GB" smtClean="0"/>
              <a:t>‹#›</a:t>
            </a:fld>
            <a:endParaRPr lang="en-GB"/>
          </a:p>
        </p:txBody>
      </p:sp>
    </p:spTree>
    <p:extLst>
      <p:ext uri="{BB962C8B-B14F-4D97-AF65-F5344CB8AC3E}">
        <p14:creationId xmlns:p14="http://schemas.microsoft.com/office/powerpoint/2010/main" val="3269922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496C44F-CE62-440E-B71A-ED29E774E489}" type="datetime1">
              <a:rPr lang="en-GB" smtClean="0"/>
              <a:t>19/09/2022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41F48A-5F1C-475D-B564-9C575BCCA66C}" type="slidenum">
              <a:rPr lang="en-GB" smtClean="0"/>
              <a:t>‹#›</a:t>
            </a:fld>
            <a:endParaRPr lang="en-GB"/>
          </a:p>
        </p:txBody>
      </p:sp>
    </p:spTree>
    <p:extLst>
      <p:ext uri="{BB962C8B-B14F-4D97-AF65-F5344CB8AC3E}">
        <p14:creationId xmlns:p14="http://schemas.microsoft.com/office/powerpoint/2010/main" val="2698369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352534-AC47-4BDF-962E-A34CD7760785}" type="datetime1">
              <a:rPr lang="en-GB" smtClean="0"/>
              <a:t>19/09/2022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41F48A-5F1C-475D-B564-9C575BCCA66C}" type="slidenum">
              <a:rPr lang="en-GB" smtClean="0"/>
              <a:t>‹#›</a:t>
            </a:fld>
            <a:endParaRPr lang="en-GB"/>
          </a:p>
        </p:txBody>
      </p:sp>
    </p:spTree>
    <p:extLst>
      <p:ext uri="{BB962C8B-B14F-4D97-AF65-F5344CB8AC3E}">
        <p14:creationId xmlns:p14="http://schemas.microsoft.com/office/powerpoint/2010/main" val="3687512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35E8B8-4914-4502-84B3-F241B0CD0111}" type="datetime1">
              <a:rPr lang="en-GB" smtClean="0"/>
              <a:t>19/09/2022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41F48A-5F1C-475D-B564-9C575BCCA66C}" type="slidenum">
              <a:rPr lang="en-GB" smtClean="0"/>
              <a:t>‹#›</a:t>
            </a:fld>
            <a:endParaRPr lang="en-GB"/>
          </a:p>
        </p:txBody>
      </p:sp>
    </p:spTree>
    <p:extLst>
      <p:ext uri="{BB962C8B-B14F-4D97-AF65-F5344CB8AC3E}">
        <p14:creationId xmlns:p14="http://schemas.microsoft.com/office/powerpoint/2010/main" val="3688302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A212F23-2A6A-4AD8-AC9A-CB4EF4B44B6C}" type="datetime1">
              <a:rPr lang="en-GB" smtClean="0"/>
              <a:t>19/09/2022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41F48A-5F1C-475D-B564-9C575BCCA66C}" type="slidenum">
              <a:rPr lang="en-GB" smtClean="0"/>
              <a:t>‹#›</a:t>
            </a:fld>
            <a:endParaRPr lang="en-GB"/>
          </a:p>
        </p:txBody>
      </p:sp>
    </p:spTree>
    <p:extLst>
      <p:ext uri="{BB962C8B-B14F-4D97-AF65-F5344CB8AC3E}">
        <p14:creationId xmlns:p14="http://schemas.microsoft.com/office/powerpoint/2010/main" val="324825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1464BD-4695-4CBD-B1EE-514C2CF9BB4B}" type="datetime1">
              <a:rPr lang="en-GB" smtClean="0"/>
              <a:t>19/09/2022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41F48A-5F1C-475D-B564-9C575BCCA66C}" type="slidenum">
              <a:rPr lang="en-GB" smtClean="0"/>
              <a:t>‹#›</a:t>
            </a:fld>
            <a:endParaRPr lang="en-GB"/>
          </a:p>
        </p:txBody>
      </p:sp>
    </p:spTree>
    <p:extLst>
      <p:ext uri="{BB962C8B-B14F-4D97-AF65-F5344CB8AC3E}">
        <p14:creationId xmlns:p14="http://schemas.microsoft.com/office/powerpoint/2010/main" val="967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12378AE-C6C8-4464-AD23-70534A6EB5F6}" type="datetime1">
              <a:rPr lang="en-GB" smtClean="0"/>
              <a:t>19/09/2022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41F48A-5F1C-475D-B564-9C575BCCA66C}" type="slidenum">
              <a:rPr lang="en-GB" smtClean="0"/>
              <a:t>‹#›</a:t>
            </a:fld>
            <a:endParaRPr lang="en-GB"/>
          </a:p>
        </p:txBody>
      </p:sp>
    </p:spTree>
    <p:extLst>
      <p:ext uri="{BB962C8B-B14F-4D97-AF65-F5344CB8AC3E}">
        <p14:creationId xmlns:p14="http://schemas.microsoft.com/office/powerpoint/2010/main" val="3627591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2ABF009-1ACA-45A3-9ECE-9840FB3AAD9D}" type="datetime1">
              <a:rPr lang="en-GB" smtClean="0"/>
              <a:t>19/09/2022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41F48A-5F1C-475D-B564-9C575BCCA66C}" type="slidenum">
              <a:rPr lang="en-GB" smtClean="0"/>
              <a:t>‹#›</a:t>
            </a:fld>
            <a:endParaRPr lang="en-GB"/>
          </a:p>
        </p:txBody>
      </p:sp>
    </p:spTree>
    <p:extLst>
      <p:ext uri="{BB962C8B-B14F-4D97-AF65-F5344CB8AC3E}">
        <p14:creationId xmlns:p14="http://schemas.microsoft.com/office/powerpoint/2010/main" val="924177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07EBEE4-FAA8-4246-9B89-3D5D15717A3F}" type="datetime1">
              <a:rPr lang="en-GB" smtClean="0"/>
              <a:t>19/09/2022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41F48A-5F1C-475D-B564-9C575BCCA66C}" type="slidenum">
              <a:rPr lang="en-GB" smtClean="0"/>
              <a:t>‹#›</a:t>
            </a:fld>
            <a:endParaRPr lang="en-GB"/>
          </a:p>
        </p:txBody>
      </p:sp>
    </p:spTree>
    <p:extLst>
      <p:ext uri="{BB962C8B-B14F-4D97-AF65-F5344CB8AC3E}">
        <p14:creationId xmlns:p14="http://schemas.microsoft.com/office/powerpoint/2010/main" val="2086711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B0971-CEA9-4DA7-93CC-C4A6F7C86BC2}" type="datetime1">
              <a:rPr lang="en-GB" smtClean="0"/>
              <a:t>19/09/2022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41F48A-5F1C-475D-B564-9C575BCCA66C}" type="slidenum">
              <a:rPr lang="en-GB" smtClean="0"/>
              <a:t>‹#›</a:t>
            </a:fld>
            <a:endParaRPr lang="en-GB"/>
          </a:p>
        </p:txBody>
      </p:sp>
    </p:spTree>
    <p:extLst>
      <p:ext uri="{BB962C8B-B14F-4D97-AF65-F5344CB8AC3E}">
        <p14:creationId xmlns:p14="http://schemas.microsoft.com/office/powerpoint/2010/main" val="292003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3D776-248E-4551-8765-155CF7594150}" type="datetime1">
              <a:rPr lang="en-GB" smtClean="0"/>
              <a:t>19/09/2022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41F48A-5F1C-475D-B564-9C575BCCA66C}" type="slidenum">
              <a:rPr lang="en-GB" smtClean="0"/>
              <a:t>‹#›</a:t>
            </a:fld>
            <a:endParaRPr lang="en-GB"/>
          </a:p>
        </p:txBody>
      </p:sp>
    </p:spTree>
    <p:extLst>
      <p:ext uri="{BB962C8B-B14F-4D97-AF65-F5344CB8AC3E}">
        <p14:creationId xmlns:p14="http://schemas.microsoft.com/office/powerpoint/2010/main" val="1751573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72BC23-5D89-40CF-BE8D-9FD69D38324D}" type="datetime1">
              <a:rPr lang="en-GB" smtClean="0"/>
              <a:t>19/09/2022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41F48A-5F1C-475D-B564-9C575BCCA66C}" type="slidenum">
              <a:rPr lang="en-GB" smtClean="0"/>
              <a:t>‹#›</a:t>
            </a:fld>
            <a:endParaRPr lang="en-GB"/>
          </a:p>
        </p:txBody>
      </p:sp>
    </p:spTree>
    <p:extLst>
      <p:ext uri="{BB962C8B-B14F-4D97-AF65-F5344CB8AC3E}">
        <p14:creationId xmlns:p14="http://schemas.microsoft.com/office/powerpoint/2010/main" val="2982693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874BBC-3EDD-40F2-B64D-C04D454D9602}" type="datetime1">
              <a:rPr lang="en-GB" smtClean="0"/>
              <a:t>19/09/2022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41F48A-5F1C-475D-B564-9C575BCCA66C}" type="slidenum">
              <a:rPr lang="en-GB" smtClean="0"/>
              <a:t>‹#›</a:t>
            </a:fld>
            <a:endParaRPr lang="en-GB"/>
          </a:p>
        </p:txBody>
      </p:sp>
    </p:spTree>
    <p:extLst>
      <p:ext uri="{BB962C8B-B14F-4D97-AF65-F5344CB8AC3E}">
        <p14:creationId xmlns:p14="http://schemas.microsoft.com/office/powerpoint/2010/main" val="380589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create.kahoot.it/details/e673dc8b-0b1d-40ad-bb93-8f232a9a3ecf"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OSa4npgYeJE" TargetMode="External"/><Relationship Id="rId5" Type="http://schemas.openxmlformats.org/officeDocument/2006/relationships/hyperlink" Target="https://www.youtube.com/watch?v=OSa4npgYeJE"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816431" y="5766793"/>
            <a:ext cx="3375569" cy="1031043"/>
          </a:xfrm>
          <a:prstGeom prst="rect">
            <a:avLst/>
          </a:prstGeom>
        </p:spPr>
      </p:pic>
      <p:sp>
        <p:nvSpPr>
          <p:cNvPr id="2" name="Title 1"/>
          <p:cNvSpPr>
            <a:spLocks noGrp="1"/>
          </p:cNvSpPr>
          <p:nvPr>
            <p:ph type="ctrTitle"/>
          </p:nvPr>
        </p:nvSpPr>
        <p:spPr>
          <a:xfrm>
            <a:off x="-444269" y="135585"/>
            <a:ext cx="10321636" cy="2387600"/>
          </a:xfrm>
        </p:spPr>
        <p:txBody>
          <a:bodyPr>
            <a:normAutofit fontScale="90000"/>
          </a:bodyPr>
          <a:lstStyle/>
          <a:p>
            <a:r>
              <a:rPr lang="en-GB" b="1" dirty="0"/>
              <a:t>Welcome to your first expedition training Session:</a:t>
            </a:r>
            <a:br>
              <a:rPr lang="en-GB" b="1" dirty="0"/>
            </a:br>
            <a:r>
              <a:rPr lang="en-GB" b="1" dirty="0"/>
              <a:t>Navigation 101</a:t>
            </a:r>
          </a:p>
        </p:txBody>
      </p:sp>
      <p:sp>
        <p:nvSpPr>
          <p:cNvPr id="3" name="Subtitle 2"/>
          <p:cNvSpPr>
            <a:spLocks noGrp="1"/>
          </p:cNvSpPr>
          <p:nvPr>
            <p:ph type="subTitle" idx="1"/>
          </p:nvPr>
        </p:nvSpPr>
        <p:spPr>
          <a:xfrm>
            <a:off x="258618" y="2810221"/>
            <a:ext cx="7001163" cy="3472093"/>
          </a:xfrm>
        </p:spPr>
        <p:txBody>
          <a:bodyPr>
            <a:normAutofit fontScale="25000" lnSpcReduction="20000"/>
          </a:bodyPr>
          <a:lstStyle/>
          <a:p>
            <a:r>
              <a:rPr lang="en-GB" sz="11000" b="1" u="sng" dirty="0"/>
              <a:t>Success Criteria:</a:t>
            </a:r>
          </a:p>
          <a:p>
            <a:pPr algn="l"/>
            <a:r>
              <a:rPr lang="en-GB" sz="11000" u="sng" dirty="0"/>
              <a:t>I can:</a:t>
            </a:r>
          </a:p>
          <a:p>
            <a:pPr algn="l"/>
            <a:r>
              <a:rPr lang="en-GB" sz="11000" dirty="0"/>
              <a:t>-Work out grid references on a map</a:t>
            </a:r>
          </a:p>
          <a:p>
            <a:pPr algn="l"/>
            <a:r>
              <a:rPr lang="en-GB" sz="11000" dirty="0"/>
              <a:t>-Take a bearing using a compass</a:t>
            </a:r>
          </a:p>
          <a:p>
            <a:pPr algn="l"/>
            <a:r>
              <a:rPr lang="en-GB" sz="11000" dirty="0"/>
              <a:t>-Identify and interpret contour lines.</a:t>
            </a:r>
          </a:p>
          <a:p>
            <a:pPr algn="l"/>
            <a:r>
              <a:rPr lang="en-GB" sz="11000" dirty="0"/>
              <a:t>-Work out distances on a map</a:t>
            </a:r>
          </a:p>
          <a:p>
            <a:pPr algn="l"/>
            <a:r>
              <a:rPr lang="en-GB" sz="11000" dirty="0"/>
              <a:t>-Use distances to calculate how long it will take me to walk a section of the map</a:t>
            </a:r>
            <a:r>
              <a:rPr lang="en-GB" dirty="0"/>
              <a:t>. </a:t>
            </a:r>
          </a:p>
        </p:txBody>
      </p:sp>
      <p:pic>
        <p:nvPicPr>
          <p:cNvPr id="4" name="Picture 3"/>
          <p:cNvPicPr>
            <a:picLocks noChangeAspect="1"/>
          </p:cNvPicPr>
          <p:nvPr/>
        </p:nvPicPr>
        <p:blipFill>
          <a:blip r:embed="rId3"/>
          <a:stretch>
            <a:fillRect/>
          </a:stretch>
        </p:blipFill>
        <p:spPr>
          <a:xfrm>
            <a:off x="7363000" y="1914698"/>
            <a:ext cx="4278513" cy="3206426"/>
          </a:xfrm>
          <a:prstGeom prst="rect">
            <a:avLst/>
          </a:prstGeom>
        </p:spPr>
      </p:pic>
    </p:spTree>
    <p:extLst>
      <p:ext uri="{BB962C8B-B14F-4D97-AF65-F5344CB8AC3E}">
        <p14:creationId xmlns:p14="http://schemas.microsoft.com/office/powerpoint/2010/main" val="3164108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816431" y="5826957"/>
            <a:ext cx="3375569" cy="1031043"/>
          </a:xfrm>
          <a:prstGeom prst="rect">
            <a:avLst/>
          </a:prstGeom>
        </p:spPr>
      </p:pic>
      <p:sp>
        <p:nvSpPr>
          <p:cNvPr id="3" name="TextBox 2"/>
          <p:cNvSpPr txBox="1"/>
          <p:nvPr/>
        </p:nvSpPr>
        <p:spPr>
          <a:xfrm>
            <a:off x="315885" y="584200"/>
            <a:ext cx="11452782" cy="2031325"/>
          </a:xfrm>
          <a:prstGeom prst="rect">
            <a:avLst/>
          </a:prstGeom>
          <a:noFill/>
        </p:spPr>
        <p:txBody>
          <a:bodyPr wrap="square" rtlCol="0">
            <a:spAutoFit/>
          </a:bodyPr>
          <a:lstStyle/>
          <a:p>
            <a:pPr algn="ctr"/>
            <a:r>
              <a:rPr lang="en-GB" dirty="0"/>
              <a:t>Below is an example of a typical </a:t>
            </a:r>
            <a:r>
              <a:rPr lang="en-GB" dirty="0" err="1"/>
              <a:t>DofE</a:t>
            </a:r>
            <a:r>
              <a:rPr lang="en-GB" dirty="0"/>
              <a:t> route card.  You will use this card to plan out the route you will walk on your expedition using the maps we will give you. All members of your group must contribute to completing this route card. During the journey you will take it in turns to lead and navigate your group.  </a:t>
            </a:r>
          </a:p>
          <a:p>
            <a:pPr algn="ctr"/>
            <a:endParaRPr lang="en-GB" dirty="0"/>
          </a:p>
          <a:p>
            <a:pPr algn="ctr"/>
            <a:r>
              <a:rPr lang="en-GB" dirty="0"/>
              <a:t>Staff on the trip will be testing your understanding of where you are and how well you can apply these skills at various points during both your practice and assessed expeditions. Don’t just rely on one person in your group to do all your navigation – everyone must contribute! </a:t>
            </a:r>
          </a:p>
        </p:txBody>
      </p:sp>
      <p:sp>
        <p:nvSpPr>
          <p:cNvPr id="13" name="TextBox 12"/>
          <p:cNvSpPr txBox="1"/>
          <p:nvPr/>
        </p:nvSpPr>
        <p:spPr>
          <a:xfrm>
            <a:off x="1108364" y="157018"/>
            <a:ext cx="5320145" cy="461665"/>
          </a:xfrm>
          <a:prstGeom prst="rect">
            <a:avLst/>
          </a:prstGeom>
          <a:noFill/>
        </p:spPr>
        <p:txBody>
          <a:bodyPr wrap="square" rtlCol="0">
            <a:spAutoFit/>
          </a:bodyPr>
          <a:lstStyle/>
          <a:p>
            <a:r>
              <a:rPr lang="en-GB" sz="2400" b="1" u="sng" dirty="0"/>
              <a:t>Example of route card</a:t>
            </a:r>
          </a:p>
        </p:txBody>
      </p:sp>
      <p:graphicFrame>
        <p:nvGraphicFramePr>
          <p:cNvPr id="14" name="Object 13"/>
          <p:cNvGraphicFramePr>
            <a:graphicFrameLocks noChangeAspect="1"/>
          </p:cNvGraphicFramePr>
          <p:nvPr>
            <p:extLst>
              <p:ext uri="{D42A27DB-BD31-4B8C-83A1-F6EECF244321}">
                <p14:modId xmlns:p14="http://schemas.microsoft.com/office/powerpoint/2010/main" val="2028743034"/>
              </p:ext>
            </p:extLst>
          </p:nvPr>
        </p:nvGraphicFramePr>
        <p:xfrm>
          <a:off x="110836" y="2503760"/>
          <a:ext cx="8868641" cy="4266495"/>
        </p:xfrm>
        <a:graphic>
          <a:graphicData uri="http://schemas.openxmlformats.org/presentationml/2006/ole">
            <mc:AlternateContent xmlns:mc="http://schemas.openxmlformats.org/markup-compatibility/2006">
              <mc:Choice xmlns:v="urn:schemas-microsoft-com:vml" Requires="v">
                <p:oleObj name="Worksheet" r:id="rId3" imgW="11379339" imgH="9315658" progId="Excel.Sheet.12">
                  <p:embed/>
                </p:oleObj>
              </mc:Choice>
              <mc:Fallback>
                <p:oleObj name="Worksheet" r:id="rId3" imgW="11379339" imgH="9315658" progId="Excel.Sheet.12">
                  <p:embed/>
                  <p:pic>
                    <p:nvPicPr>
                      <p:cNvPr id="0" name=""/>
                      <p:cNvPicPr/>
                      <p:nvPr/>
                    </p:nvPicPr>
                    <p:blipFill>
                      <a:blip r:embed="rId4"/>
                      <a:stretch>
                        <a:fillRect/>
                      </a:stretch>
                    </p:blipFill>
                    <p:spPr>
                      <a:xfrm>
                        <a:off x="110836" y="2503760"/>
                        <a:ext cx="8868641" cy="4266495"/>
                      </a:xfrm>
                      <a:prstGeom prst="rect">
                        <a:avLst/>
                      </a:prstGeom>
                    </p:spPr>
                  </p:pic>
                </p:oleObj>
              </mc:Fallback>
            </mc:AlternateContent>
          </a:graphicData>
        </a:graphic>
      </p:graphicFrame>
      <p:pic>
        <p:nvPicPr>
          <p:cNvPr id="2049" name="Picture 1" descr="Patana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10" y="68634"/>
            <a:ext cx="43815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3059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78825" y="1348045"/>
            <a:ext cx="5130800" cy="4031873"/>
          </a:xfrm>
          <a:prstGeom prst="rect">
            <a:avLst/>
          </a:prstGeom>
          <a:noFill/>
        </p:spPr>
        <p:txBody>
          <a:bodyPr wrap="square" rtlCol="0">
            <a:spAutoFit/>
          </a:bodyPr>
          <a:lstStyle/>
          <a:p>
            <a:pPr algn="ctr"/>
            <a:r>
              <a:rPr lang="en-GB" sz="3200" dirty="0"/>
              <a:t>This map shows the route you will travel on the first day of your practice expedition.</a:t>
            </a:r>
          </a:p>
          <a:p>
            <a:pPr algn="ctr"/>
            <a:endParaRPr lang="en-GB" sz="3200" dirty="0"/>
          </a:p>
          <a:p>
            <a:pPr algn="ctr"/>
            <a:r>
              <a:rPr lang="en-GB" sz="3200" dirty="0"/>
              <a:t>You will be required make a start on your route card in the upcoming ECA sessions prior to assessed trips.</a:t>
            </a:r>
          </a:p>
        </p:txBody>
      </p:sp>
      <p:pic>
        <p:nvPicPr>
          <p:cNvPr id="4" name="Picture 3"/>
          <p:cNvPicPr>
            <a:picLocks noChangeAspect="1"/>
          </p:cNvPicPr>
          <p:nvPr/>
        </p:nvPicPr>
        <p:blipFill>
          <a:blip r:embed="rId2"/>
          <a:stretch>
            <a:fillRect/>
          </a:stretch>
        </p:blipFill>
        <p:spPr>
          <a:xfrm>
            <a:off x="8816431" y="5826957"/>
            <a:ext cx="3375569" cy="1031043"/>
          </a:xfrm>
          <a:prstGeom prst="rect">
            <a:avLst/>
          </a:prstGeom>
        </p:spPr>
      </p:pic>
      <p:sp>
        <p:nvSpPr>
          <p:cNvPr id="5" name="TextBox 4"/>
          <p:cNvSpPr txBox="1"/>
          <p:nvPr/>
        </p:nvSpPr>
        <p:spPr>
          <a:xfrm>
            <a:off x="6206836" y="415636"/>
            <a:ext cx="4396509" cy="461665"/>
          </a:xfrm>
          <a:prstGeom prst="rect">
            <a:avLst/>
          </a:prstGeom>
          <a:noFill/>
        </p:spPr>
        <p:txBody>
          <a:bodyPr wrap="square" rtlCol="0">
            <a:spAutoFit/>
          </a:bodyPr>
          <a:lstStyle/>
          <a:p>
            <a:r>
              <a:rPr lang="en-GB" sz="2400" b="1" u="sng" dirty="0"/>
              <a:t>Day 1 residential hike map</a:t>
            </a:r>
          </a:p>
        </p:txBody>
      </p:sp>
      <p:graphicFrame>
        <p:nvGraphicFramePr>
          <p:cNvPr id="2" name="Object 1">
            <a:extLst>
              <a:ext uri="{FF2B5EF4-FFF2-40B4-BE49-F238E27FC236}">
                <a16:creationId xmlns:a16="http://schemas.microsoft.com/office/drawing/2014/main" id="{A6B8A4CB-75EF-C1C7-A7ED-6AC848A16BCD}"/>
              </a:ext>
            </a:extLst>
          </p:cNvPr>
          <p:cNvGraphicFramePr>
            <a:graphicFrameLocks noChangeAspect="1"/>
          </p:cNvGraphicFramePr>
          <p:nvPr>
            <p:extLst>
              <p:ext uri="{D42A27DB-BD31-4B8C-83A1-F6EECF244321}">
                <p14:modId xmlns:p14="http://schemas.microsoft.com/office/powerpoint/2010/main" val="2341574629"/>
              </p:ext>
            </p:extLst>
          </p:nvPr>
        </p:nvGraphicFramePr>
        <p:xfrm>
          <a:off x="-1" y="-19324"/>
          <a:ext cx="4859867" cy="6877324"/>
        </p:xfrm>
        <a:graphic>
          <a:graphicData uri="http://schemas.openxmlformats.org/presentationml/2006/ole">
            <mc:AlternateContent xmlns:mc="http://schemas.openxmlformats.org/markup-compatibility/2006">
              <mc:Choice xmlns:v="urn:schemas-microsoft-com:vml" Requires="v">
                <p:oleObj name="Acrobat Document" r:id="rId3" imgW="3777905" imgH="5346565" progId="Acrobat.Document.DC">
                  <p:embed/>
                </p:oleObj>
              </mc:Choice>
              <mc:Fallback>
                <p:oleObj name="Acrobat Document" r:id="rId3" imgW="3777905" imgH="5346565" progId="Acrobat.Document.DC">
                  <p:embed/>
                  <p:pic>
                    <p:nvPicPr>
                      <p:cNvPr id="0" name=""/>
                      <p:cNvPicPr/>
                      <p:nvPr/>
                    </p:nvPicPr>
                    <p:blipFill>
                      <a:blip r:embed="rId4"/>
                      <a:stretch>
                        <a:fillRect/>
                      </a:stretch>
                    </p:blipFill>
                    <p:spPr>
                      <a:xfrm>
                        <a:off x="-1" y="-19324"/>
                        <a:ext cx="4859867" cy="6877324"/>
                      </a:xfrm>
                      <a:prstGeom prst="rect">
                        <a:avLst/>
                      </a:prstGeom>
                    </p:spPr>
                  </p:pic>
                </p:oleObj>
              </mc:Fallback>
            </mc:AlternateContent>
          </a:graphicData>
        </a:graphic>
      </p:graphicFrame>
    </p:spTree>
    <p:extLst>
      <p:ext uri="{BB962C8B-B14F-4D97-AF65-F5344CB8AC3E}">
        <p14:creationId xmlns:p14="http://schemas.microsoft.com/office/powerpoint/2010/main" val="4097179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072" y="161925"/>
            <a:ext cx="10515600" cy="665389"/>
          </a:xfrm>
        </p:spPr>
        <p:txBody>
          <a:bodyPr>
            <a:normAutofit/>
          </a:bodyPr>
          <a:lstStyle/>
          <a:p>
            <a:r>
              <a:rPr lang="en-GB" sz="3600" b="1" dirty="0"/>
              <a:t>1. I can: work out grid references on a map.</a:t>
            </a:r>
          </a:p>
        </p:txBody>
      </p:sp>
      <p:sp>
        <p:nvSpPr>
          <p:cNvPr id="3" name="Content Placeholder 2"/>
          <p:cNvSpPr>
            <a:spLocks noGrp="1"/>
          </p:cNvSpPr>
          <p:nvPr>
            <p:ph idx="1"/>
          </p:nvPr>
        </p:nvSpPr>
        <p:spPr>
          <a:xfrm>
            <a:off x="80818" y="938934"/>
            <a:ext cx="12000346" cy="4351338"/>
          </a:xfrm>
        </p:spPr>
        <p:txBody>
          <a:bodyPr>
            <a:normAutofit/>
          </a:bodyPr>
          <a:lstStyle/>
          <a:p>
            <a:pPr marL="0" indent="0" algn="ctr">
              <a:buNone/>
            </a:pPr>
            <a:r>
              <a:rPr lang="en-GB" sz="4800" u="sng" dirty="0">
                <a:solidFill>
                  <a:srgbClr val="7030A0"/>
                </a:solidFill>
              </a:rPr>
              <a:t>Optional </a:t>
            </a:r>
            <a:r>
              <a:rPr lang="en-GB" sz="4800" u="sng" dirty="0" err="1">
                <a:solidFill>
                  <a:srgbClr val="7030A0"/>
                </a:solidFill>
              </a:rPr>
              <a:t>Kahoot</a:t>
            </a:r>
            <a:r>
              <a:rPr lang="en-GB" sz="4800" u="sng" dirty="0">
                <a:solidFill>
                  <a:srgbClr val="7030A0"/>
                </a:solidFill>
              </a:rPr>
              <a:t>: </a:t>
            </a:r>
            <a:r>
              <a:rPr lang="en-GB" sz="4800" dirty="0">
                <a:solidFill>
                  <a:srgbClr val="7030A0"/>
                </a:solidFill>
              </a:rPr>
              <a:t>Year 7 Geography recap!!!</a:t>
            </a:r>
            <a:endParaRPr lang="en-GB" sz="4800" dirty="0"/>
          </a:p>
          <a:p>
            <a:pPr marL="0" indent="0" algn="ctr">
              <a:buNone/>
            </a:pPr>
            <a:r>
              <a:rPr lang="en-GB" sz="4800" dirty="0"/>
              <a:t>Lets see what you an remember from your Year 7 map skills lessons by playing a </a:t>
            </a:r>
            <a:r>
              <a:rPr lang="en-GB" sz="4800" dirty="0" err="1"/>
              <a:t>Kahoot</a:t>
            </a:r>
            <a:r>
              <a:rPr lang="en-GB" sz="4800" dirty="0"/>
              <a:t>!</a:t>
            </a:r>
          </a:p>
          <a:p>
            <a:pPr marL="0" indent="0" algn="ctr">
              <a:buNone/>
            </a:pPr>
            <a:endParaRPr lang="en-GB" sz="4800" dirty="0"/>
          </a:p>
          <a:p>
            <a:pPr marL="0" indent="0" algn="ctr">
              <a:buNone/>
            </a:pPr>
            <a:r>
              <a:rPr lang="en-GB" sz="3200" dirty="0">
                <a:hlinkClick r:id="rId2"/>
              </a:rPr>
              <a:t>https://create.kahoot.it/details/e673dc8b-0b1d-40ad-bb93-8f232a9a3ecf</a:t>
            </a:r>
            <a:r>
              <a:rPr lang="en-GB" sz="3200" dirty="0"/>
              <a:t> </a:t>
            </a:r>
          </a:p>
          <a:p>
            <a:pPr marL="0" indent="0">
              <a:buNone/>
            </a:pPr>
            <a:endParaRPr lang="en-GB" sz="2000" dirty="0"/>
          </a:p>
          <a:p>
            <a:pPr marL="0" indent="0">
              <a:buNone/>
            </a:pPr>
            <a:endParaRPr lang="en-GB" sz="2000" dirty="0"/>
          </a:p>
        </p:txBody>
      </p:sp>
      <p:pic>
        <p:nvPicPr>
          <p:cNvPr id="4" name="Picture 3"/>
          <p:cNvPicPr>
            <a:picLocks noChangeAspect="1"/>
          </p:cNvPicPr>
          <p:nvPr/>
        </p:nvPicPr>
        <p:blipFill>
          <a:blip r:embed="rId3"/>
          <a:stretch>
            <a:fillRect/>
          </a:stretch>
        </p:blipFill>
        <p:spPr>
          <a:xfrm>
            <a:off x="838200" y="4933950"/>
            <a:ext cx="2971800" cy="1924050"/>
          </a:xfrm>
          <a:prstGeom prst="rect">
            <a:avLst/>
          </a:prstGeom>
        </p:spPr>
      </p:pic>
      <p:pic>
        <p:nvPicPr>
          <p:cNvPr id="5" name="Picture 4"/>
          <p:cNvPicPr>
            <a:picLocks noChangeAspect="1"/>
          </p:cNvPicPr>
          <p:nvPr/>
        </p:nvPicPr>
        <p:blipFill>
          <a:blip r:embed="rId4"/>
          <a:stretch>
            <a:fillRect/>
          </a:stretch>
        </p:blipFill>
        <p:spPr>
          <a:xfrm>
            <a:off x="8816431" y="5826957"/>
            <a:ext cx="3375569" cy="1031043"/>
          </a:xfrm>
          <a:prstGeom prst="rect">
            <a:avLst/>
          </a:prstGeom>
        </p:spPr>
      </p:pic>
    </p:spTree>
    <p:extLst>
      <p:ext uri="{BB962C8B-B14F-4D97-AF65-F5344CB8AC3E}">
        <p14:creationId xmlns:p14="http://schemas.microsoft.com/office/powerpoint/2010/main" val="1956923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8816431" y="5826957"/>
            <a:ext cx="3375569" cy="1031043"/>
          </a:xfrm>
          <a:prstGeom prst="rect">
            <a:avLst/>
          </a:prstGeom>
        </p:spPr>
      </p:pic>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3125" t="5707" r="11604" b="16873"/>
          <a:stretch>
            <a:fillRect/>
          </a:stretch>
        </p:blipFill>
        <p:spPr bwMode="auto">
          <a:xfrm>
            <a:off x="94787" y="1370685"/>
            <a:ext cx="8401480" cy="4290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8"/>
          <p:cNvSpPr>
            <a:spLocks noChangeShapeType="1"/>
          </p:cNvSpPr>
          <p:nvPr/>
        </p:nvSpPr>
        <p:spPr bwMode="auto">
          <a:xfrm flipH="1" flipV="1">
            <a:off x="1391477" y="5372126"/>
            <a:ext cx="0" cy="86518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omic Sans MS" pitchFamily="66" charset="0"/>
            </a:endParaRPr>
          </a:p>
        </p:txBody>
      </p:sp>
      <p:sp>
        <p:nvSpPr>
          <p:cNvPr id="6" name="Text Box 9"/>
          <p:cNvSpPr txBox="1">
            <a:spLocks noChangeArrowheads="1"/>
          </p:cNvSpPr>
          <p:nvPr/>
        </p:nvSpPr>
        <p:spPr bwMode="auto">
          <a:xfrm>
            <a:off x="8599434" y="1043693"/>
            <a:ext cx="3216737" cy="3970318"/>
          </a:xfrm>
          <a:prstGeom prst="rect">
            <a:avLst/>
          </a:prstGeom>
          <a:solidFill>
            <a:schemeClr val="bg1"/>
          </a:solid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100" b="1" dirty="0">
                <a:latin typeface="+mn-lt"/>
              </a:rPr>
              <a:t>Gridlines</a:t>
            </a:r>
            <a:r>
              <a:rPr lang="en-GB" sz="2100" dirty="0">
                <a:latin typeface="+mn-lt"/>
              </a:rPr>
              <a:t> divide up a map, making it easier to locate places, sites and buildings. Gridlines are </a:t>
            </a:r>
            <a:r>
              <a:rPr lang="en-GB" sz="2100" b="1" dirty="0">
                <a:latin typeface="+mn-lt"/>
              </a:rPr>
              <a:t>numbered</a:t>
            </a:r>
            <a:r>
              <a:rPr lang="en-GB" sz="2100" dirty="0">
                <a:latin typeface="+mn-lt"/>
              </a:rPr>
              <a:t> (like coordinates on an axis in maths). </a:t>
            </a:r>
          </a:p>
          <a:p>
            <a:pPr eaLnBrk="1" hangingPunct="1"/>
            <a:endParaRPr lang="en-GB" sz="2100" dirty="0">
              <a:latin typeface="+mn-lt"/>
            </a:endParaRPr>
          </a:p>
          <a:p>
            <a:pPr eaLnBrk="1" hangingPunct="1"/>
            <a:r>
              <a:rPr lang="en-GB" sz="2100" dirty="0">
                <a:latin typeface="+mn-lt"/>
              </a:rPr>
              <a:t>The </a:t>
            </a:r>
            <a:r>
              <a:rPr lang="en-GB" sz="2100" b="1" dirty="0">
                <a:latin typeface="+mn-lt"/>
              </a:rPr>
              <a:t>number</a:t>
            </a:r>
            <a:r>
              <a:rPr lang="en-GB" sz="2100" dirty="0">
                <a:latin typeface="+mn-lt"/>
              </a:rPr>
              <a:t> of the map square is called the </a:t>
            </a:r>
            <a:r>
              <a:rPr lang="en-GB" sz="2100" b="1" dirty="0">
                <a:solidFill>
                  <a:srgbClr val="FF0000"/>
                </a:solidFill>
                <a:latin typeface="+mn-lt"/>
              </a:rPr>
              <a:t>grid reference</a:t>
            </a:r>
            <a:r>
              <a:rPr lang="en-GB" sz="2100" dirty="0">
                <a:solidFill>
                  <a:srgbClr val="FF0000"/>
                </a:solidFill>
                <a:latin typeface="+mn-lt"/>
              </a:rPr>
              <a:t> </a:t>
            </a:r>
            <a:r>
              <a:rPr lang="en-GB" sz="2100" dirty="0">
                <a:latin typeface="+mn-lt"/>
              </a:rPr>
              <a:t>because it refers to the square of a grid printed over the map.</a:t>
            </a:r>
          </a:p>
        </p:txBody>
      </p:sp>
      <p:sp>
        <p:nvSpPr>
          <p:cNvPr id="7" name="Text Box 10"/>
          <p:cNvSpPr txBox="1">
            <a:spLocks noChangeArrowheads="1"/>
          </p:cNvSpPr>
          <p:nvPr/>
        </p:nvSpPr>
        <p:spPr bwMode="auto">
          <a:xfrm>
            <a:off x="527052" y="6256611"/>
            <a:ext cx="23050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400" dirty="0">
                <a:latin typeface="+mn-lt"/>
              </a:rPr>
              <a:t>Gridlines</a:t>
            </a:r>
          </a:p>
        </p:txBody>
      </p:sp>
      <p:sp>
        <p:nvSpPr>
          <p:cNvPr id="8" name="Text Box 11"/>
          <p:cNvSpPr txBox="1">
            <a:spLocks noChangeArrowheads="1"/>
          </p:cNvSpPr>
          <p:nvPr/>
        </p:nvSpPr>
        <p:spPr bwMode="auto">
          <a:xfrm>
            <a:off x="3215880" y="6237289"/>
            <a:ext cx="40322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dirty="0">
                <a:latin typeface="+mn-lt"/>
              </a:rPr>
              <a:t>Grid references</a:t>
            </a:r>
          </a:p>
        </p:txBody>
      </p:sp>
      <p:sp>
        <p:nvSpPr>
          <p:cNvPr id="9" name="Line 12"/>
          <p:cNvSpPr>
            <a:spLocks noChangeShapeType="1"/>
          </p:cNvSpPr>
          <p:nvPr/>
        </p:nvSpPr>
        <p:spPr bwMode="auto">
          <a:xfrm flipH="1" flipV="1">
            <a:off x="4559300" y="5589588"/>
            <a:ext cx="0" cy="6477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omic Sans MS" pitchFamily="66" charset="0"/>
            </a:endParaRPr>
          </a:p>
        </p:txBody>
      </p:sp>
      <p:sp>
        <p:nvSpPr>
          <p:cNvPr id="10" name="Line 13"/>
          <p:cNvSpPr>
            <a:spLocks noChangeShapeType="1"/>
          </p:cNvSpPr>
          <p:nvPr/>
        </p:nvSpPr>
        <p:spPr bwMode="auto">
          <a:xfrm flipV="1">
            <a:off x="4559301" y="4437064"/>
            <a:ext cx="3841751" cy="180022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omic Sans MS" pitchFamily="66" charset="0"/>
            </a:endParaRPr>
          </a:p>
        </p:txBody>
      </p:sp>
      <p:sp>
        <p:nvSpPr>
          <p:cNvPr id="2" name="TextBox 1"/>
          <p:cNvSpPr txBox="1"/>
          <p:nvPr/>
        </p:nvSpPr>
        <p:spPr>
          <a:xfrm>
            <a:off x="2141093" y="159224"/>
            <a:ext cx="3090911" cy="923330"/>
          </a:xfrm>
          <a:prstGeom prst="rect">
            <a:avLst/>
          </a:prstGeom>
          <a:noFill/>
        </p:spPr>
        <p:txBody>
          <a:bodyPr wrap="none" rtlCol="0">
            <a:spAutoFit/>
          </a:bodyPr>
          <a:lstStyle/>
          <a:p>
            <a:r>
              <a:rPr lang="en-GB" sz="5400" u="sng" dirty="0">
                <a:solidFill>
                  <a:srgbClr val="7030A0"/>
                </a:solidFill>
              </a:rPr>
              <a:t>The Basics</a:t>
            </a:r>
          </a:p>
        </p:txBody>
      </p:sp>
    </p:spTree>
    <p:extLst>
      <p:ext uri="{BB962C8B-B14F-4D97-AF65-F5344CB8AC3E}">
        <p14:creationId xmlns:p14="http://schemas.microsoft.com/office/powerpoint/2010/main" val="408046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Sa4npgYeJE"/>
          <p:cNvPicPr>
            <a:picLocks noRot="1" noChangeAspect="1"/>
          </p:cNvPicPr>
          <p:nvPr>
            <a:videoFile r:link="rId1"/>
          </p:nvPr>
        </p:nvPicPr>
        <p:blipFill>
          <a:blip r:embed="rId3"/>
          <a:stretch>
            <a:fillRect/>
          </a:stretch>
        </p:blipFill>
        <p:spPr>
          <a:xfrm>
            <a:off x="0" y="0"/>
            <a:ext cx="12192000" cy="6858000"/>
          </a:xfrm>
          <a:prstGeom prst="rect">
            <a:avLst/>
          </a:prstGeom>
        </p:spPr>
      </p:pic>
      <p:pic>
        <p:nvPicPr>
          <p:cNvPr id="4" name="Picture 3"/>
          <p:cNvPicPr>
            <a:picLocks noChangeAspect="1"/>
          </p:cNvPicPr>
          <p:nvPr/>
        </p:nvPicPr>
        <p:blipFill>
          <a:blip r:embed="rId4"/>
          <a:stretch>
            <a:fillRect/>
          </a:stretch>
        </p:blipFill>
        <p:spPr>
          <a:xfrm>
            <a:off x="9337964" y="6025752"/>
            <a:ext cx="2724727" cy="832248"/>
          </a:xfrm>
          <a:prstGeom prst="rect">
            <a:avLst/>
          </a:prstGeom>
        </p:spPr>
      </p:pic>
      <p:sp>
        <p:nvSpPr>
          <p:cNvPr id="2" name="Rectangle 1"/>
          <p:cNvSpPr/>
          <p:nvPr/>
        </p:nvSpPr>
        <p:spPr>
          <a:xfrm>
            <a:off x="313277" y="6287715"/>
            <a:ext cx="4949688" cy="369332"/>
          </a:xfrm>
          <a:prstGeom prst="rect">
            <a:avLst/>
          </a:prstGeom>
        </p:spPr>
        <p:txBody>
          <a:bodyPr wrap="none">
            <a:spAutoFit/>
          </a:bodyPr>
          <a:lstStyle/>
          <a:p>
            <a:r>
              <a:rPr lang="en-GB" dirty="0">
                <a:hlinkClick r:id="rId5"/>
              </a:rPr>
              <a:t>https://www.youtube.com/watch?v=OSa4npgYeJE</a:t>
            </a:r>
            <a:r>
              <a:rPr lang="en-GB" dirty="0"/>
              <a:t> </a:t>
            </a:r>
          </a:p>
        </p:txBody>
      </p:sp>
    </p:spTree>
    <p:extLst>
      <p:ext uri="{BB962C8B-B14F-4D97-AF65-F5344CB8AC3E}">
        <p14:creationId xmlns:p14="http://schemas.microsoft.com/office/powerpoint/2010/main" val="2184942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3125" t="5707" r="11604" b="16479"/>
          <a:stretch>
            <a:fillRect/>
          </a:stretch>
        </p:blipFill>
        <p:spPr bwMode="auto">
          <a:xfrm>
            <a:off x="48684" y="970423"/>
            <a:ext cx="7296149" cy="374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7"/>
          <p:cNvSpPr txBox="1">
            <a:spLocks noChangeArrowheads="1"/>
          </p:cNvSpPr>
          <p:nvPr/>
        </p:nvSpPr>
        <p:spPr bwMode="auto">
          <a:xfrm>
            <a:off x="7536161" y="975786"/>
            <a:ext cx="4559300" cy="3170099"/>
          </a:xfrm>
          <a:prstGeom prst="rect">
            <a:avLst/>
          </a:prstGeom>
          <a:solidFill>
            <a:schemeClr val="bg1"/>
          </a:solid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dirty="0">
                <a:latin typeface="+mn-lt"/>
              </a:rPr>
              <a:t>In </a:t>
            </a:r>
            <a:r>
              <a:rPr lang="en-GB" sz="2000" b="1" dirty="0">
                <a:latin typeface="+mn-lt"/>
              </a:rPr>
              <a:t>Geography</a:t>
            </a:r>
            <a:r>
              <a:rPr lang="en-GB" sz="2000" dirty="0">
                <a:latin typeface="+mn-lt"/>
              </a:rPr>
              <a:t>, you do not need commas or brackets like in maths. </a:t>
            </a:r>
          </a:p>
          <a:p>
            <a:pPr eaLnBrk="1" hangingPunct="1">
              <a:spcBef>
                <a:spcPct val="50000"/>
              </a:spcBef>
            </a:pPr>
            <a:r>
              <a:rPr lang="en-GB" sz="2000" b="1" dirty="0">
                <a:latin typeface="+mn-lt"/>
              </a:rPr>
              <a:t>Math</a:t>
            </a:r>
            <a:r>
              <a:rPr lang="en-GB" sz="2000" dirty="0">
                <a:latin typeface="+mn-lt"/>
              </a:rPr>
              <a:t> coordinate: (15, 23)</a:t>
            </a:r>
          </a:p>
          <a:p>
            <a:pPr eaLnBrk="1" hangingPunct="1">
              <a:spcBef>
                <a:spcPct val="50000"/>
              </a:spcBef>
            </a:pPr>
            <a:r>
              <a:rPr lang="en-GB" sz="2000" b="1" dirty="0">
                <a:latin typeface="+mn-lt"/>
              </a:rPr>
              <a:t>Geography</a:t>
            </a:r>
            <a:r>
              <a:rPr lang="en-GB" sz="2000" dirty="0">
                <a:latin typeface="+mn-lt"/>
              </a:rPr>
              <a:t> coordinate: 1523</a:t>
            </a:r>
          </a:p>
          <a:p>
            <a:pPr eaLnBrk="1" hangingPunct="1">
              <a:spcBef>
                <a:spcPct val="50000"/>
              </a:spcBef>
            </a:pPr>
            <a:r>
              <a:rPr lang="en-GB" sz="2000" dirty="0">
                <a:latin typeface="+mn-lt"/>
              </a:rPr>
              <a:t>You take the coordinate from the </a:t>
            </a:r>
            <a:r>
              <a:rPr lang="en-GB" sz="2000" b="1" dirty="0">
                <a:latin typeface="+mn-lt"/>
              </a:rPr>
              <a:t>bottom left hand corner</a:t>
            </a:r>
            <a:r>
              <a:rPr lang="en-GB" sz="2000" dirty="0">
                <a:latin typeface="+mn-lt"/>
              </a:rPr>
              <a:t> of the box.</a:t>
            </a:r>
          </a:p>
          <a:p>
            <a:pPr eaLnBrk="1" hangingPunct="1">
              <a:spcBef>
                <a:spcPct val="50000"/>
              </a:spcBef>
            </a:pPr>
            <a:r>
              <a:rPr lang="en-GB" sz="2000" dirty="0">
                <a:latin typeface="+mn-lt"/>
              </a:rPr>
              <a:t>To write out the coordinate, you go </a:t>
            </a:r>
            <a:r>
              <a:rPr lang="en-GB" sz="2000" b="1" dirty="0">
                <a:latin typeface="+mn-lt"/>
              </a:rPr>
              <a:t>along the corridor</a:t>
            </a:r>
            <a:r>
              <a:rPr lang="en-GB" sz="2000" dirty="0">
                <a:latin typeface="+mn-lt"/>
              </a:rPr>
              <a:t> and </a:t>
            </a:r>
            <a:r>
              <a:rPr lang="en-GB" sz="2000" b="1" dirty="0">
                <a:latin typeface="+mn-lt"/>
              </a:rPr>
              <a:t>up the stairs</a:t>
            </a:r>
            <a:r>
              <a:rPr lang="en-GB" sz="1900" dirty="0">
                <a:solidFill>
                  <a:schemeClr val="bg1"/>
                </a:solidFill>
                <a:latin typeface="Comic Sans MS" pitchFamily="66" charset="0"/>
              </a:rPr>
              <a:t>.</a:t>
            </a:r>
          </a:p>
        </p:txBody>
      </p:sp>
      <p:sp>
        <p:nvSpPr>
          <p:cNvPr id="6" name="Line 8"/>
          <p:cNvSpPr>
            <a:spLocks noChangeShapeType="1"/>
          </p:cNvSpPr>
          <p:nvPr/>
        </p:nvSpPr>
        <p:spPr bwMode="auto">
          <a:xfrm>
            <a:off x="334433" y="4072651"/>
            <a:ext cx="6722533"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 name="Line 9"/>
          <p:cNvSpPr>
            <a:spLocks noChangeShapeType="1"/>
          </p:cNvSpPr>
          <p:nvPr/>
        </p:nvSpPr>
        <p:spPr bwMode="auto">
          <a:xfrm flipV="1">
            <a:off x="7440084" y="256301"/>
            <a:ext cx="0" cy="38163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 name="TextBox 9"/>
          <p:cNvSpPr txBox="1">
            <a:spLocks noChangeArrowheads="1"/>
          </p:cNvSpPr>
          <p:nvPr/>
        </p:nvSpPr>
        <p:spPr bwMode="auto">
          <a:xfrm>
            <a:off x="290861" y="4871626"/>
            <a:ext cx="11565779" cy="1869743"/>
          </a:xfrm>
          <a:prstGeom prst="rect">
            <a:avLst/>
          </a:prstGeom>
          <a:solidFill>
            <a:schemeClr val="bg1"/>
          </a:solidFill>
          <a:ln w="38100">
            <a:solidFill>
              <a:schemeClr val="bg1"/>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en-GB" sz="2100" b="1" u="sng" dirty="0">
                <a:latin typeface="+mn-lt"/>
              </a:rPr>
              <a:t>ACTIVATE - 1</a:t>
            </a:r>
            <a:r>
              <a:rPr lang="en-GB" sz="2100" dirty="0">
                <a:latin typeface="+mn-lt"/>
              </a:rPr>
              <a:t>: On your white-boards, four figure grid references…</a:t>
            </a:r>
          </a:p>
          <a:p>
            <a:pPr>
              <a:spcBef>
                <a:spcPct val="50000"/>
              </a:spcBef>
              <a:buFontTx/>
              <a:buAutoNum type="arabicPeriod"/>
            </a:pPr>
            <a:r>
              <a:rPr lang="en-GB" sz="2100" dirty="0">
                <a:latin typeface="+mn-lt"/>
              </a:rPr>
              <a:t>Give the location of the information point: </a:t>
            </a:r>
            <a:r>
              <a:rPr lang="en-GB" sz="2100" u="sng" dirty="0">
                <a:latin typeface="Comic Sans MS" pitchFamily="66" charset="0"/>
              </a:rPr>
              <a:t>			</a:t>
            </a:r>
          </a:p>
          <a:p>
            <a:pPr>
              <a:spcBef>
                <a:spcPct val="50000"/>
              </a:spcBef>
              <a:buFontTx/>
              <a:buAutoNum type="arabicPeriod"/>
            </a:pPr>
            <a:r>
              <a:rPr lang="en-GB" sz="2100" dirty="0">
                <a:latin typeface="+mn-lt"/>
              </a:rPr>
              <a:t>Give the location of the camping site: </a:t>
            </a:r>
            <a:r>
              <a:rPr lang="en-GB" sz="2100" u="sng" dirty="0">
                <a:latin typeface="+mn-lt"/>
              </a:rPr>
              <a:t>			</a:t>
            </a:r>
            <a:endParaRPr lang="en-GB" sz="2100" dirty="0">
              <a:latin typeface="+mn-lt"/>
            </a:endParaRPr>
          </a:p>
          <a:p>
            <a:pPr>
              <a:spcBef>
                <a:spcPct val="50000"/>
              </a:spcBef>
              <a:buFontTx/>
              <a:buAutoNum type="arabicPeriod"/>
            </a:pPr>
            <a:r>
              <a:rPr lang="en-GB" sz="2100" dirty="0">
                <a:latin typeface="+mn-lt"/>
              </a:rPr>
              <a:t>What is located at 0317? </a:t>
            </a:r>
            <a:r>
              <a:rPr lang="en-GB" sz="2100" u="sng" dirty="0">
                <a:latin typeface="Comic Sans MS" pitchFamily="66" charset="0"/>
              </a:rPr>
              <a:t>					</a:t>
            </a:r>
            <a:endParaRPr lang="en-GB" sz="2100" dirty="0">
              <a:latin typeface="Comic Sans MS" pitchFamily="66" charset="0"/>
            </a:endParaRPr>
          </a:p>
        </p:txBody>
      </p:sp>
      <p:sp>
        <p:nvSpPr>
          <p:cNvPr id="11" name="TextBox 10"/>
          <p:cNvSpPr txBox="1"/>
          <p:nvPr/>
        </p:nvSpPr>
        <p:spPr>
          <a:xfrm>
            <a:off x="5327914" y="5244440"/>
            <a:ext cx="1728192" cy="461665"/>
          </a:xfrm>
          <a:prstGeom prst="rect">
            <a:avLst/>
          </a:prstGeom>
          <a:noFill/>
        </p:spPr>
        <p:txBody>
          <a:bodyPr wrap="square" rtlCol="0">
            <a:spAutoFit/>
          </a:bodyPr>
          <a:lstStyle/>
          <a:p>
            <a:pPr algn="ctr"/>
            <a:r>
              <a:rPr lang="en-GB" sz="2400" b="1" dirty="0">
                <a:solidFill>
                  <a:srgbClr val="FF0000"/>
                </a:solidFill>
                <a:latin typeface="Comic Sans MS" pitchFamily="66" charset="0"/>
              </a:rPr>
              <a:t>0415</a:t>
            </a:r>
          </a:p>
        </p:txBody>
      </p:sp>
      <p:sp>
        <p:nvSpPr>
          <p:cNvPr id="12" name="TextBox 11"/>
          <p:cNvSpPr txBox="1"/>
          <p:nvPr/>
        </p:nvSpPr>
        <p:spPr>
          <a:xfrm>
            <a:off x="5039883" y="5758347"/>
            <a:ext cx="1728192" cy="461665"/>
          </a:xfrm>
          <a:prstGeom prst="rect">
            <a:avLst/>
          </a:prstGeom>
          <a:noFill/>
        </p:spPr>
        <p:txBody>
          <a:bodyPr wrap="square" rtlCol="0">
            <a:spAutoFit/>
          </a:bodyPr>
          <a:lstStyle/>
          <a:p>
            <a:pPr algn="ctr"/>
            <a:r>
              <a:rPr lang="en-GB" sz="2400" b="1" dirty="0">
                <a:solidFill>
                  <a:srgbClr val="FF0000"/>
                </a:solidFill>
                <a:latin typeface="Comic Sans MS" pitchFamily="66" charset="0"/>
              </a:rPr>
              <a:t>0516</a:t>
            </a:r>
          </a:p>
        </p:txBody>
      </p:sp>
      <p:sp>
        <p:nvSpPr>
          <p:cNvPr id="13" name="TextBox 12"/>
          <p:cNvSpPr txBox="1"/>
          <p:nvPr/>
        </p:nvSpPr>
        <p:spPr>
          <a:xfrm>
            <a:off x="3371998" y="6249858"/>
            <a:ext cx="3911831" cy="461665"/>
          </a:xfrm>
          <a:prstGeom prst="rect">
            <a:avLst/>
          </a:prstGeom>
          <a:noFill/>
        </p:spPr>
        <p:txBody>
          <a:bodyPr wrap="square" rtlCol="0">
            <a:spAutoFit/>
          </a:bodyPr>
          <a:lstStyle/>
          <a:p>
            <a:pPr algn="ctr"/>
            <a:r>
              <a:rPr lang="en-GB" sz="2400" b="1" dirty="0">
                <a:solidFill>
                  <a:srgbClr val="FF0000"/>
                </a:solidFill>
                <a:latin typeface="Comic Sans MS" pitchFamily="66" charset="0"/>
              </a:rPr>
              <a:t>Telephone box</a:t>
            </a:r>
          </a:p>
        </p:txBody>
      </p:sp>
      <p:sp>
        <p:nvSpPr>
          <p:cNvPr id="3" name="TextBox 2"/>
          <p:cNvSpPr txBox="1"/>
          <p:nvPr/>
        </p:nvSpPr>
        <p:spPr>
          <a:xfrm>
            <a:off x="334433" y="109270"/>
            <a:ext cx="4673600" cy="584775"/>
          </a:xfrm>
          <a:prstGeom prst="rect">
            <a:avLst/>
          </a:prstGeom>
          <a:noFill/>
        </p:spPr>
        <p:txBody>
          <a:bodyPr wrap="square" rtlCol="0">
            <a:spAutoFit/>
          </a:bodyPr>
          <a:lstStyle/>
          <a:p>
            <a:r>
              <a:rPr lang="en-GB" sz="3200" b="1" u="sng" dirty="0"/>
              <a:t>4 figure grid references</a:t>
            </a:r>
          </a:p>
        </p:txBody>
      </p:sp>
    </p:spTree>
    <p:extLst>
      <p:ext uri="{BB962C8B-B14F-4D97-AF65-F5344CB8AC3E}">
        <p14:creationId xmlns:p14="http://schemas.microsoft.com/office/powerpoint/2010/main" val="398669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816431" y="5826957"/>
            <a:ext cx="3375569" cy="1031043"/>
          </a:xfrm>
          <a:prstGeom prst="rect">
            <a:avLst/>
          </a:prstGeom>
        </p:spPr>
      </p:pic>
      <p:pic>
        <p:nvPicPr>
          <p:cNvPr id="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3125" t="5707" r="11604" b="16521"/>
          <a:stretch>
            <a:fillRect/>
          </a:stretch>
        </p:blipFill>
        <p:spPr bwMode="auto">
          <a:xfrm>
            <a:off x="0" y="566851"/>
            <a:ext cx="8881533" cy="455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l="16397" t="30751" r="78647" b="62640"/>
          <a:stretch>
            <a:fillRect/>
          </a:stretch>
        </p:blipFill>
        <p:spPr bwMode="auto">
          <a:xfrm>
            <a:off x="6479118" y="2760663"/>
            <a:ext cx="57573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7"/>
          <p:cNvSpPr txBox="1">
            <a:spLocks noChangeArrowheads="1"/>
          </p:cNvSpPr>
          <p:nvPr/>
        </p:nvSpPr>
        <p:spPr bwMode="auto">
          <a:xfrm>
            <a:off x="9167284" y="1290240"/>
            <a:ext cx="2785533"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200" dirty="0">
                <a:latin typeface="+mn-lt"/>
              </a:rPr>
              <a:t>What if I want to be </a:t>
            </a:r>
            <a:r>
              <a:rPr lang="en-GB" sz="2200" i="1" dirty="0">
                <a:latin typeface="+mn-lt"/>
              </a:rPr>
              <a:t>really</a:t>
            </a:r>
            <a:r>
              <a:rPr lang="en-GB" sz="2200" dirty="0">
                <a:latin typeface="+mn-lt"/>
              </a:rPr>
              <a:t> precise? There is a box on this map that has two things in it. </a:t>
            </a:r>
          </a:p>
          <a:p>
            <a:pPr eaLnBrk="1" hangingPunct="1">
              <a:spcBef>
                <a:spcPct val="50000"/>
              </a:spcBef>
            </a:pPr>
            <a:r>
              <a:rPr lang="en-GB" sz="2200" b="1" dirty="0">
                <a:latin typeface="+mn-lt"/>
              </a:rPr>
              <a:t>Where</a:t>
            </a:r>
            <a:r>
              <a:rPr lang="en-GB" sz="2200" dirty="0">
                <a:latin typeface="+mn-lt"/>
              </a:rPr>
              <a:t> is it? </a:t>
            </a:r>
          </a:p>
          <a:p>
            <a:pPr eaLnBrk="1" hangingPunct="1">
              <a:spcBef>
                <a:spcPct val="50000"/>
              </a:spcBef>
            </a:pPr>
            <a:r>
              <a:rPr lang="en-GB" sz="2200" dirty="0">
                <a:latin typeface="+mn-lt"/>
              </a:rPr>
              <a:t>How can I be sure what I’m talking about?</a:t>
            </a:r>
          </a:p>
        </p:txBody>
      </p:sp>
      <p:sp>
        <p:nvSpPr>
          <p:cNvPr id="9" name="TextBox 8"/>
          <p:cNvSpPr txBox="1">
            <a:spLocks noChangeArrowheads="1"/>
          </p:cNvSpPr>
          <p:nvPr/>
        </p:nvSpPr>
        <p:spPr bwMode="auto">
          <a:xfrm>
            <a:off x="144616" y="5244733"/>
            <a:ext cx="7346075" cy="1061829"/>
          </a:xfrm>
          <a:prstGeom prst="rect">
            <a:avLst/>
          </a:prstGeom>
          <a:solidFill>
            <a:schemeClr val="bg1"/>
          </a:solidFill>
          <a:ln w="38100">
            <a:solidFill>
              <a:schemeClr val="bg1"/>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en-GB" sz="2100" b="1" u="sng" dirty="0">
                <a:latin typeface="+mn-lt"/>
              </a:rPr>
              <a:t>ACTIVATE - 2</a:t>
            </a:r>
            <a:r>
              <a:rPr lang="en-GB" sz="2100" dirty="0">
                <a:latin typeface="+mn-lt"/>
              </a:rPr>
              <a:t>: On your whiteboards six figure grid references…</a:t>
            </a:r>
          </a:p>
          <a:p>
            <a:pPr marL="457200" indent="-457200" fontAlgn="auto">
              <a:spcBef>
                <a:spcPts val="0"/>
              </a:spcBef>
              <a:spcAft>
                <a:spcPts val="0"/>
              </a:spcAft>
              <a:buAutoNum type="arabicPeriod"/>
              <a:defRPr/>
            </a:pPr>
            <a:r>
              <a:rPr lang="en-GB" sz="2100" dirty="0">
                <a:latin typeface="+mn-lt"/>
              </a:rPr>
              <a:t>Give the 6 figure GR for the telephone box: </a:t>
            </a:r>
            <a:r>
              <a:rPr lang="en-GB" sz="2100" u="sng" dirty="0">
                <a:latin typeface="+mn-lt"/>
              </a:rPr>
              <a:t>		</a:t>
            </a:r>
          </a:p>
          <a:p>
            <a:pPr marL="457200" indent="-457200" fontAlgn="auto">
              <a:spcBef>
                <a:spcPts val="0"/>
              </a:spcBef>
              <a:spcAft>
                <a:spcPts val="0"/>
              </a:spcAft>
              <a:buAutoNum type="arabicPeriod"/>
              <a:defRPr/>
            </a:pPr>
            <a:r>
              <a:rPr lang="en-GB" sz="2100" dirty="0">
                <a:latin typeface="+mn-lt"/>
              </a:rPr>
              <a:t>What is located at 054167? </a:t>
            </a:r>
            <a:r>
              <a:rPr lang="en-GB" sz="2100" u="sng" dirty="0">
                <a:latin typeface="Comic Sans MS" pitchFamily="66" charset="0"/>
              </a:rPr>
              <a:t>				</a:t>
            </a:r>
            <a:endParaRPr lang="en-GB" sz="2100" dirty="0">
              <a:latin typeface="Comic Sans MS" pitchFamily="66" charset="0"/>
            </a:endParaRPr>
          </a:p>
        </p:txBody>
      </p:sp>
      <p:sp>
        <p:nvSpPr>
          <p:cNvPr id="6" name="TextBox 5"/>
          <p:cNvSpPr txBox="1"/>
          <p:nvPr/>
        </p:nvSpPr>
        <p:spPr>
          <a:xfrm>
            <a:off x="291139" y="-3891"/>
            <a:ext cx="3274097" cy="461665"/>
          </a:xfrm>
          <a:prstGeom prst="rect">
            <a:avLst/>
          </a:prstGeom>
          <a:noFill/>
        </p:spPr>
        <p:txBody>
          <a:bodyPr wrap="square" rtlCol="0">
            <a:spAutoFit/>
          </a:bodyPr>
          <a:lstStyle/>
          <a:p>
            <a:r>
              <a:rPr lang="en-GB" sz="2400" b="1" u="sng" dirty="0"/>
              <a:t>6 figure grid references</a:t>
            </a:r>
          </a:p>
        </p:txBody>
      </p:sp>
      <p:sp>
        <p:nvSpPr>
          <p:cNvPr id="10" name="TextBox 9"/>
          <p:cNvSpPr txBox="1"/>
          <p:nvPr/>
        </p:nvSpPr>
        <p:spPr>
          <a:xfrm>
            <a:off x="4975931" y="5493883"/>
            <a:ext cx="2175901" cy="461665"/>
          </a:xfrm>
          <a:prstGeom prst="rect">
            <a:avLst/>
          </a:prstGeom>
          <a:noFill/>
        </p:spPr>
        <p:txBody>
          <a:bodyPr wrap="square" rtlCol="0">
            <a:spAutoFit/>
          </a:bodyPr>
          <a:lstStyle/>
          <a:p>
            <a:pPr algn="ctr"/>
            <a:r>
              <a:rPr lang="en-GB" sz="2400" b="1" dirty="0">
                <a:solidFill>
                  <a:srgbClr val="FF0000"/>
                </a:solidFill>
                <a:latin typeface="Comic Sans MS" pitchFamily="66" charset="0"/>
              </a:rPr>
              <a:t>034175</a:t>
            </a:r>
          </a:p>
        </p:txBody>
      </p:sp>
      <p:sp>
        <p:nvSpPr>
          <p:cNvPr id="11" name="TextBox 10"/>
          <p:cNvSpPr txBox="1"/>
          <p:nvPr/>
        </p:nvSpPr>
        <p:spPr>
          <a:xfrm>
            <a:off x="3322469" y="5830972"/>
            <a:ext cx="2994822" cy="461665"/>
          </a:xfrm>
          <a:prstGeom prst="rect">
            <a:avLst/>
          </a:prstGeom>
          <a:noFill/>
        </p:spPr>
        <p:txBody>
          <a:bodyPr wrap="square" rtlCol="0">
            <a:spAutoFit/>
          </a:bodyPr>
          <a:lstStyle/>
          <a:p>
            <a:pPr algn="ctr"/>
            <a:r>
              <a:rPr lang="en-GB" sz="2400" b="1" dirty="0">
                <a:solidFill>
                  <a:srgbClr val="FF0000"/>
                </a:solidFill>
                <a:latin typeface="Comic Sans MS" pitchFamily="66" charset="0"/>
              </a:rPr>
              <a:t>Campsite</a:t>
            </a:r>
          </a:p>
        </p:txBody>
      </p:sp>
    </p:spTree>
    <p:extLst>
      <p:ext uri="{BB962C8B-B14F-4D97-AF65-F5344CB8AC3E}">
        <p14:creationId xmlns:p14="http://schemas.microsoft.com/office/powerpoint/2010/main" val="13657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49256" y="171719"/>
            <a:ext cx="5544457" cy="6124754"/>
          </a:xfrm>
          <a:prstGeom prst="rect">
            <a:avLst/>
          </a:prstGeom>
          <a:noFill/>
        </p:spPr>
        <p:txBody>
          <a:bodyPr wrap="square" rtlCol="0">
            <a:spAutoFit/>
          </a:bodyPr>
          <a:lstStyle/>
          <a:p>
            <a:r>
              <a:rPr lang="en-GB" sz="2800" b="1" u="sng" dirty="0"/>
              <a:t>On your whiteboards … </a:t>
            </a:r>
            <a:br>
              <a:rPr lang="en-GB" sz="2800" b="1" u="sng" dirty="0"/>
            </a:br>
            <a:r>
              <a:rPr lang="en-GB" sz="2800" dirty="0"/>
              <a:t>Now lets practice using the assessed Khao Yai maps. Find the grid reference for:</a:t>
            </a:r>
          </a:p>
          <a:p>
            <a:endParaRPr lang="en-GB" sz="2800" dirty="0"/>
          </a:p>
          <a:p>
            <a:r>
              <a:rPr lang="en-GB" sz="2800" dirty="0"/>
              <a:t>Start</a:t>
            </a:r>
          </a:p>
          <a:p>
            <a:endParaRPr lang="en-GB" sz="2800" dirty="0"/>
          </a:p>
          <a:p>
            <a:r>
              <a:rPr lang="en-GB" sz="2800" dirty="0"/>
              <a:t>Point 1</a:t>
            </a:r>
          </a:p>
          <a:p>
            <a:endParaRPr lang="en-GB" sz="2800" dirty="0"/>
          </a:p>
          <a:p>
            <a:r>
              <a:rPr lang="en-GB" sz="2800" dirty="0"/>
              <a:t>Point 3</a:t>
            </a:r>
          </a:p>
          <a:p>
            <a:endParaRPr lang="en-GB" sz="2800" dirty="0"/>
          </a:p>
          <a:p>
            <a:r>
              <a:rPr lang="en-GB" sz="2800" dirty="0"/>
              <a:t>Point 6</a:t>
            </a:r>
          </a:p>
          <a:p>
            <a:endParaRPr lang="en-GB" sz="2800" dirty="0"/>
          </a:p>
          <a:p>
            <a:r>
              <a:rPr lang="en-GB" sz="2800" dirty="0"/>
              <a:t>Finish</a:t>
            </a:r>
          </a:p>
        </p:txBody>
      </p:sp>
      <p:pic>
        <p:nvPicPr>
          <p:cNvPr id="7" name="Picture 6"/>
          <p:cNvPicPr>
            <a:picLocks noChangeAspect="1"/>
          </p:cNvPicPr>
          <p:nvPr/>
        </p:nvPicPr>
        <p:blipFill>
          <a:blip r:embed="rId2"/>
          <a:stretch>
            <a:fillRect/>
          </a:stretch>
        </p:blipFill>
        <p:spPr>
          <a:xfrm>
            <a:off x="8816431" y="5826957"/>
            <a:ext cx="3375569" cy="1031043"/>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1167209072"/>
              </p:ext>
            </p:extLst>
          </p:nvPr>
        </p:nvGraphicFramePr>
        <p:xfrm>
          <a:off x="184727" y="501569"/>
          <a:ext cx="4350328" cy="6156262"/>
        </p:xfrm>
        <a:graphic>
          <a:graphicData uri="http://schemas.openxmlformats.org/presentationml/2006/ole">
            <mc:AlternateContent xmlns:mc="http://schemas.openxmlformats.org/markup-compatibility/2006">
              <mc:Choice xmlns:v="urn:schemas-microsoft-com:vml" Requires="v">
                <p:oleObj name="Acrobat Document" r:id="rId3" imgW="3777856" imgH="5346331" progId="AcroExch.Document.DC">
                  <p:embed/>
                </p:oleObj>
              </mc:Choice>
              <mc:Fallback>
                <p:oleObj name="Acrobat Document" r:id="rId3" imgW="3777856" imgH="5346331" progId="AcroExch.Document.DC">
                  <p:embed/>
                  <p:pic>
                    <p:nvPicPr>
                      <p:cNvPr id="0" name=""/>
                      <p:cNvPicPr/>
                      <p:nvPr/>
                    </p:nvPicPr>
                    <p:blipFill>
                      <a:blip r:embed="rId4"/>
                      <a:stretch>
                        <a:fillRect/>
                      </a:stretch>
                    </p:blipFill>
                    <p:spPr>
                      <a:xfrm>
                        <a:off x="184727" y="501569"/>
                        <a:ext cx="4350328" cy="6156262"/>
                      </a:xfrm>
                      <a:prstGeom prst="rect">
                        <a:avLst/>
                      </a:prstGeom>
                    </p:spPr>
                  </p:pic>
                </p:oleObj>
              </mc:Fallback>
            </mc:AlternateContent>
          </a:graphicData>
        </a:graphic>
      </p:graphicFrame>
    </p:spTree>
    <p:extLst>
      <p:ext uri="{BB962C8B-B14F-4D97-AF65-F5344CB8AC3E}">
        <p14:creationId xmlns:p14="http://schemas.microsoft.com/office/powerpoint/2010/main" val="5118663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565</Words>
  <Application>Microsoft Office PowerPoint</Application>
  <PresentationFormat>Widescreen</PresentationFormat>
  <Paragraphs>61</Paragraphs>
  <Slides>9</Slides>
  <Notes>0</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9</vt:i4>
      </vt:variant>
    </vt:vector>
  </HeadingPairs>
  <TitlesOfParts>
    <vt:vector size="17" baseType="lpstr">
      <vt:lpstr>Arial</vt:lpstr>
      <vt:lpstr>Calibri</vt:lpstr>
      <vt:lpstr>Calibri Light</vt:lpstr>
      <vt:lpstr>Comic Sans MS</vt:lpstr>
      <vt:lpstr>Office Theme</vt:lpstr>
      <vt:lpstr>Worksheet</vt:lpstr>
      <vt:lpstr>Acrobat Document</vt:lpstr>
      <vt:lpstr>Adobe Acrobat Document</vt:lpstr>
      <vt:lpstr>Welcome to your first expedition training Session: Navigation 101</vt:lpstr>
      <vt:lpstr>PowerPoint Presentation</vt:lpstr>
      <vt:lpstr>PowerPoint Presentation</vt:lpstr>
      <vt:lpstr>1. I can: work out grid references on a map.</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you your first expedition training Session: Navigation 101</dc:title>
  <dc:creator>Lisa Steciuk</dc:creator>
  <cp:lastModifiedBy>Kieran Clarke</cp:lastModifiedBy>
  <cp:revision>12</cp:revision>
  <dcterms:created xsi:type="dcterms:W3CDTF">2018-09-17T03:22:12Z</dcterms:created>
  <dcterms:modified xsi:type="dcterms:W3CDTF">2022-09-19T00:29:39Z</dcterms:modified>
</cp:coreProperties>
</file>