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Amatic SC"/>
      <p:regular r:id="rId34"/>
      <p:bold r:id="rId35"/>
    </p:embeddedFont>
    <p:embeddedFont>
      <p:font typeface="Cabin"/>
      <p:regular r:id="rId36"/>
      <p:bold r:id="rId37"/>
      <p:italic r:id="rId38"/>
      <p:boldItalic r:id="rId39"/>
    </p:embeddedFont>
    <p:embeddedFont>
      <p:font typeface="Source Code Pro"/>
      <p:regular r:id="rId40"/>
      <p:bold r:id="rId41"/>
      <p:italic r:id="rId42"/>
      <p:boldItalic r:id="rId43"/>
    </p:embeddedFont>
    <p:embeddedFont>
      <p:font typeface="Oswald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CodePro-regular.fntdata"/><Relationship Id="rId20" Type="http://schemas.openxmlformats.org/officeDocument/2006/relationships/slide" Target="slides/slide15.xml"/><Relationship Id="rId42" Type="http://schemas.openxmlformats.org/officeDocument/2006/relationships/font" Target="fonts/SourceCodePro-italic.fntdata"/><Relationship Id="rId41" Type="http://schemas.openxmlformats.org/officeDocument/2006/relationships/font" Target="fonts/SourceCodePro-bold.fntdata"/><Relationship Id="rId22" Type="http://schemas.openxmlformats.org/officeDocument/2006/relationships/slide" Target="slides/slide17.xml"/><Relationship Id="rId44" Type="http://schemas.openxmlformats.org/officeDocument/2006/relationships/font" Target="fonts/Oswald-regular.fntdata"/><Relationship Id="rId21" Type="http://schemas.openxmlformats.org/officeDocument/2006/relationships/slide" Target="slides/slide16.xml"/><Relationship Id="rId43" Type="http://schemas.openxmlformats.org/officeDocument/2006/relationships/font" Target="fonts/SourceCodePr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maticSC-bold.fntdata"/><Relationship Id="rId12" Type="http://schemas.openxmlformats.org/officeDocument/2006/relationships/slide" Target="slides/slide7.xml"/><Relationship Id="rId34" Type="http://schemas.openxmlformats.org/officeDocument/2006/relationships/font" Target="fonts/AmaticSC-regular.fntdata"/><Relationship Id="rId15" Type="http://schemas.openxmlformats.org/officeDocument/2006/relationships/slide" Target="slides/slide10.xml"/><Relationship Id="rId37" Type="http://schemas.openxmlformats.org/officeDocument/2006/relationships/font" Target="fonts/Cabin-bold.fntdata"/><Relationship Id="rId14" Type="http://schemas.openxmlformats.org/officeDocument/2006/relationships/slide" Target="slides/slide9.xml"/><Relationship Id="rId36" Type="http://schemas.openxmlformats.org/officeDocument/2006/relationships/font" Target="fonts/Cabin-regular.fntdata"/><Relationship Id="rId17" Type="http://schemas.openxmlformats.org/officeDocument/2006/relationships/slide" Target="slides/slide12.xml"/><Relationship Id="rId39" Type="http://schemas.openxmlformats.org/officeDocument/2006/relationships/font" Target="fonts/Cabin-boldItalic.fntdata"/><Relationship Id="rId16" Type="http://schemas.openxmlformats.org/officeDocument/2006/relationships/slide" Target="slides/slide11.xml"/><Relationship Id="rId38" Type="http://schemas.openxmlformats.org/officeDocument/2006/relationships/font" Target="fonts/Cabin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Explore the differences between the different types of unkind behaviour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Explore the differences between the different types of unkind behaviour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a6471f73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9a6471f73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ad64258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ad64258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1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1" name="Google Shape;51;p12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rgbClr val="E4E4F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Relationship Id="rId5" Type="http://schemas.openxmlformats.org/officeDocument/2006/relationships/image" Target="../media/image18.jpg"/><Relationship Id="rId6" Type="http://schemas.openxmlformats.org/officeDocument/2006/relationships/image" Target="../media/image20.jpg"/><Relationship Id="rId7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urstrong.com/parents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490250" y="172425"/>
            <a:ext cx="8130600" cy="44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Helping children to </a:t>
            </a:r>
            <a:br>
              <a:rPr lang="en-US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navigate friendships and keep them in the healthy zone</a:t>
            </a:r>
            <a:br>
              <a:rPr lang="en-US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Tuesday 14th November 2023</a:t>
            </a:r>
            <a:endParaRPr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292850"/>
            <a:ext cx="8730900" cy="6644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facts about friendships</a:t>
            </a:r>
            <a:b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957263"/>
            <a:ext cx="8730900" cy="3970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-US">
                <a:solidFill>
                  <a:srgbClr val="333333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No friendship is perfect.</a:t>
            </a:r>
            <a:endParaRPr b="1" i="1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 real life, every friendship has its ups and downs. Some conflict is normal, and often healthy.</a:t>
            </a:r>
            <a:endParaRPr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-US">
                <a:solidFill>
                  <a:srgbClr val="333333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Every friendship is different.</a:t>
            </a:r>
            <a:endParaRPr b="1" i="1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Some friends you see every day. Some only once a year. They all have a place in your life.</a:t>
            </a:r>
            <a:endParaRPr sz="14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-US">
                <a:solidFill>
                  <a:srgbClr val="00000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Trust and Respect are vital.</a:t>
            </a:r>
            <a:endParaRPr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 friendship is healthy, you will each respect and trust the other person.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-US">
                <a:solidFill>
                  <a:srgbClr val="00000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Friendships change and that’s life.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 friendships just fizzle out.</a:t>
            </a:r>
            <a:endParaRPr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Sometimes you outgrow a friendship.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The BFF myth. Friendships don’t stay the same.</a:t>
            </a:r>
            <a:endParaRPr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0701" y="3303900"/>
            <a:ext cx="3272996" cy="138954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Normal cycle of healthy friendships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Children can learn to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solve many friendship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problems – but need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 guidance as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learn these skills.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2980" y="1345580"/>
            <a:ext cx="3893788" cy="3505069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0" lang="en-US" sz="3200">
                <a:latin typeface="Calibri"/>
                <a:ea typeface="Calibri"/>
                <a:cs typeface="Calibri"/>
                <a:sym typeface="Calibri"/>
              </a:rPr>
              <a:t>Evaluating friendships with the Friend-o-meter</a:t>
            </a:r>
            <a:endParaRPr b="0"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009250"/>
            <a:ext cx="8520600" cy="39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Think of a friendship.</a:t>
            </a:r>
            <a:endParaRPr sz="2000"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Healthy friendships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should make you feel happy and give you a sense of belonging.</a:t>
            </a:r>
            <a:endParaRPr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your friends make you feel happy and good about yourself, that relationship is in the </a:t>
            </a:r>
            <a:r>
              <a:rPr b="1" lang="en-US" sz="14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healthy zone</a:t>
            </a: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teach children that some friendships are </a:t>
            </a:r>
            <a:r>
              <a:rPr b="1" lang="en-US" sz="1400">
                <a:solidFill>
                  <a:srgbClr val="009A46"/>
                </a:solidFill>
                <a:latin typeface="Calibri"/>
                <a:ea typeface="Calibri"/>
                <a:cs typeface="Calibri"/>
                <a:sym typeface="Calibri"/>
              </a:rPr>
              <a:t>healthy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that some are not.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their friendship makes them feel sad, excluded or unhappy, that’s in the </a:t>
            </a:r>
            <a:r>
              <a:rPr b="1"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unhealthy</a:t>
            </a: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zone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502728"/>
            <a:ext cx="3766266" cy="159795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Friendship Fires (normal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fallouts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11700" y="968991"/>
            <a:ext cx="8520600" cy="39442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Often, one friend will have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 idea</a:t>
            </a: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that they have upset their friend in some way.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Pete has made up a special nickname for Nicky.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At first, she liked it, but now she wants it to stop.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She is cross at Pete for using it.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She hasn’t said anything to him.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Pete doesn’t know that Nicky is cross about it.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 Pete thoughtless, mean, a bully?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143301" y="3705367"/>
            <a:ext cx="6174999" cy="1124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Putting out Friendship Fires.</a:t>
            </a:r>
            <a:endParaRPr/>
          </a:p>
        </p:txBody>
      </p:sp>
      <p:pic>
        <p:nvPicPr>
          <p:cNvPr descr="A close up of a person&#10;&#10;Description automatically generated" id="141" name="Google Shape;1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8814" y="3389286"/>
            <a:ext cx="2205355" cy="146748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A person is looking at the camera&#10;&#10;Description automatically generated" id="142" name="Google Shape;14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561540"/>
            <a:ext cx="4248150" cy="28003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A picture containing person, clothing&#10;&#10;Description automatically generated" id="143" name="Google Shape;14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0781" y="286729"/>
            <a:ext cx="3823388" cy="28003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/>
        </p:nvSpPr>
        <p:spPr>
          <a:xfrm>
            <a:off x="0" y="214312"/>
            <a:ext cx="9018165" cy="48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Thoughtless – possibly rude – unintentional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someone says or does something hurtful without meaning to cause an upset: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Mean-on-purpose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someone says or does something that they know is hurtful or unkind: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Bullying behaviours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someone does something to cause you harm and distress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several times on purpose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Putting out a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friendship fire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11700" y="1093849"/>
            <a:ext cx="8520600" cy="3880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B3B3B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This works well for thoughtless / unintentional behaviours.</a:t>
            </a:r>
            <a:endParaRPr>
              <a:solidFill>
                <a:srgbClr val="3B3B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Talk face to face. May need some adult support - not always.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(1) Clearly share what the problem is.</a:t>
            </a:r>
            <a:endParaRPr>
              <a:solidFill>
                <a:srgbClr val="3B3B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(2) Explain how it is making you feel, and what you would like to change.</a:t>
            </a:r>
            <a:endParaRPr>
              <a:solidFill>
                <a:srgbClr val="3B3B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(3) Be respectful and honest. </a:t>
            </a:r>
            <a:endParaRPr>
              <a:solidFill>
                <a:srgbClr val="3B3B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3B3B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Using her calm, serious voice, Nicky explains that the nickname makes her feel cross.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Nicky asks Pete not to use the nickname anymore.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Pete is confused/surprised but agrees to stop.</a:t>
            </a:r>
            <a:endParaRPr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B3B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about m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ean-on-purpose?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311700" y="968991"/>
            <a:ext cx="8520600" cy="39442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Most </a:t>
            </a:r>
            <a:r>
              <a:rPr b="1"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mean-on-purpose behaviour </a:t>
            </a: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happens within a friendship group.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Children often respond in an emotional way when a friend is mean on purpose.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They then end up being the one getting into trouble.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Pete now knows that Nicky doesn’t like the nickname but sometimes uses it anyway.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Nicky gets cross. She shouts at Pete and hits him.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They both get sent to see Miss Battram.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Supporting children with M0P - Peaceful Problem solving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311700" y="968991"/>
            <a:ext cx="8520600" cy="39442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We want children to advocate/stand up for themselves when faced with mean on purpose behaviours.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We also want good outcomes for everyone involved.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They need to resolve the problem – but don’t yet have the skills to manage this.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Sometimes, they need teacher help with </a:t>
            </a:r>
            <a:r>
              <a:rPr b="1" lang="en-US" sz="3500">
                <a:solidFill>
                  <a:schemeClr val="accent5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Peaceful Problem-solving.</a:t>
            </a:r>
            <a:endParaRPr sz="35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70C0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Supporting children to stand their ground 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endParaRPr b="0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2"/>
          <p:cNvSpPr txBox="1"/>
          <p:nvPr>
            <p:ph idx="1" type="body"/>
          </p:nvPr>
        </p:nvSpPr>
        <p:spPr>
          <a:xfrm>
            <a:off x="311700" y="968991"/>
            <a:ext cx="8520600" cy="39442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We want children to stand up for themselves – but to minimise the drama.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We don’t want them to get drawn into an argument or a fight.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70C0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Pete now knows that Nicky doesn’t like the nickname, but he teases her anyway.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Using her strong voice, Nicky uses her </a:t>
            </a: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QUICK NINJA COMEBACK</a:t>
            </a: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“I’ve already asked you to stop calling me that. Stop it. ”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She then </a:t>
            </a: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WALKS AWAY</a:t>
            </a: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If she needs more help, she should let her teacher know.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aims of this presentation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007270"/>
            <a:ext cx="8520600" cy="384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What’s needed for a healthy friendship?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skills and language needed to solve friendship problems.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How to respond to unkind behaviours within a friendship group. 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How to help children resolve friendship problems - with support </a:t>
            </a:r>
            <a:endParaRPr/>
          </a:p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Knowing when to step in, and when to step back.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Quick comebacks</a:t>
            </a:r>
            <a:endParaRPr b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3"/>
          <p:cNvSpPr txBox="1"/>
          <p:nvPr>
            <p:ph idx="1" type="body"/>
          </p:nvPr>
        </p:nvSpPr>
        <p:spPr>
          <a:xfrm>
            <a:off x="311700" y="1014412"/>
            <a:ext cx="8520600" cy="40352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Stop. I don’t like it.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I’ve already asked you not to say that. 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That’s not kind. 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I’ve asked you to stop – so please stop.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It’s not ok to talk to me like that.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That’s not being a good friend.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THEN WALK AWAY – POINT MADE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9" name="Google Shape;1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8101" y="2893325"/>
            <a:ext cx="4783542" cy="215634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Healthy or unhealthy zone?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11700" y="1003610"/>
            <a:ext cx="8520600" cy="3914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In a </a:t>
            </a:r>
            <a:r>
              <a:rPr b="1"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healthy friendship</a:t>
            </a:r>
            <a:r>
              <a:rPr b="1" lang="en-US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, Pete will respect Nicky’s request and stop using the nickname.</a:t>
            </a:r>
            <a:endParaRPr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If he continues using the nickname, this friendship is no longer in the healthy zone.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He is being mean on purpose. It may even be bullying behaviour is he does it several times, clearly with intent to cause hurt and upset.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2E75B5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Nicky needs help to put a stop to Pete’s behaviour.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>
                <a:solidFill>
                  <a:srgbClr val="2E75B5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How will you support your child?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0028" y="3137210"/>
            <a:ext cx="4405080" cy="151271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Managing those first responses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311700" y="1093850"/>
            <a:ext cx="4260300" cy="3756800"/>
          </a:xfrm>
          <a:prstGeom prst="rect">
            <a:avLst/>
          </a:prstGeom>
          <a:solidFill>
            <a:srgbClr val="C9C9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Empathy</a:t>
            </a: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? Pah! I’ll ….</a:t>
            </a:r>
            <a:endParaRPr b="1"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olve the problem myself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hare on the line group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emand swift action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ame and shame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rack down the child at school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hone those parents and give them a piece of my mind.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5"/>
          <p:cNvSpPr txBox="1"/>
          <p:nvPr>
            <p:ph idx="2" type="body"/>
          </p:nvPr>
        </p:nvSpPr>
        <p:spPr>
          <a:xfrm>
            <a:off x="4832400" y="1228674"/>
            <a:ext cx="3999900" cy="3621975"/>
          </a:xfrm>
          <a:prstGeom prst="rect">
            <a:avLst/>
          </a:prstGeom>
          <a:solidFill>
            <a:srgbClr val="C9C9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Tips &amp; Tricks :: Dealing with Angry Parents – One-Stop Counseling Shop" id="194" name="Google Shape;19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4749" y="1732019"/>
            <a:ext cx="3775189" cy="248044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Daily dig for pain</a:t>
            </a:r>
            <a:br>
              <a:rPr lang="en-US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6"/>
          <p:cNvSpPr txBox="1"/>
          <p:nvPr>
            <p:ph idx="1" type="body"/>
          </p:nvPr>
        </p:nvSpPr>
        <p:spPr>
          <a:xfrm>
            <a:off x="311700" y="968991"/>
            <a:ext cx="8520600" cy="39442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Did you see that boy today?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Did he say anything to you?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did he say?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Did the teacher hear anything? 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Did she see anything?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Did she do anything about it?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I’m going to call her right now.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irl in a dress&#10;&#10;Description automatically generated" id="201" name="Google Shape;20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8774" y="761224"/>
            <a:ext cx="2958775" cy="16625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A picture containing clothing&#10;&#10;Description automatically generated" id="202" name="Google Shape;20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2" y="2829473"/>
            <a:ext cx="2734600" cy="201677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311700" y="235744"/>
            <a:ext cx="8596556" cy="6500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Support your child – agree the size of the problem</a:t>
            </a:r>
            <a:endParaRPr/>
          </a:p>
        </p:txBody>
      </p:sp>
      <p:sp>
        <p:nvSpPr>
          <p:cNvPr id="208" name="Google Shape;208;p37"/>
          <p:cNvSpPr txBox="1"/>
          <p:nvPr>
            <p:ph idx="1" type="body"/>
          </p:nvPr>
        </p:nvSpPr>
        <p:spPr>
          <a:xfrm>
            <a:off x="311699" y="885825"/>
            <a:ext cx="4996281" cy="40219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 curious, respectful and calm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en-US" sz="200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‘Tell me more.’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Actively</a:t>
            </a: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listen</a:t>
            </a: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until your child says something that ends with a question mark.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Then you can ask or prompt.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 this something that you can solve yourself?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Would you like me to help you?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How big is this problem?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 we share this with your teacher?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1989" y="1025945"/>
            <a:ext cx="3130311" cy="395324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6631" y="891394"/>
            <a:ext cx="5730737" cy="3360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t Takes a Village, Idiot: When (and When Not To) Reprimand Someone Else's  Child | HuffPost Life" id="219" name="Google Shape;21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82" y="1913597"/>
            <a:ext cx="3364221" cy="223873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Serious Negative Effects of Parental Shouting on Children | KidiHealth" id="220" name="Google Shape;22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8965" y="465912"/>
            <a:ext cx="3256155" cy="216682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Mother yelling at a female nursery teacher - Stock Illustration [77832148]  - PIXTA" id="221" name="Google Shape;221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0664" y="521493"/>
            <a:ext cx="2162175" cy="21145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Here's How to Manage Difficult Parents at School – DIVERSITY University" id="222" name="Google Shape;222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57096" y="2933904"/>
            <a:ext cx="2828925" cy="16192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A close up of a person&#10;&#10;Description automatically generated" id="223" name="Google Shape;223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72189" y="2571761"/>
            <a:ext cx="2205355" cy="146748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/>
        </p:nvSpPr>
        <p:spPr>
          <a:xfrm>
            <a:off x="0" y="214312"/>
            <a:ext cx="9018165" cy="48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Thoughtless – possibly rude – unintentional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someone says or does something hurtful without meaning to cause an upset: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Mean-on-purpose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someone says or does something that they know is hurtful or unkind: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Bullying behaviours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someone does something to cause you harm and distress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several times on purpose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Here to help.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1"/>
          <p:cNvSpPr txBox="1"/>
          <p:nvPr>
            <p:ph idx="1" type="body"/>
          </p:nvPr>
        </p:nvSpPr>
        <p:spPr>
          <a:xfrm>
            <a:off x="311700" y="1228675"/>
            <a:ext cx="8667994" cy="3621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If you need our support, first contact the class teacher.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Leaders of Learning and Welfare are also here to support.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Sophie Riley FS		Patrick O’Connor Y1 	David Walton Y2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Diana Jones Y3	     	Sarah Weaver Y4		Miranda Cawley Y5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Sarah Dibley Y6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16958"/>
            <a:ext cx="8520600" cy="83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u="sng">
                <a:solidFill>
                  <a:schemeClr val="hlink"/>
                </a:solidFill>
                <a:highlight>
                  <a:srgbClr val="FFFF00"/>
                </a:highlight>
                <a:hlinkClick r:id="rId3"/>
              </a:rPr>
              <a:t>https://urstrong.com/parents/</a:t>
            </a:r>
            <a:r>
              <a:rPr lang="en-US">
                <a:highlight>
                  <a:srgbClr val="FFFF00"/>
                </a:highlight>
              </a:rPr>
              <a:t>  </a:t>
            </a:r>
            <a:br>
              <a:rPr lang="en-US">
                <a:highlight>
                  <a:srgbClr val="FFFF00"/>
                </a:highlight>
              </a:rPr>
            </a:b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56930"/>
            <a:ext cx="9143999" cy="4186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50044" y="514350"/>
            <a:ext cx="7886700" cy="434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rPr b="0" lang="en-US" sz="20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Questions from the sign-up sheet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b="0" lang="en-US" sz="1800">
                <a:latin typeface="Calibri"/>
                <a:ea typeface="Calibri"/>
                <a:cs typeface="Calibri"/>
                <a:sym typeface="Calibri"/>
              </a:rPr>
              <a:t>What to do when your child won’t tell you what’s wrong?</a:t>
            </a:r>
            <a:endParaRPr b="0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1800"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b="0" lang="en-US" sz="1800">
                <a:latin typeface="Calibri"/>
                <a:ea typeface="Calibri"/>
                <a:cs typeface="Calibri"/>
                <a:sym typeface="Calibri"/>
              </a:rPr>
              <a:t>What should my child say to a friend who threatens to unfriend them if they disagree or say no to their demands/requests?</a:t>
            </a:r>
            <a:endParaRPr sz="2200"/>
          </a:p>
          <a:p>
            <a:pPr indent="-3048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sz="1800"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b="0" lang="en-US" sz="1800">
                <a:latin typeface="Calibri"/>
                <a:ea typeface="Calibri"/>
                <a:cs typeface="Calibri"/>
                <a:sym typeface="Calibri"/>
              </a:rPr>
              <a:t>What to do when my child is being mistreated by a close friend? They still want to stay ‘best friends’ with them. </a:t>
            </a:r>
            <a:endParaRPr b="0" sz="18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sz="1800"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b="0" lang="en-US" sz="1800">
                <a:latin typeface="Calibri"/>
                <a:ea typeface="Calibri"/>
                <a:cs typeface="Calibri"/>
                <a:sym typeface="Calibri"/>
              </a:rPr>
              <a:t>What to do when my child’s friends have made a plan and left my child out? They find out about it from someone else.</a:t>
            </a:r>
            <a:endParaRPr b="0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50044" y="514350"/>
            <a:ext cx="78867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rPr b="0" lang="en-US" sz="20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Questions from the sign-up sheet - for us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What to do when my friend won’t tell me what’s wrong?</a:t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What should I say to a friend who pushes me to agree with their demands/requests?</a:t>
            </a:r>
            <a:endParaRPr/>
          </a:p>
          <a:p>
            <a:pPr indent="-3048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What should I do when my friend doesn’t treat me with respect and kindness, but still wants to stay friends with me.</a:t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How should I respond when I learn that my friends made a plan and didn’t include me - I only found out about it when they posted the pictures.</a:t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9500" y="615350"/>
            <a:ext cx="8419800" cy="42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I am a conflict avoidance person.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I don’t really know how to resolve conflict in a healthy way.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This could make it hard for me to help my child when they are in the same situation.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577775" y="662350"/>
            <a:ext cx="8208600" cy="43434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rPr b="0" lang="en-US" sz="2800">
                <a:latin typeface="Calibri"/>
                <a:ea typeface="Calibri"/>
                <a:cs typeface="Calibri"/>
                <a:sym typeface="Calibri"/>
              </a:rPr>
              <a:t>There is no magic friendship wand.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Learning to navigate friendships is difficult.</a:t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Don’t expect children to be automatically good at it.</a:t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Have you had honest conversations with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friends about tensions or problems in your relationship?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Have you ever ghosted a friend – or </a:t>
            </a: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been ghosted?</a:t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Have you stopped seeing </a:t>
            </a: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friend in order to avoid a confrontation?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Do you tolerate a friendship for other reasons?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Do you evaluate whether your own friendships are good for you?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t/>
            </a:r>
            <a:endParaRPr b="0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8601" y="1055999"/>
            <a:ext cx="1591500" cy="159150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Protection versus resilience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11700" y="1228675"/>
            <a:ext cx="4160288" cy="3543350"/>
          </a:xfrm>
          <a:prstGeom prst="rect">
            <a:avLst/>
          </a:prstGeom>
          <a:solidFill>
            <a:srgbClr val="C9C9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 encourage </a:t>
            </a: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resilience</a:t>
            </a:r>
            <a:endParaRPr b="1"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Help to solve the problem with them, not for them.</a:t>
            </a:r>
            <a:endParaRPr/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Independence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Autonomy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Advocating for self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Recovering from an upset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Social conflict is normal!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832400" y="1228674"/>
            <a:ext cx="3999900" cy="3543349"/>
          </a:xfrm>
          <a:prstGeom prst="rect">
            <a:avLst/>
          </a:prstGeom>
          <a:solidFill>
            <a:srgbClr val="C9C9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A close up of a logo&#10;&#10;Description automatically generated" id="103" name="Google Shape;1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0859" y="1432832"/>
            <a:ext cx="3617387" cy="2819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wo people posing for a picture&#10;&#10;Description automatically generated" id="108" name="Google Shape;10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9300" y="1014600"/>
            <a:ext cx="6371775" cy="34636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