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38d2644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38d2644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38d2644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38d2644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38d2644c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38d2644c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38d2644c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38d2644c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19302"/>
          <a:stretch/>
        </p:blipFill>
        <p:spPr>
          <a:xfrm>
            <a:off x="0" y="0"/>
            <a:ext cx="9144000" cy="5143501"/>
          </a:xfrm>
          <a:prstGeom prst="rect">
            <a:avLst/>
          </a:prstGeom>
          <a:noFill/>
          <a:ln>
            <a:noFill/>
          </a:ln>
        </p:spPr>
      </p:pic>
      <p:sp>
        <p:nvSpPr>
          <p:cNvPr id="55" name="Google Shape;55;p13"/>
          <p:cNvSpPr txBox="1"/>
          <p:nvPr/>
        </p:nvSpPr>
        <p:spPr>
          <a:xfrm>
            <a:off x="275550" y="4188725"/>
            <a:ext cx="9230700" cy="8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rgbClr val="FFFFFF"/>
                </a:solidFill>
              </a:rPr>
              <a:t>Primary </a:t>
            </a:r>
            <a:r>
              <a:rPr lang="en" sz="4200">
                <a:solidFill>
                  <a:srgbClr val="FFFFFF"/>
                </a:solidFill>
              </a:rPr>
              <a:t>End of the Day Procedures</a:t>
            </a:r>
            <a:endParaRPr sz="4200">
              <a:solidFill>
                <a:srgbClr val="FFFFFF"/>
              </a:solidFill>
            </a:endParaRPr>
          </a:p>
        </p:txBody>
      </p:sp>
      <p:pic>
        <p:nvPicPr>
          <p:cNvPr id="56" name="Google Shape;56;p13"/>
          <p:cNvPicPr preferRelativeResize="0"/>
          <p:nvPr/>
        </p:nvPicPr>
        <p:blipFill>
          <a:blip r:embed="rId4">
            <a:alphaModFix/>
          </a:blip>
          <a:stretch>
            <a:fillRect/>
          </a:stretch>
        </p:blipFill>
        <p:spPr>
          <a:xfrm>
            <a:off x="76550" y="111150"/>
            <a:ext cx="5036326" cy="72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0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C4587"/>
                </a:solidFill>
              </a:rPr>
              <a:t>No ECA?</a:t>
            </a:r>
            <a:endParaRPr b="1">
              <a:solidFill>
                <a:srgbClr val="1C4587"/>
              </a:solidFill>
            </a:endParaRPr>
          </a:p>
        </p:txBody>
      </p:sp>
      <p:sp>
        <p:nvSpPr>
          <p:cNvPr id="62" name="Google Shape;62;p14"/>
          <p:cNvSpPr txBox="1"/>
          <p:nvPr>
            <p:ph idx="1" type="body"/>
          </p:nvPr>
        </p:nvSpPr>
        <p:spPr>
          <a:xfrm>
            <a:off x="418125" y="754488"/>
            <a:ext cx="5260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C4587"/>
                </a:solidFill>
              </a:rPr>
              <a:t>FS - Y2</a:t>
            </a:r>
            <a:r>
              <a:rPr lang="en" sz="1600">
                <a:solidFill>
                  <a:srgbClr val="1C4587"/>
                </a:solidFill>
              </a:rPr>
              <a:t> children can be collected by a trusted adult from the classroom as usual. Students who take the bus will be walked to the Bus Park and handed over to the Bus Monitor.</a:t>
            </a:r>
            <a:endParaRPr sz="1600">
              <a:solidFill>
                <a:srgbClr val="1C4587"/>
              </a:solidFill>
            </a:endParaRPr>
          </a:p>
          <a:p>
            <a:pPr indent="0" lvl="0" marL="0" rtl="0" algn="l">
              <a:spcBef>
                <a:spcPts val="1600"/>
              </a:spcBef>
              <a:spcAft>
                <a:spcPts val="0"/>
              </a:spcAft>
              <a:buNone/>
            </a:pPr>
            <a:r>
              <a:rPr b="1" lang="en" sz="1600">
                <a:solidFill>
                  <a:srgbClr val="1C4587"/>
                </a:solidFill>
              </a:rPr>
              <a:t>Y3 </a:t>
            </a:r>
            <a:r>
              <a:rPr lang="en" sz="1600">
                <a:solidFill>
                  <a:srgbClr val="1C4587"/>
                </a:solidFill>
              </a:rPr>
              <a:t>Students will be walked to the Bus Park or silver gate between the Arts Centre and Foundation Stage by their Class Teacher and handed over to the Bus Monitor or their trusted adult.</a:t>
            </a:r>
            <a:endParaRPr sz="1600">
              <a:solidFill>
                <a:srgbClr val="1C4587"/>
              </a:solidFill>
            </a:endParaRPr>
          </a:p>
          <a:p>
            <a:pPr indent="0" lvl="0" marL="0" rtl="0" algn="l">
              <a:spcBef>
                <a:spcPts val="1600"/>
              </a:spcBef>
              <a:spcAft>
                <a:spcPts val="0"/>
              </a:spcAft>
              <a:buNone/>
            </a:pPr>
            <a:r>
              <a:rPr b="1" lang="en" sz="1600">
                <a:solidFill>
                  <a:srgbClr val="1C4587"/>
                </a:solidFill>
              </a:rPr>
              <a:t>Y4 - 6</a:t>
            </a:r>
            <a:r>
              <a:rPr lang="en" sz="1600">
                <a:solidFill>
                  <a:srgbClr val="1C4587"/>
                </a:solidFill>
              </a:rPr>
              <a:t> Students will walk independently to the Bus Park or the silver gate to meet their trusted adult.</a:t>
            </a:r>
            <a:endParaRPr sz="1600">
              <a:solidFill>
                <a:srgbClr val="1C4587"/>
              </a:solidFill>
            </a:endParaRPr>
          </a:p>
          <a:p>
            <a:pPr indent="0" lvl="0" marL="0" rtl="0" algn="l">
              <a:spcBef>
                <a:spcPts val="1600"/>
              </a:spcBef>
              <a:spcAft>
                <a:spcPts val="1600"/>
              </a:spcAft>
              <a:buNone/>
            </a:pPr>
            <a:r>
              <a:rPr lang="en" sz="1600">
                <a:solidFill>
                  <a:srgbClr val="990000"/>
                </a:solidFill>
              </a:rPr>
              <a:t>Parents you can help us by being on time for pick-up and not entering the campus if your child is in Y3+</a:t>
            </a:r>
            <a:endParaRPr sz="1600">
              <a:solidFill>
                <a:srgbClr val="990000"/>
              </a:solidFill>
            </a:endParaRPr>
          </a:p>
        </p:txBody>
      </p:sp>
      <p:pic>
        <p:nvPicPr>
          <p:cNvPr id="63" name="Google Shape;63;p14"/>
          <p:cNvPicPr preferRelativeResize="0"/>
          <p:nvPr/>
        </p:nvPicPr>
        <p:blipFill rotWithShape="1">
          <a:blip r:embed="rId3">
            <a:alphaModFix/>
          </a:blip>
          <a:srcRect b="0" l="0" r="37818" t="0"/>
          <a:stretch/>
        </p:blipFill>
        <p:spPr>
          <a:xfrm>
            <a:off x="5678625" y="812838"/>
            <a:ext cx="3077604" cy="3299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1985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C4587"/>
                </a:solidFill>
              </a:rPr>
              <a:t>Attending an ECA that finishes at 3:30pm?</a:t>
            </a:r>
            <a:endParaRPr b="1">
              <a:solidFill>
                <a:srgbClr val="1C4587"/>
              </a:solidFill>
            </a:endParaRPr>
          </a:p>
        </p:txBody>
      </p:sp>
      <p:sp>
        <p:nvSpPr>
          <p:cNvPr id="69" name="Google Shape;69;p15"/>
          <p:cNvSpPr txBox="1"/>
          <p:nvPr/>
        </p:nvSpPr>
        <p:spPr>
          <a:xfrm>
            <a:off x="3949475" y="535800"/>
            <a:ext cx="5281200" cy="50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1C4587"/>
                </a:solidFill>
              </a:rPr>
              <a:t>Y1</a:t>
            </a:r>
            <a:r>
              <a:rPr b="1" lang="en" sz="1600">
                <a:solidFill>
                  <a:srgbClr val="1C4587"/>
                </a:solidFill>
              </a:rPr>
              <a:t> - Y2 </a:t>
            </a:r>
            <a:r>
              <a:rPr lang="en" sz="1600">
                <a:solidFill>
                  <a:srgbClr val="1C4587"/>
                </a:solidFill>
              </a:rPr>
              <a:t>children can be collected by a trusted adult from the ECA venue as usual. </a:t>
            </a:r>
            <a:r>
              <a:rPr lang="en" sz="1600">
                <a:solidFill>
                  <a:srgbClr val="1C4587"/>
                </a:solidFill>
              </a:rPr>
              <a:t>Students who take the bus will be walked to the Bus Park and handed over to the Bus Monitor.</a:t>
            </a:r>
            <a:endParaRPr sz="1600">
              <a:solidFill>
                <a:srgbClr val="1C4587"/>
              </a:solidFill>
            </a:endParaRPr>
          </a:p>
          <a:p>
            <a:pPr indent="0" lvl="0" marL="0" rtl="0" algn="l">
              <a:lnSpc>
                <a:spcPct val="115000"/>
              </a:lnSpc>
              <a:spcBef>
                <a:spcPts val="1600"/>
              </a:spcBef>
              <a:spcAft>
                <a:spcPts val="0"/>
              </a:spcAft>
              <a:buNone/>
            </a:pPr>
            <a:r>
              <a:rPr b="1" lang="en" sz="1600">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indent="0" lvl="0" marL="0" rtl="0" algn="l">
              <a:lnSpc>
                <a:spcPct val="115000"/>
              </a:lnSpc>
              <a:spcBef>
                <a:spcPts val="1600"/>
              </a:spcBef>
              <a:spcAft>
                <a:spcPts val="0"/>
              </a:spcAft>
              <a:buNone/>
            </a:pPr>
            <a:r>
              <a:rPr b="1" lang="en" sz="1600">
                <a:solidFill>
                  <a:srgbClr val="1C4587"/>
                </a:solidFill>
              </a:rPr>
              <a:t>Y4 - 6 </a:t>
            </a:r>
            <a:r>
              <a:rPr lang="en" sz="1600">
                <a:solidFill>
                  <a:srgbClr val="1C4587"/>
                </a:solidFill>
              </a:rPr>
              <a:t>Students will walk independently to the Bus Park or the silver gate after their ECA to meet their trusted adult.</a:t>
            </a:r>
            <a:endParaRPr sz="1600">
              <a:solidFill>
                <a:srgbClr val="1C4587"/>
              </a:solidFill>
            </a:endParaRPr>
          </a:p>
          <a:p>
            <a:pPr indent="0" lvl="0" marL="0" rtl="0" algn="l">
              <a:lnSpc>
                <a:spcPct val="115000"/>
              </a:lnSpc>
              <a:spcBef>
                <a:spcPts val="1600"/>
              </a:spcBef>
              <a:spcAft>
                <a:spcPts val="1600"/>
              </a:spcAft>
              <a:buNone/>
            </a:pPr>
            <a:r>
              <a:rPr lang="en" sz="1600">
                <a:solidFill>
                  <a:srgbClr val="990000"/>
                </a:solidFill>
              </a:rPr>
              <a:t>Parents you can help us by being on time for pick-up and not entering the campus if your child is in Y3+</a:t>
            </a:r>
            <a:endParaRPr sz="1600"/>
          </a:p>
        </p:txBody>
      </p:sp>
      <p:pic>
        <p:nvPicPr>
          <p:cNvPr id="70" name="Google Shape;70;p15"/>
          <p:cNvPicPr preferRelativeResize="0"/>
          <p:nvPr/>
        </p:nvPicPr>
        <p:blipFill>
          <a:blip r:embed="rId3">
            <a:alphaModFix/>
          </a:blip>
          <a:stretch>
            <a:fillRect/>
          </a:stretch>
        </p:blipFill>
        <p:spPr>
          <a:xfrm>
            <a:off x="152400" y="1291500"/>
            <a:ext cx="3644677" cy="2429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21985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C4587"/>
                </a:solidFill>
              </a:rPr>
              <a:t>Attending an ECA that finishes at 4:30pm?</a:t>
            </a:r>
            <a:endParaRPr b="1">
              <a:solidFill>
                <a:srgbClr val="1C4587"/>
              </a:solidFill>
            </a:endParaRPr>
          </a:p>
        </p:txBody>
      </p:sp>
      <p:sp>
        <p:nvSpPr>
          <p:cNvPr id="76" name="Google Shape;76;p16"/>
          <p:cNvSpPr txBox="1"/>
          <p:nvPr/>
        </p:nvSpPr>
        <p:spPr>
          <a:xfrm>
            <a:off x="290850" y="572700"/>
            <a:ext cx="5281200" cy="50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indent="0" lvl="0" marL="0" rtl="0" algn="l">
              <a:lnSpc>
                <a:spcPct val="115000"/>
              </a:lnSpc>
              <a:spcBef>
                <a:spcPts val="1600"/>
              </a:spcBef>
              <a:spcAft>
                <a:spcPts val="0"/>
              </a:spcAft>
              <a:buNone/>
            </a:pPr>
            <a:r>
              <a:rPr b="1" lang="en" sz="1600">
                <a:solidFill>
                  <a:srgbClr val="1C4587"/>
                </a:solidFill>
              </a:rPr>
              <a:t>Y4 - 6</a:t>
            </a:r>
            <a:r>
              <a:rPr lang="en" sz="1600">
                <a:solidFill>
                  <a:srgbClr val="1C4587"/>
                </a:solidFill>
              </a:rPr>
              <a:t> Students will walk independently to the Bus Park or the silver gate after their ECA to meet their trusted adult.</a:t>
            </a:r>
            <a:endParaRPr sz="1600">
              <a:solidFill>
                <a:srgbClr val="1C4587"/>
              </a:solidFill>
            </a:endParaRPr>
          </a:p>
          <a:p>
            <a:pPr indent="0" lvl="0" marL="0" rtl="0" algn="l">
              <a:lnSpc>
                <a:spcPct val="115000"/>
              </a:lnSpc>
              <a:spcBef>
                <a:spcPts val="1600"/>
              </a:spcBef>
              <a:spcAft>
                <a:spcPts val="0"/>
              </a:spcAft>
              <a:buNone/>
            </a:pPr>
            <a:r>
              <a:rPr lang="en" sz="1600">
                <a:solidFill>
                  <a:srgbClr val="990000"/>
                </a:solidFill>
              </a:rPr>
              <a:t>Parents you can help us by being on time for pick-up and not entering the campus if your child is in Y3+</a:t>
            </a:r>
            <a:endParaRPr sz="1600">
              <a:solidFill>
                <a:srgbClr val="990000"/>
              </a:solidFill>
            </a:endParaRPr>
          </a:p>
          <a:p>
            <a:pPr indent="0" lvl="0" marL="0" rtl="0" algn="l">
              <a:lnSpc>
                <a:spcPct val="115000"/>
              </a:lnSpc>
              <a:spcBef>
                <a:spcPts val="1600"/>
              </a:spcBef>
              <a:spcAft>
                <a:spcPts val="0"/>
              </a:spcAft>
              <a:buNone/>
            </a:pPr>
            <a:r>
              <a:rPr lang="en" sz="1600">
                <a:solidFill>
                  <a:srgbClr val="990000"/>
                </a:solidFill>
              </a:rPr>
              <a:t>If your child is in Y2 and below, it helps us if you can depart promptly at 3:30pm.</a:t>
            </a:r>
            <a:endParaRPr sz="1600">
              <a:solidFill>
                <a:srgbClr val="990000"/>
              </a:solidFill>
            </a:endParaRPr>
          </a:p>
          <a:p>
            <a:pPr indent="0" lvl="0" marL="0" rtl="0" algn="l">
              <a:lnSpc>
                <a:spcPct val="115000"/>
              </a:lnSpc>
              <a:spcBef>
                <a:spcPts val="1600"/>
              </a:spcBef>
              <a:spcAft>
                <a:spcPts val="1600"/>
              </a:spcAft>
              <a:buNone/>
            </a:pPr>
            <a:r>
              <a:t/>
            </a:r>
            <a:endParaRPr sz="1600">
              <a:solidFill>
                <a:srgbClr val="990000"/>
              </a:solidFill>
            </a:endParaRPr>
          </a:p>
        </p:txBody>
      </p:sp>
      <p:pic>
        <p:nvPicPr>
          <p:cNvPr id="77" name="Google Shape;77;p16"/>
          <p:cNvPicPr preferRelativeResize="0"/>
          <p:nvPr/>
        </p:nvPicPr>
        <p:blipFill>
          <a:blip r:embed="rId3">
            <a:alphaModFix/>
          </a:blip>
          <a:stretch>
            <a:fillRect/>
          </a:stretch>
        </p:blipFill>
        <p:spPr>
          <a:xfrm>
            <a:off x="5724450" y="1612950"/>
            <a:ext cx="3267157" cy="2178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C4587"/>
                </a:solidFill>
              </a:rPr>
              <a:t>Thank you and enjoy your ECAs!</a:t>
            </a:r>
            <a:endParaRPr b="1">
              <a:solidFill>
                <a:srgbClr val="1C4587"/>
              </a:solidFill>
            </a:endParaRPr>
          </a:p>
        </p:txBody>
      </p:sp>
      <p:pic>
        <p:nvPicPr>
          <p:cNvPr id="83" name="Google Shape;83;p17"/>
          <p:cNvPicPr preferRelativeResize="0"/>
          <p:nvPr/>
        </p:nvPicPr>
        <p:blipFill rotWithShape="1">
          <a:blip r:embed="rId3">
            <a:alphaModFix/>
          </a:blip>
          <a:srcRect b="63808" l="0" r="0" t="0"/>
          <a:stretch/>
        </p:blipFill>
        <p:spPr>
          <a:xfrm>
            <a:off x="2076450" y="244950"/>
            <a:ext cx="4991100" cy="1806350"/>
          </a:xfrm>
          <a:prstGeom prst="rect">
            <a:avLst/>
          </a:prstGeom>
          <a:noFill/>
          <a:ln>
            <a:noFill/>
          </a:ln>
        </p:spPr>
      </p:pic>
      <p:pic>
        <p:nvPicPr>
          <p:cNvPr id="84" name="Google Shape;84;p17"/>
          <p:cNvPicPr preferRelativeResize="0"/>
          <p:nvPr/>
        </p:nvPicPr>
        <p:blipFill rotWithShape="1">
          <a:blip r:embed="rId4">
            <a:alphaModFix/>
          </a:blip>
          <a:srcRect b="0" l="0" r="0" t="65965"/>
          <a:stretch/>
        </p:blipFill>
        <p:spPr>
          <a:xfrm>
            <a:off x="2076450" y="3092200"/>
            <a:ext cx="4991100" cy="16987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