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4" r:id="rId3"/>
    <p:sldId id="265" r:id="rId4"/>
    <p:sldId id="266" r:id="rId5"/>
    <p:sldId id="268" r:id="rId6"/>
    <p:sldId id="272" r:id="rId7"/>
    <p:sldId id="273" r:id="rId8"/>
    <p:sldId id="274" r:id="rId9"/>
    <p:sldId id="275" r:id="rId10"/>
    <p:sldId id="276" r:id="rId11"/>
    <p:sldId id="277" r:id="rId12"/>
    <p:sldId id="281" r:id="rId13"/>
    <p:sldId id="282" r:id="rId14"/>
    <p:sldId id="283" r:id="rId15"/>
    <p:sldId id="279" r:id="rId16"/>
    <p:sldId id="280" r:id="rId1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1B23CB"/>
    <a:srgbClr val="FEF9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3888" autoAdjust="0"/>
  </p:normalViewPr>
  <p:slideViewPr>
    <p:cSldViewPr snapToGrid="0">
      <p:cViewPr varScale="1">
        <p:scale>
          <a:sx n="72" d="100"/>
          <a:sy n="72" d="100"/>
        </p:scale>
        <p:origin x="40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61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6C3D7-8344-43F8-9B5A-58F1749EB347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7C0FB-7FD4-49A4-9A73-CA9AF3C9E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6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2DDE1-03FC-40D7-B91A-E29BF93D1696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F6E43-45B7-4E7F-8EF0-9AF65E570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2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Sub-dividing </a:t>
            </a:r>
            <a:r>
              <a:rPr lang="en-GB" sz="12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Levels</a:t>
            </a:r>
            <a:r>
              <a:rPr lang="en-GB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enables teachers to make a more precise judgments about attainment;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Sub-dividing </a:t>
            </a:r>
            <a:r>
              <a:rPr lang="en-GB" sz="12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Levels</a:t>
            </a:r>
            <a:r>
              <a:rPr lang="en-GB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allows for a clearer picture of progress through a given </a:t>
            </a:r>
            <a:r>
              <a:rPr lang="en-GB" sz="12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Level</a:t>
            </a:r>
            <a:r>
              <a:rPr lang="en-GB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F6E43-45B7-4E7F-8EF0-9AF65E5708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91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9502-9DA3-4677-B2A2-C6E95447EC24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E46F-F249-47FE-AE79-71CF9DB7E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9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9502-9DA3-4677-B2A2-C6E95447EC24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E46F-F249-47FE-AE79-71CF9DB7E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4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9502-9DA3-4677-B2A2-C6E95447EC24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E46F-F249-47FE-AE79-71CF9DB7E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780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9502-9DA3-4677-B2A2-C6E95447EC24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E46F-F249-47FE-AE79-71CF9DB7E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68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9502-9DA3-4677-B2A2-C6E95447EC24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E46F-F249-47FE-AE79-71CF9DB7E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96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9502-9DA3-4677-B2A2-C6E95447EC24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E46F-F249-47FE-AE79-71CF9DB7E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4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9502-9DA3-4677-B2A2-C6E95447EC24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E46F-F249-47FE-AE79-71CF9DB7E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7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9502-9DA3-4677-B2A2-C6E95447EC24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E46F-F249-47FE-AE79-71CF9DB7E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88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9502-9DA3-4677-B2A2-C6E95447EC24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E46F-F249-47FE-AE79-71CF9DB7E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87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9502-9DA3-4677-B2A2-C6E95447EC24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E46F-F249-47FE-AE79-71CF9DB7E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52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9502-9DA3-4677-B2A2-C6E95447EC24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E46F-F249-47FE-AE79-71CF9DB7E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44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C9502-9DA3-4677-B2A2-C6E95447EC24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4E46F-F249-47FE-AE79-71CF9DB7E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6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4680" y="1295400"/>
            <a:ext cx="5577840" cy="707886"/>
          </a:xfrm>
          <a:prstGeom prst="rect">
            <a:avLst/>
          </a:prstGeom>
          <a:noFill/>
          <a:effectLst>
            <a:glow rad="939800">
              <a:schemeClr val="bg1">
                <a:alpha val="40000"/>
              </a:schemeClr>
            </a:glow>
            <a:outerShdw blurRad="50800" dist="50800" dir="5400000" sx="200000" sy="2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2060"/>
                </a:solidFill>
                <a:effectLst>
                  <a:glow rad="431800">
                    <a:schemeClr val="bg1">
                      <a:alpha val="61000"/>
                    </a:schemeClr>
                  </a:glow>
                  <a:outerShdw blurRad="50800" dist="38100" dir="5400000" sx="103000" sy="103000" algn="ctr" rotWithShape="0">
                    <a:schemeClr val="bg1">
                      <a:alpha val="43000"/>
                    </a:schemeClr>
                  </a:outerShdw>
                </a:effectLst>
                <a:latin typeface="Arial Black" panose="020B0A04020102020204" pitchFamily="34" charset="0"/>
                <a:cs typeface="MV Boli" panose="02000500030200090000" pitchFamily="2" charset="0"/>
              </a:rPr>
              <a:t>Fulfilling Potential</a:t>
            </a:r>
            <a:endParaRPr lang="en-US" sz="4000" b="1" dirty="0">
              <a:solidFill>
                <a:srgbClr val="002060"/>
              </a:solidFill>
              <a:effectLst>
                <a:glow rad="431800">
                  <a:schemeClr val="bg1">
                    <a:alpha val="61000"/>
                  </a:schemeClr>
                </a:glow>
                <a:outerShdw blurRad="50800" dist="38100" dir="5400000" sx="103000" sy="103000" algn="ctr" rotWithShape="0">
                  <a:schemeClr val="bg1">
                    <a:alpha val="43000"/>
                  </a:schemeClr>
                </a:outerShdw>
              </a:effectLst>
              <a:latin typeface="Arial Black" panose="020B0A04020102020204" pitchFamily="34" charset="0"/>
              <a:cs typeface="MV Boli" panose="0200050003020009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8044" y="3419606"/>
            <a:ext cx="67390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ASSESSMENT</a:t>
            </a:r>
            <a:endParaRPr lang="en-US" sz="7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80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4680" y="1295400"/>
            <a:ext cx="5577840" cy="707886"/>
          </a:xfrm>
          <a:prstGeom prst="rect">
            <a:avLst/>
          </a:prstGeom>
          <a:noFill/>
          <a:effectLst>
            <a:glow rad="939800">
              <a:schemeClr val="bg1">
                <a:alpha val="40000"/>
              </a:schemeClr>
            </a:glow>
            <a:outerShdw blurRad="50800" dist="50800" dir="5400000" sx="200000" sy="2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2060"/>
                </a:solidFill>
                <a:effectLst>
                  <a:glow rad="431800">
                    <a:schemeClr val="bg1">
                      <a:alpha val="61000"/>
                    </a:schemeClr>
                  </a:glow>
                  <a:outerShdw blurRad="50800" dist="38100" dir="5400000" sx="103000" sy="103000" algn="ctr" rotWithShape="0">
                    <a:schemeClr val="bg1">
                      <a:alpha val="43000"/>
                    </a:schemeClr>
                  </a:outerShdw>
                </a:effectLst>
                <a:latin typeface="Arial Black" panose="020B0A04020102020204" pitchFamily="34" charset="0"/>
                <a:cs typeface="MV Boli" panose="02000500030200090000" pitchFamily="2" charset="0"/>
              </a:rPr>
              <a:t>Fulfilling Potential</a:t>
            </a:r>
            <a:endParaRPr lang="en-US" sz="4000" b="1" dirty="0">
              <a:solidFill>
                <a:srgbClr val="002060"/>
              </a:solidFill>
              <a:effectLst>
                <a:glow rad="431800">
                  <a:schemeClr val="bg1">
                    <a:alpha val="61000"/>
                  </a:schemeClr>
                </a:glow>
                <a:outerShdw blurRad="50800" dist="38100" dir="5400000" sx="103000" sy="103000" algn="ctr" rotWithShape="0">
                  <a:schemeClr val="bg1">
                    <a:alpha val="43000"/>
                  </a:schemeClr>
                </a:outerShdw>
              </a:effectLst>
              <a:latin typeface="Arial Black" panose="020B0A04020102020204" pitchFamily="34" charset="0"/>
              <a:cs typeface="MV Boli" panose="0200050003020009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003286"/>
            <a:ext cx="3419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>
                    <a:lumMod val="75000"/>
                  </a:schemeClr>
                </a:solidFill>
                <a:latin typeface="Arial Rounded MT Bold" panose="020F0704030504030204" pitchFamily="34" charset="0"/>
              </a:rPr>
              <a:t>ASSESSMENT</a:t>
            </a:r>
            <a:endParaRPr lang="en-US" sz="3200" b="1" dirty="0">
              <a:solidFill>
                <a:schemeClr val="bg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8773" y="2357229"/>
            <a:ext cx="5713747" cy="70788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Levels</a:t>
            </a:r>
            <a:r>
              <a:rPr lang="en-GB" sz="40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&amp; sub-Levels</a:t>
            </a:r>
            <a:endParaRPr lang="en-US" sz="4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" y="3419058"/>
            <a:ext cx="6037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 progress in Key Stage 3?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37561" y="4773275"/>
            <a:ext cx="3989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6c</a:t>
            </a:r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6b</a:t>
            </a:r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6a, 7c…</a:t>
            </a:r>
            <a:endParaRPr lang="en-GB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3139" y="4465498"/>
            <a:ext cx="870751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</a:t>
            </a:r>
            <a:endParaRPr lang="en-US" sz="48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240077" y="4321479"/>
            <a:ext cx="363062" cy="3131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9658" y="3942278"/>
            <a:ext cx="1941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Current Y7 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sub-Level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40257" y="3449835"/>
            <a:ext cx="5352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2 sub-Levels per year</a:t>
            </a:r>
            <a:endParaRPr lang="en-US" sz="24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04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4680" y="1295400"/>
            <a:ext cx="5577840" cy="707886"/>
          </a:xfrm>
          <a:prstGeom prst="rect">
            <a:avLst/>
          </a:prstGeom>
          <a:noFill/>
          <a:effectLst>
            <a:glow rad="939800">
              <a:schemeClr val="bg1">
                <a:alpha val="40000"/>
              </a:schemeClr>
            </a:glow>
            <a:outerShdw blurRad="50800" dist="50800" dir="5400000" sx="200000" sy="2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2060"/>
                </a:solidFill>
                <a:effectLst>
                  <a:glow rad="431800">
                    <a:schemeClr val="bg1">
                      <a:alpha val="61000"/>
                    </a:schemeClr>
                  </a:glow>
                  <a:outerShdw blurRad="50800" dist="38100" dir="5400000" sx="103000" sy="103000" algn="ctr" rotWithShape="0">
                    <a:schemeClr val="bg1">
                      <a:alpha val="43000"/>
                    </a:schemeClr>
                  </a:outerShdw>
                </a:effectLst>
                <a:latin typeface="Arial Black" panose="020B0A04020102020204" pitchFamily="34" charset="0"/>
                <a:cs typeface="MV Boli" panose="02000500030200090000" pitchFamily="2" charset="0"/>
              </a:rPr>
              <a:t>Fulfilling Potential</a:t>
            </a:r>
            <a:endParaRPr lang="en-US" sz="4000" b="1" dirty="0">
              <a:solidFill>
                <a:srgbClr val="002060"/>
              </a:solidFill>
              <a:effectLst>
                <a:glow rad="431800">
                  <a:schemeClr val="bg1">
                    <a:alpha val="61000"/>
                  </a:schemeClr>
                </a:glow>
                <a:outerShdw blurRad="50800" dist="38100" dir="5400000" sx="103000" sy="103000" algn="ctr" rotWithShape="0">
                  <a:schemeClr val="bg1">
                    <a:alpha val="43000"/>
                  </a:schemeClr>
                </a:outerShdw>
              </a:effectLst>
              <a:latin typeface="Arial Black" panose="020B0A04020102020204" pitchFamily="34" charset="0"/>
              <a:cs typeface="MV Boli" panose="0200050003020009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003286"/>
            <a:ext cx="3419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>
                    <a:lumMod val="75000"/>
                  </a:schemeClr>
                </a:solidFill>
                <a:latin typeface="Arial Rounded MT Bold" panose="020F0704030504030204" pitchFamily="34" charset="0"/>
              </a:rPr>
              <a:t>ASSESSMENT</a:t>
            </a:r>
            <a:endParaRPr lang="en-US" sz="3200" b="1" dirty="0">
              <a:solidFill>
                <a:schemeClr val="bg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8773" y="2357229"/>
            <a:ext cx="5713747" cy="70788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Levels</a:t>
            </a:r>
            <a:r>
              <a:rPr lang="en-GB" sz="40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&amp; sub-Levels</a:t>
            </a:r>
            <a:endParaRPr lang="en-US" sz="4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" y="3419058"/>
            <a:ext cx="6037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 progress in Key Stage 3?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37561" y="4773275"/>
            <a:ext cx="3989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6c</a:t>
            </a:r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6b</a:t>
            </a:r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6a, 7c…</a:t>
            </a:r>
            <a:endParaRPr lang="en-GB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3139" y="4465498"/>
            <a:ext cx="870751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</a:t>
            </a:r>
            <a:endParaRPr lang="en-US" sz="48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240077" y="4321479"/>
            <a:ext cx="363062" cy="3131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9658" y="3942278"/>
            <a:ext cx="1941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Current Y7 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sub-Level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3911250" y="4702299"/>
            <a:ext cx="814193" cy="972947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4462398" y="5471836"/>
            <a:ext cx="569933" cy="3572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980660" y="5511939"/>
            <a:ext cx="19415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Targeted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end-of- Y7 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sub-Level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40257" y="3449835"/>
            <a:ext cx="5352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2 sub-Levels per year</a:t>
            </a:r>
            <a:endParaRPr lang="en-US" sz="24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13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4680" y="1295400"/>
            <a:ext cx="5577840" cy="707886"/>
          </a:xfrm>
          <a:prstGeom prst="rect">
            <a:avLst/>
          </a:prstGeom>
          <a:noFill/>
          <a:effectLst>
            <a:glow rad="939800">
              <a:schemeClr val="bg1">
                <a:alpha val="40000"/>
              </a:schemeClr>
            </a:glow>
            <a:outerShdw blurRad="50800" dist="50800" dir="5400000" sx="200000" sy="2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2060"/>
                </a:solidFill>
                <a:effectLst>
                  <a:glow rad="431800">
                    <a:schemeClr val="bg1">
                      <a:alpha val="61000"/>
                    </a:schemeClr>
                  </a:glow>
                  <a:outerShdw blurRad="50800" dist="38100" dir="5400000" sx="103000" sy="103000" algn="ctr" rotWithShape="0">
                    <a:schemeClr val="bg1">
                      <a:alpha val="43000"/>
                    </a:schemeClr>
                  </a:outerShdw>
                </a:effectLst>
                <a:latin typeface="Arial Black" panose="020B0A04020102020204" pitchFamily="34" charset="0"/>
                <a:cs typeface="MV Boli" panose="02000500030200090000" pitchFamily="2" charset="0"/>
              </a:rPr>
              <a:t>Fulfilling Potential</a:t>
            </a:r>
            <a:endParaRPr lang="en-US" sz="4000" b="1" dirty="0">
              <a:solidFill>
                <a:srgbClr val="002060"/>
              </a:solidFill>
              <a:effectLst>
                <a:glow rad="431800">
                  <a:schemeClr val="bg1">
                    <a:alpha val="61000"/>
                  </a:schemeClr>
                </a:glow>
                <a:outerShdw blurRad="50800" dist="38100" dir="5400000" sx="103000" sy="103000" algn="ctr" rotWithShape="0">
                  <a:schemeClr val="bg1">
                    <a:alpha val="43000"/>
                  </a:schemeClr>
                </a:outerShdw>
              </a:effectLst>
              <a:latin typeface="Arial Black" panose="020B0A04020102020204" pitchFamily="34" charset="0"/>
              <a:cs typeface="MV Boli" panose="0200050003020009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003286"/>
            <a:ext cx="3419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>
                    <a:lumMod val="75000"/>
                  </a:schemeClr>
                </a:solidFill>
                <a:latin typeface="Arial Rounded MT Bold" panose="020F0704030504030204" pitchFamily="34" charset="0"/>
              </a:rPr>
              <a:t>ASSESSMENT</a:t>
            </a:r>
            <a:endParaRPr lang="en-US" sz="3200" b="1" dirty="0">
              <a:solidFill>
                <a:schemeClr val="bg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8773" y="2357229"/>
            <a:ext cx="5713747" cy="70788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Levels</a:t>
            </a:r>
            <a:r>
              <a:rPr lang="en-GB" sz="40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&amp; sub-Levels</a:t>
            </a:r>
            <a:endParaRPr lang="en-US" sz="4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33295" y="3905817"/>
            <a:ext cx="90230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6c</a:t>
            </a:r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6b</a:t>
            </a:r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6a, 7c, 7b, 7a…</a:t>
            </a:r>
            <a:endParaRPr lang="en-GB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3139" y="3756049"/>
            <a:ext cx="870751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</a:t>
            </a:r>
            <a:endParaRPr lang="en-US" sz="48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240077" y="3612030"/>
            <a:ext cx="363062" cy="3131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9658" y="3232829"/>
            <a:ext cx="1941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Current Y7 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sub-Level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3675364" y="3834841"/>
            <a:ext cx="814193" cy="972947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675364" y="4898964"/>
            <a:ext cx="244261" cy="3351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154680" y="5325268"/>
            <a:ext cx="19415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Targeted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end-of- Y7 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sub-Level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56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4680" y="1295400"/>
            <a:ext cx="5577840" cy="707886"/>
          </a:xfrm>
          <a:prstGeom prst="rect">
            <a:avLst/>
          </a:prstGeom>
          <a:noFill/>
          <a:effectLst>
            <a:glow rad="939800">
              <a:schemeClr val="bg1">
                <a:alpha val="40000"/>
              </a:schemeClr>
            </a:glow>
            <a:outerShdw blurRad="50800" dist="50800" dir="5400000" sx="200000" sy="2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2060"/>
                </a:solidFill>
                <a:effectLst>
                  <a:glow rad="431800">
                    <a:schemeClr val="bg1">
                      <a:alpha val="61000"/>
                    </a:schemeClr>
                  </a:glow>
                  <a:outerShdw blurRad="50800" dist="38100" dir="5400000" sx="103000" sy="103000" algn="ctr" rotWithShape="0">
                    <a:schemeClr val="bg1">
                      <a:alpha val="43000"/>
                    </a:schemeClr>
                  </a:outerShdw>
                </a:effectLst>
                <a:latin typeface="Arial Black" panose="020B0A04020102020204" pitchFamily="34" charset="0"/>
                <a:cs typeface="MV Boli" panose="02000500030200090000" pitchFamily="2" charset="0"/>
              </a:rPr>
              <a:t>Fulfilling Potential</a:t>
            </a:r>
            <a:endParaRPr lang="en-US" sz="4000" b="1" dirty="0">
              <a:solidFill>
                <a:srgbClr val="002060"/>
              </a:solidFill>
              <a:effectLst>
                <a:glow rad="431800">
                  <a:schemeClr val="bg1">
                    <a:alpha val="61000"/>
                  </a:schemeClr>
                </a:glow>
                <a:outerShdw blurRad="50800" dist="38100" dir="5400000" sx="103000" sy="103000" algn="ctr" rotWithShape="0">
                  <a:schemeClr val="bg1">
                    <a:alpha val="43000"/>
                  </a:schemeClr>
                </a:outerShdw>
              </a:effectLst>
              <a:latin typeface="Arial Black" panose="020B0A04020102020204" pitchFamily="34" charset="0"/>
              <a:cs typeface="MV Boli" panose="0200050003020009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003286"/>
            <a:ext cx="3419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>
                    <a:lumMod val="75000"/>
                  </a:schemeClr>
                </a:solidFill>
                <a:latin typeface="Arial Rounded MT Bold" panose="020F0704030504030204" pitchFamily="34" charset="0"/>
              </a:rPr>
              <a:t>ASSESSMENT</a:t>
            </a:r>
            <a:endParaRPr lang="en-US" sz="3200" b="1" dirty="0">
              <a:solidFill>
                <a:schemeClr val="bg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8773" y="2357229"/>
            <a:ext cx="5713747" cy="70788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Levels</a:t>
            </a:r>
            <a:r>
              <a:rPr lang="en-GB" sz="40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&amp; sub-Levels</a:t>
            </a:r>
            <a:endParaRPr lang="en-US" sz="4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33295" y="3905817"/>
            <a:ext cx="90230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6c</a:t>
            </a:r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6b</a:t>
            </a:r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6a, </a:t>
            </a:r>
            <a:r>
              <a:rPr lang="en-GB" sz="4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7c</a:t>
            </a:r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7b, 7a…</a:t>
            </a:r>
            <a:endParaRPr lang="en-GB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3139" y="3756049"/>
            <a:ext cx="870751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</a:t>
            </a:r>
            <a:endParaRPr lang="en-US" sz="48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240077" y="3612030"/>
            <a:ext cx="363062" cy="3131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9658" y="3232829"/>
            <a:ext cx="1941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Current Y7 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sub-Level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3675364" y="3834841"/>
            <a:ext cx="814193" cy="972947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675364" y="4604707"/>
            <a:ext cx="407096" cy="62944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154680" y="5325268"/>
            <a:ext cx="13348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Targeted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end-of- Y7 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sub-Level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9515" y="3820150"/>
            <a:ext cx="823031" cy="98763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6045" y="4550589"/>
            <a:ext cx="518205" cy="73768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847708" y="5379277"/>
            <a:ext cx="13348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Targeted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end-of- Y8 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sub-Level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38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8915400" y="4229097"/>
            <a:ext cx="3118550" cy="2182595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54680" y="1295400"/>
            <a:ext cx="5577840" cy="707886"/>
          </a:xfrm>
          <a:prstGeom prst="rect">
            <a:avLst/>
          </a:prstGeom>
          <a:noFill/>
          <a:effectLst>
            <a:glow rad="939800">
              <a:schemeClr val="bg1">
                <a:alpha val="40000"/>
              </a:schemeClr>
            </a:glow>
            <a:outerShdw blurRad="50800" dist="50800" dir="5400000" sx="200000" sy="2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2060"/>
                </a:solidFill>
                <a:effectLst>
                  <a:glow rad="431800">
                    <a:schemeClr val="bg1">
                      <a:alpha val="61000"/>
                    </a:schemeClr>
                  </a:glow>
                  <a:outerShdw blurRad="50800" dist="38100" dir="5400000" sx="103000" sy="103000" algn="ctr" rotWithShape="0">
                    <a:schemeClr val="bg1">
                      <a:alpha val="43000"/>
                    </a:schemeClr>
                  </a:outerShdw>
                </a:effectLst>
                <a:latin typeface="Arial Black" panose="020B0A04020102020204" pitchFamily="34" charset="0"/>
                <a:cs typeface="MV Boli" panose="02000500030200090000" pitchFamily="2" charset="0"/>
              </a:rPr>
              <a:t>Fulfilling Potential</a:t>
            </a:r>
            <a:endParaRPr lang="en-US" sz="4000" b="1" dirty="0">
              <a:solidFill>
                <a:srgbClr val="002060"/>
              </a:solidFill>
              <a:effectLst>
                <a:glow rad="431800">
                  <a:schemeClr val="bg1">
                    <a:alpha val="61000"/>
                  </a:schemeClr>
                </a:glow>
                <a:outerShdw blurRad="50800" dist="38100" dir="5400000" sx="103000" sy="103000" algn="ctr" rotWithShape="0">
                  <a:schemeClr val="bg1">
                    <a:alpha val="43000"/>
                  </a:schemeClr>
                </a:outerShdw>
              </a:effectLst>
              <a:latin typeface="Arial Black" panose="020B0A04020102020204" pitchFamily="34" charset="0"/>
              <a:cs typeface="MV Boli" panose="0200050003020009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003286"/>
            <a:ext cx="3419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>
                    <a:lumMod val="75000"/>
                  </a:schemeClr>
                </a:solidFill>
                <a:latin typeface="Arial Rounded MT Bold" panose="020F0704030504030204" pitchFamily="34" charset="0"/>
              </a:rPr>
              <a:t>ASSESSMENT</a:t>
            </a:r>
            <a:endParaRPr lang="en-US" sz="3200" b="1" dirty="0">
              <a:solidFill>
                <a:schemeClr val="bg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8773" y="2357229"/>
            <a:ext cx="5713747" cy="70788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Levels</a:t>
            </a:r>
            <a:r>
              <a:rPr lang="en-GB" sz="40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&amp; sub-Levels</a:t>
            </a:r>
            <a:endParaRPr lang="en-US" sz="4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33295" y="3905817"/>
            <a:ext cx="5070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6c</a:t>
            </a:r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6b</a:t>
            </a:r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6a, </a:t>
            </a:r>
            <a:r>
              <a:rPr lang="en-GB" sz="4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7c</a:t>
            </a:r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7b, </a:t>
            </a:r>
            <a:r>
              <a:rPr lang="en-GB" sz="4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7a</a:t>
            </a:r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GB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3139" y="3756049"/>
            <a:ext cx="870751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</a:t>
            </a:r>
            <a:endParaRPr lang="en-US" sz="48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240077" y="3612030"/>
            <a:ext cx="363062" cy="3131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9658" y="3232829"/>
            <a:ext cx="1941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Current Y7 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sub-Level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3675364" y="3834841"/>
            <a:ext cx="814193" cy="972947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675364" y="4604707"/>
            <a:ext cx="407096" cy="62944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154680" y="5325268"/>
            <a:ext cx="13348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Targeted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end-of- Y7 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sub-Level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6045" y="4550589"/>
            <a:ext cx="518205" cy="73768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847708" y="5379277"/>
            <a:ext cx="13348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Targeted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end-of- Y8 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sub-Level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283934" y="3810858"/>
            <a:ext cx="814193" cy="972947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857357" y="3810857"/>
            <a:ext cx="814193" cy="972947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357" y="4566403"/>
            <a:ext cx="518205" cy="73768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6254116" y="5409688"/>
            <a:ext cx="13348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Targeted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end-of- Y9 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sub-Level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33642" y="4496383"/>
            <a:ext cx="804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Y7</a:t>
            </a:r>
            <a:endParaRPr lang="en-US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229910" y="4496383"/>
            <a:ext cx="804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Y9</a:t>
            </a:r>
            <a:endParaRPr lang="en-US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51883" y="4905992"/>
            <a:ext cx="567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3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363917" y="4861857"/>
            <a:ext cx="567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3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Arrow Connector 23"/>
          <p:cNvCxnSpPr>
            <a:stCxn id="12" idx="3"/>
          </p:cNvCxnSpPr>
          <p:nvPr/>
        </p:nvCxnSpPr>
        <p:spPr>
          <a:xfrm flipV="1">
            <a:off x="9719441" y="5229157"/>
            <a:ext cx="1644476" cy="1"/>
          </a:xfrm>
          <a:prstGeom prst="straightConnector1">
            <a:avLst/>
          </a:prstGeom>
          <a:ln w="127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9178155" y="5357943"/>
            <a:ext cx="567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3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390189" y="5313808"/>
            <a:ext cx="567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sz="3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Straight Arrow Connector 26"/>
          <p:cNvCxnSpPr>
            <a:stCxn id="25" idx="3"/>
          </p:cNvCxnSpPr>
          <p:nvPr/>
        </p:nvCxnSpPr>
        <p:spPr>
          <a:xfrm flipV="1">
            <a:off x="9745713" y="5681108"/>
            <a:ext cx="1644476" cy="1"/>
          </a:xfrm>
          <a:prstGeom prst="straightConnector1">
            <a:avLst/>
          </a:prstGeom>
          <a:ln w="127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183415" y="5809496"/>
            <a:ext cx="567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3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395449" y="5765361"/>
            <a:ext cx="567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sz="3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Arrow Connector 29"/>
          <p:cNvCxnSpPr>
            <a:stCxn id="28" idx="3"/>
          </p:cNvCxnSpPr>
          <p:nvPr/>
        </p:nvCxnSpPr>
        <p:spPr>
          <a:xfrm flipV="1">
            <a:off x="9750973" y="6132661"/>
            <a:ext cx="1644476" cy="1"/>
          </a:xfrm>
          <a:prstGeom prst="straightConnector1">
            <a:avLst/>
          </a:prstGeom>
          <a:ln w="127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9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7" grpId="0"/>
      <p:bldP spid="22" grpId="0"/>
      <p:bldP spid="12" grpId="0"/>
      <p:bldP spid="23" grpId="0"/>
      <p:bldP spid="25" grpId="0"/>
      <p:bldP spid="26" grpId="0"/>
      <p:bldP spid="28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4680" y="1295400"/>
            <a:ext cx="5577840" cy="707886"/>
          </a:xfrm>
          <a:prstGeom prst="rect">
            <a:avLst/>
          </a:prstGeom>
          <a:noFill/>
          <a:effectLst>
            <a:glow rad="939800">
              <a:schemeClr val="bg1">
                <a:alpha val="40000"/>
              </a:schemeClr>
            </a:glow>
            <a:outerShdw blurRad="50800" dist="50800" dir="5400000" sx="200000" sy="2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2060"/>
                </a:solidFill>
                <a:effectLst>
                  <a:glow rad="431800">
                    <a:schemeClr val="bg1">
                      <a:alpha val="61000"/>
                    </a:schemeClr>
                  </a:glow>
                  <a:outerShdw blurRad="50800" dist="38100" dir="5400000" sx="103000" sy="103000" algn="ctr" rotWithShape="0">
                    <a:schemeClr val="bg1">
                      <a:alpha val="43000"/>
                    </a:schemeClr>
                  </a:outerShdw>
                </a:effectLst>
                <a:latin typeface="Arial Black" panose="020B0A04020102020204" pitchFamily="34" charset="0"/>
                <a:cs typeface="MV Boli" panose="02000500030200090000" pitchFamily="2" charset="0"/>
              </a:rPr>
              <a:t>Fulfilling Potential</a:t>
            </a:r>
            <a:endParaRPr lang="en-US" sz="4000" b="1" dirty="0">
              <a:solidFill>
                <a:srgbClr val="002060"/>
              </a:solidFill>
              <a:effectLst>
                <a:glow rad="431800">
                  <a:schemeClr val="bg1">
                    <a:alpha val="61000"/>
                  </a:schemeClr>
                </a:glow>
                <a:outerShdw blurRad="50800" dist="38100" dir="5400000" sx="103000" sy="103000" algn="ctr" rotWithShape="0">
                  <a:schemeClr val="bg1">
                    <a:alpha val="43000"/>
                  </a:schemeClr>
                </a:outerShdw>
              </a:effectLst>
              <a:latin typeface="Arial Black" panose="020B0A04020102020204" pitchFamily="34" charset="0"/>
              <a:cs typeface="MV Boli" panose="0200050003020009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003286"/>
            <a:ext cx="3419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>
                    <a:lumMod val="75000"/>
                  </a:schemeClr>
                </a:solidFill>
                <a:latin typeface="Arial Rounded MT Bold" panose="020F0704030504030204" pitchFamily="34" charset="0"/>
              </a:rPr>
              <a:t>ASSESSMENT</a:t>
            </a:r>
            <a:endParaRPr lang="en-US" sz="3200" b="1" dirty="0">
              <a:solidFill>
                <a:schemeClr val="bg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8773" y="2357229"/>
            <a:ext cx="5713747" cy="70788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Levels</a:t>
            </a:r>
            <a:r>
              <a:rPr lang="en-GB" sz="40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&amp; sub-Levels</a:t>
            </a:r>
            <a:endParaRPr lang="en-US" sz="4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2797" y="3596029"/>
            <a:ext cx="5999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Additional Point to Note:</a:t>
            </a:r>
            <a:endParaRPr lang="en-US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0" y="4588608"/>
            <a:ext cx="990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bg1"/>
                </a:solidFill>
              </a:rPr>
              <a:t>KS2 and KS3</a:t>
            </a:r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GB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45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4680" y="1295400"/>
            <a:ext cx="5577840" cy="707886"/>
          </a:xfrm>
          <a:prstGeom prst="rect">
            <a:avLst/>
          </a:prstGeom>
          <a:noFill/>
          <a:effectLst>
            <a:glow rad="939800">
              <a:schemeClr val="bg1">
                <a:alpha val="40000"/>
              </a:schemeClr>
            </a:glow>
            <a:outerShdw blurRad="50800" dist="50800" dir="5400000" sx="200000" sy="2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2060"/>
                </a:solidFill>
                <a:effectLst>
                  <a:glow rad="431800">
                    <a:schemeClr val="bg1">
                      <a:alpha val="61000"/>
                    </a:schemeClr>
                  </a:glow>
                  <a:outerShdw blurRad="50800" dist="38100" dir="5400000" sx="103000" sy="103000" algn="ctr" rotWithShape="0">
                    <a:schemeClr val="bg1">
                      <a:alpha val="43000"/>
                    </a:schemeClr>
                  </a:outerShdw>
                </a:effectLst>
                <a:latin typeface="Arial Black" panose="020B0A04020102020204" pitchFamily="34" charset="0"/>
                <a:cs typeface="MV Boli" panose="02000500030200090000" pitchFamily="2" charset="0"/>
              </a:rPr>
              <a:t>Fulfilling Potential</a:t>
            </a:r>
            <a:endParaRPr lang="en-US" sz="4000" b="1" dirty="0">
              <a:solidFill>
                <a:srgbClr val="002060"/>
              </a:solidFill>
              <a:effectLst>
                <a:glow rad="431800">
                  <a:schemeClr val="bg1">
                    <a:alpha val="61000"/>
                  </a:schemeClr>
                </a:glow>
                <a:outerShdw blurRad="50800" dist="38100" dir="5400000" sx="103000" sy="103000" algn="ctr" rotWithShape="0">
                  <a:schemeClr val="bg1">
                    <a:alpha val="43000"/>
                  </a:schemeClr>
                </a:outerShdw>
              </a:effectLst>
              <a:latin typeface="Arial Black" panose="020B0A04020102020204" pitchFamily="34" charset="0"/>
              <a:cs typeface="MV Boli" panose="0200050003020009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003286"/>
            <a:ext cx="3419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>
                    <a:lumMod val="75000"/>
                  </a:schemeClr>
                </a:solidFill>
                <a:latin typeface="Arial Rounded MT Bold" panose="020F0704030504030204" pitchFamily="34" charset="0"/>
              </a:rPr>
              <a:t>ASSESSMENT</a:t>
            </a:r>
            <a:endParaRPr lang="en-US" sz="3200" b="1" dirty="0">
              <a:solidFill>
                <a:schemeClr val="bg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8773" y="2357229"/>
            <a:ext cx="5713747" cy="70788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Levels</a:t>
            </a:r>
            <a:r>
              <a:rPr lang="en-GB" sz="40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&amp; sub-Levels</a:t>
            </a:r>
            <a:endParaRPr lang="en-US" sz="4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4696" y="3419058"/>
            <a:ext cx="5999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Finally:</a:t>
            </a: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05727" y="4319732"/>
            <a:ext cx="93927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bg1"/>
                </a:solidFill>
              </a:rPr>
              <a:t>Goal is to establish and maintain an open dialogue regarding current </a:t>
            </a:r>
            <a:r>
              <a:rPr lang="en-GB" sz="3200" dirty="0">
                <a:solidFill>
                  <a:schemeClr val="bg1"/>
                </a:solidFill>
              </a:rPr>
              <a:t>a</a:t>
            </a:r>
            <a:r>
              <a:rPr lang="en-GB" sz="3200" dirty="0" smtClean="0">
                <a:solidFill>
                  <a:schemeClr val="bg1"/>
                </a:solidFill>
              </a:rPr>
              <a:t>ttainment and targets to support each student as they strive to fulfil their potential.</a:t>
            </a:r>
            <a:endParaRPr lang="en-US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30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4680" y="1295400"/>
            <a:ext cx="5577840" cy="707886"/>
          </a:xfrm>
          <a:prstGeom prst="rect">
            <a:avLst/>
          </a:prstGeom>
          <a:noFill/>
          <a:effectLst>
            <a:glow rad="939800">
              <a:schemeClr val="bg1">
                <a:alpha val="40000"/>
              </a:schemeClr>
            </a:glow>
            <a:outerShdw blurRad="50800" dist="50800" dir="5400000" sx="200000" sy="2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2060"/>
                </a:solidFill>
                <a:effectLst>
                  <a:glow rad="431800">
                    <a:schemeClr val="bg1">
                      <a:alpha val="61000"/>
                    </a:schemeClr>
                  </a:glow>
                  <a:outerShdw blurRad="50800" dist="38100" dir="5400000" sx="103000" sy="103000" algn="ctr" rotWithShape="0">
                    <a:schemeClr val="bg1">
                      <a:alpha val="43000"/>
                    </a:schemeClr>
                  </a:outerShdw>
                </a:effectLst>
                <a:latin typeface="Arial Black" panose="020B0A04020102020204" pitchFamily="34" charset="0"/>
                <a:cs typeface="MV Boli" panose="02000500030200090000" pitchFamily="2" charset="0"/>
              </a:rPr>
              <a:t>Fulfilling Potential</a:t>
            </a:r>
            <a:endParaRPr lang="en-US" sz="4000" b="1" dirty="0">
              <a:solidFill>
                <a:srgbClr val="002060"/>
              </a:solidFill>
              <a:effectLst>
                <a:glow rad="431800">
                  <a:schemeClr val="bg1">
                    <a:alpha val="61000"/>
                  </a:schemeClr>
                </a:glow>
                <a:outerShdw blurRad="50800" dist="38100" dir="5400000" sx="103000" sy="103000" algn="ctr" rotWithShape="0">
                  <a:schemeClr val="bg1">
                    <a:alpha val="43000"/>
                  </a:schemeClr>
                </a:outerShdw>
              </a:effectLst>
              <a:latin typeface="Arial Black" panose="020B0A04020102020204" pitchFamily="34" charset="0"/>
              <a:cs typeface="MV Boli" panose="0200050003020009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003286"/>
            <a:ext cx="3419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>
                    <a:lumMod val="75000"/>
                  </a:schemeClr>
                </a:solidFill>
                <a:latin typeface="Arial Rounded MT Bold" panose="020F0704030504030204" pitchFamily="34" charset="0"/>
              </a:rPr>
              <a:t>ASSESSMENT</a:t>
            </a:r>
            <a:endParaRPr lang="en-US" sz="3200" b="1" dirty="0">
              <a:solidFill>
                <a:schemeClr val="bg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0558" y="2799765"/>
            <a:ext cx="3118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of Year 7</a:t>
            </a:r>
            <a:endParaRPr lang="en-US" sz="3600" dirty="0">
              <a:solidFill>
                <a:schemeClr val="accent4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0049" y="3707706"/>
            <a:ext cx="2741321" cy="1446550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chemeClr val="tx1"/>
                </a:solidFill>
              </a:rPr>
              <a:t>Year 6 NCT results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5017" y="3720231"/>
            <a:ext cx="3507287" cy="1446550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tx1"/>
                </a:solidFill>
              </a:rPr>
              <a:t>Year 6 Teacher Assessments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5112" y="5536856"/>
            <a:ext cx="3356975" cy="769441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r>
              <a:rPr lang="en-GB" sz="4400" b="1" dirty="0" smtClean="0">
                <a:solidFill>
                  <a:srgbClr val="C00000"/>
                </a:solidFill>
                <a:effectLst>
                  <a:glow rad="76200">
                    <a:schemeClr val="bg1"/>
                  </a:glow>
                </a:effectLst>
              </a:rPr>
              <a:t> </a:t>
            </a:r>
            <a:r>
              <a:rPr lang="en-GB" sz="4400" b="1" dirty="0" err="1" smtClean="0">
                <a:solidFill>
                  <a:srgbClr val="C00000"/>
                </a:solidFill>
                <a:effectLst>
                  <a:glow rad="76200">
                    <a:schemeClr val="bg1"/>
                  </a:glow>
                </a:effectLst>
              </a:rPr>
              <a:t>MidYIS</a:t>
            </a:r>
            <a:r>
              <a:rPr lang="en-GB" sz="4400" b="1" dirty="0" smtClean="0">
                <a:solidFill>
                  <a:srgbClr val="C00000"/>
                </a:solidFill>
                <a:effectLst>
                  <a:glow rad="76200">
                    <a:schemeClr val="bg1"/>
                  </a:glow>
                </a:effectLst>
              </a:rPr>
              <a:t> data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10043" y="3921000"/>
            <a:ext cx="5761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chemeClr val="bg1"/>
                </a:solidFill>
              </a:rPr>
              <a:t>+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71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4680" y="1295400"/>
            <a:ext cx="5577840" cy="707886"/>
          </a:xfrm>
          <a:prstGeom prst="rect">
            <a:avLst/>
          </a:prstGeom>
          <a:noFill/>
          <a:effectLst>
            <a:glow rad="939800">
              <a:schemeClr val="bg1">
                <a:alpha val="40000"/>
              </a:schemeClr>
            </a:glow>
            <a:outerShdw blurRad="50800" dist="50800" dir="5400000" sx="200000" sy="2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2060"/>
                </a:solidFill>
                <a:effectLst>
                  <a:glow rad="431800">
                    <a:schemeClr val="bg1">
                      <a:alpha val="61000"/>
                    </a:schemeClr>
                  </a:glow>
                  <a:outerShdw blurRad="50800" dist="38100" dir="5400000" sx="103000" sy="103000" algn="ctr" rotWithShape="0">
                    <a:schemeClr val="bg1">
                      <a:alpha val="43000"/>
                    </a:schemeClr>
                  </a:outerShdw>
                </a:effectLst>
                <a:latin typeface="Arial Black" panose="020B0A04020102020204" pitchFamily="34" charset="0"/>
                <a:cs typeface="MV Boli" panose="02000500030200090000" pitchFamily="2" charset="0"/>
              </a:rPr>
              <a:t>Fulfilling Potential</a:t>
            </a:r>
            <a:endParaRPr lang="en-US" sz="4000" b="1" dirty="0">
              <a:solidFill>
                <a:srgbClr val="002060"/>
              </a:solidFill>
              <a:effectLst>
                <a:glow rad="431800">
                  <a:schemeClr val="bg1">
                    <a:alpha val="61000"/>
                  </a:schemeClr>
                </a:glow>
                <a:outerShdw blurRad="50800" dist="38100" dir="5400000" sx="103000" sy="103000" algn="ctr" rotWithShape="0">
                  <a:schemeClr val="bg1">
                    <a:alpha val="43000"/>
                  </a:schemeClr>
                </a:outerShdw>
              </a:effectLst>
              <a:latin typeface="Arial Black" panose="020B0A04020102020204" pitchFamily="34" charset="0"/>
              <a:cs typeface="MV Boli" panose="0200050003020009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003286"/>
            <a:ext cx="3419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>
                    <a:lumMod val="75000"/>
                  </a:schemeClr>
                </a:solidFill>
                <a:latin typeface="Arial Rounded MT Bold" panose="020F0704030504030204" pitchFamily="34" charset="0"/>
              </a:rPr>
              <a:t>ASSESSMENT</a:t>
            </a:r>
            <a:endParaRPr lang="en-US" sz="3200" b="1" dirty="0">
              <a:solidFill>
                <a:schemeClr val="bg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0558" y="2799765"/>
            <a:ext cx="3118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of Year 7</a:t>
            </a:r>
            <a:endParaRPr lang="en-US" sz="3600" dirty="0">
              <a:solidFill>
                <a:schemeClr val="accent4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89539" y="3657800"/>
            <a:ext cx="3356975" cy="769441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r>
              <a:rPr lang="en-GB" sz="4400" b="1" dirty="0" smtClean="0">
                <a:solidFill>
                  <a:srgbClr val="C00000"/>
                </a:solidFill>
                <a:effectLst>
                  <a:glow rad="76200">
                    <a:schemeClr val="bg1"/>
                  </a:glow>
                </a:effectLst>
              </a:rPr>
              <a:t> </a:t>
            </a:r>
            <a:r>
              <a:rPr lang="en-GB" sz="4400" b="1" dirty="0" err="1" smtClean="0">
                <a:solidFill>
                  <a:srgbClr val="C00000"/>
                </a:solidFill>
                <a:effectLst>
                  <a:glow rad="76200">
                    <a:schemeClr val="bg1"/>
                  </a:glow>
                </a:effectLst>
              </a:rPr>
              <a:t>MidYIS</a:t>
            </a:r>
            <a:r>
              <a:rPr lang="en-GB" sz="4400" b="1" dirty="0" smtClean="0">
                <a:solidFill>
                  <a:srgbClr val="C00000"/>
                </a:solidFill>
                <a:effectLst>
                  <a:glow rad="76200">
                    <a:schemeClr val="bg1"/>
                  </a:glow>
                </a:effectLst>
              </a:rPr>
              <a:t> data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922729"/>
            <a:ext cx="61001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</a:rPr>
              <a:t>“</a:t>
            </a:r>
            <a:r>
              <a:rPr lang="en-GB" sz="2400" dirty="0" err="1" smtClean="0">
                <a:solidFill>
                  <a:schemeClr val="bg1"/>
                </a:solidFill>
              </a:rPr>
              <a:t>MidYIS</a:t>
            </a:r>
            <a:r>
              <a:rPr lang="en-GB" sz="2400" dirty="0" smtClean="0">
                <a:solidFill>
                  <a:schemeClr val="bg1"/>
                </a:solidFill>
              </a:rPr>
              <a:t>”: Middle Years Information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</a:rPr>
              <a:t>50 minutes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</a:rPr>
              <a:t>Adaptive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</a:rPr>
              <a:t>Vocabulary, Maths, Non-verbal, Skills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00175" y="4929852"/>
            <a:ext cx="61001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</a:rPr>
              <a:t>Aptitude and ability, not achievement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</a:rPr>
              <a:t>Measure of “typical” performance used to give an expected level of attainment at the end of Year 9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330" y="2295909"/>
            <a:ext cx="3790122" cy="213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81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4680" y="1295400"/>
            <a:ext cx="5577840" cy="707886"/>
          </a:xfrm>
          <a:prstGeom prst="rect">
            <a:avLst/>
          </a:prstGeom>
          <a:noFill/>
          <a:effectLst>
            <a:glow rad="939800">
              <a:schemeClr val="bg1">
                <a:alpha val="40000"/>
              </a:schemeClr>
            </a:glow>
            <a:outerShdw blurRad="50800" dist="50800" dir="5400000" sx="200000" sy="2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2060"/>
                </a:solidFill>
                <a:effectLst>
                  <a:glow rad="431800">
                    <a:schemeClr val="bg1">
                      <a:alpha val="61000"/>
                    </a:schemeClr>
                  </a:glow>
                  <a:outerShdw blurRad="50800" dist="38100" dir="5400000" sx="103000" sy="103000" algn="ctr" rotWithShape="0">
                    <a:schemeClr val="bg1">
                      <a:alpha val="43000"/>
                    </a:schemeClr>
                  </a:outerShdw>
                </a:effectLst>
                <a:latin typeface="Arial Black" panose="020B0A04020102020204" pitchFamily="34" charset="0"/>
                <a:cs typeface="MV Boli" panose="02000500030200090000" pitchFamily="2" charset="0"/>
              </a:rPr>
              <a:t>Fulfilling Potential</a:t>
            </a:r>
            <a:endParaRPr lang="en-US" sz="4000" b="1" dirty="0">
              <a:solidFill>
                <a:srgbClr val="002060"/>
              </a:solidFill>
              <a:effectLst>
                <a:glow rad="431800">
                  <a:schemeClr val="bg1">
                    <a:alpha val="61000"/>
                  </a:schemeClr>
                </a:glow>
                <a:outerShdw blurRad="50800" dist="38100" dir="5400000" sx="103000" sy="103000" algn="ctr" rotWithShape="0">
                  <a:schemeClr val="bg1">
                    <a:alpha val="43000"/>
                  </a:schemeClr>
                </a:outerShdw>
              </a:effectLst>
              <a:latin typeface="Arial Black" panose="020B0A04020102020204" pitchFamily="34" charset="0"/>
              <a:cs typeface="MV Boli" panose="0200050003020009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003286"/>
            <a:ext cx="3419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>
                    <a:lumMod val="75000"/>
                  </a:schemeClr>
                </a:solidFill>
                <a:latin typeface="Arial Rounded MT Bold" panose="020F0704030504030204" pitchFamily="34" charset="0"/>
              </a:rPr>
              <a:t>ASSESSMENT</a:t>
            </a:r>
            <a:endParaRPr lang="en-US" sz="3200" b="1" dirty="0">
              <a:solidFill>
                <a:schemeClr val="bg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0558" y="2687031"/>
            <a:ext cx="3118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of Year 7</a:t>
            </a:r>
            <a:endParaRPr lang="en-US" sz="3600" dirty="0">
              <a:solidFill>
                <a:schemeClr val="accent4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54681" y="3296695"/>
            <a:ext cx="4191834" cy="1015663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r>
              <a:rPr lang="en-GB" sz="4400" b="1" dirty="0" smtClean="0">
                <a:solidFill>
                  <a:srgbClr val="C00000"/>
                </a:solidFill>
                <a:effectLst>
                  <a:glow rad="76200">
                    <a:schemeClr val="bg1"/>
                  </a:glow>
                </a:effectLst>
              </a:rPr>
              <a:t> </a:t>
            </a:r>
            <a:r>
              <a:rPr lang="en-GB" sz="6000" b="1" dirty="0" err="1" smtClean="0">
                <a:solidFill>
                  <a:srgbClr val="C00000"/>
                </a:solidFill>
                <a:effectLst>
                  <a:glow rad="76200">
                    <a:schemeClr val="bg1"/>
                  </a:glow>
                </a:effectLst>
              </a:rPr>
              <a:t>MidYIS</a:t>
            </a:r>
            <a:r>
              <a:rPr lang="en-GB" sz="6000" b="1" dirty="0" smtClean="0">
                <a:solidFill>
                  <a:srgbClr val="C00000"/>
                </a:solidFill>
                <a:effectLst>
                  <a:glow rad="76200">
                    <a:schemeClr val="bg1"/>
                  </a:glow>
                </a:effectLst>
              </a:rPr>
              <a:t> data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312358"/>
            <a:ext cx="111105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err="1" smtClean="0">
                <a:solidFill>
                  <a:schemeClr val="bg1"/>
                </a:solidFill>
              </a:rPr>
              <a:t>MidYIS</a:t>
            </a:r>
            <a:r>
              <a:rPr lang="en-GB" sz="2400" dirty="0" smtClean="0">
                <a:solidFill>
                  <a:schemeClr val="bg1"/>
                </a:solidFill>
              </a:rPr>
              <a:t> feedback identifies potential attainment for the end of Y9 for all their subjects;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bg1"/>
                </a:solidFill>
              </a:rPr>
              <a:t>Target Grades </a:t>
            </a:r>
            <a:r>
              <a:rPr lang="en-GB" sz="2400" dirty="0" smtClean="0">
                <a:solidFill>
                  <a:schemeClr val="bg1"/>
                </a:solidFill>
              </a:rPr>
              <a:t>subsequently determined;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bg1"/>
                </a:solidFill>
              </a:rPr>
              <a:t>Target </a:t>
            </a:r>
            <a:r>
              <a:rPr lang="en-GB" sz="2400" b="1" dirty="0">
                <a:solidFill>
                  <a:schemeClr val="bg1"/>
                </a:solidFill>
              </a:rPr>
              <a:t>Grades </a:t>
            </a:r>
            <a:r>
              <a:rPr lang="en-GB" sz="2400" dirty="0">
                <a:solidFill>
                  <a:schemeClr val="bg1"/>
                </a:solidFill>
              </a:rPr>
              <a:t>are then shared with parents</a:t>
            </a:r>
            <a:r>
              <a:rPr lang="en-GB" sz="2400" dirty="0" smtClean="0">
                <a:solidFill>
                  <a:schemeClr val="bg1"/>
                </a:solidFill>
              </a:rPr>
              <a:t>;</a:t>
            </a:r>
            <a:endParaRPr lang="en-GB" sz="1050" dirty="0">
              <a:solidFill>
                <a:schemeClr val="bg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b="1" i="1" dirty="0">
                <a:solidFill>
                  <a:schemeClr val="bg1"/>
                </a:solidFill>
              </a:rPr>
              <a:t>Ongoing dialogue </a:t>
            </a:r>
            <a:r>
              <a:rPr lang="en-GB" sz="2400" dirty="0">
                <a:solidFill>
                  <a:schemeClr val="bg1"/>
                </a:solidFill>
              </a:rPr>
              <a:t>between school, student, parents:</a:t>
            </a: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46514" y="4058357"/>
            <a:ext cx="1528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Next steps…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74268" y="5811377"/>
            <a:ext cx="2617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i="1" dirty="0" smtClean="0">
                <a:solidFill>
                  <a:schemeClr val="bg1"/>
                </a:solidFill>
              </a:rPr>
              <a:t>On track?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i="1" dirty="0" smtClean="0">
                <a:solidFill>
                  <a:schemeClr val="bg1"/>
                </a:solidFill>
              </a:rPr>
              <a:t>Intervention/support?</a:t>
            </a:r>
            <a:endParaRPr lang="en-US" i="1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1216" y="2056608"/>
            <a:ext cx="3559688" cy="2001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49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4680" y="1295400"/>
            <a:ext cx="5577840" cy="707886"/>
          </a:xfrm>
          <a:prstGeom prst="rect">
            <a:avLst/>
          </a:prstGeom>
          <a:noFill/>
          <a:effectLst>
            <a:glow rad="939800">
              <a:schemeClr val="bg1">
                <a:alpha val="40000"/>
              </a:schemeClr>
            </a:glow>
            <a:outerShdw blurRad="50800" dist="50800" dir="5400000" sx="200000" sy="2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2060"/>
                </a:solidFill>
                <a:effectLst>
                  <a:glow rad="431800">
                    <a:schemeClr val="bg1">
                      <a:alpha val="61000"/>
                    </a:schemeClr>
                  </a:glow>
                  <a:outerShdw blurRad="50800" dist="38100" dir="5400000" sx="103000" sy="103000" algn="ctr" rotWithShape="0">
                    <a:schemeClr val="bg1">
                      <a:alpha val="43000"/>
                    </a:schemeClr>
                  </a:outerShdw>
                </a:effectLst>
                <a:latin typeface="Arial Black" panose="020B0A04020102020204" pitchFamily="34" charset="0"/>
                <a:cs typeface="MV Boli" panose="02000500030200090000" pitchFamily="2" charset="0"/>
              </a:rPr>
              <a:t>Fulfilling Potential</a:t>
            </a:r>
            <a:endParaRPr lang="en-US" sz="4000" b="1" dirty="0">
              <a:solidFill>
                <a:srgbClr val="002060"/>
              </a:solidFill>
              <a:effectLst>
                <a:glow rad="431800">
                  <a:schemeClr val="bg1">
                    <a:alpha val="61000"/>
                  </a:schemeClr>
                </a:glow>
                <a:outerShdw blurRad="50800" dist="38100" dir="5400000" sx="103000" sy="103000" algn="ctr" rotWithShape="0">
                  <a:schemeClr val="bg1">
                    <a:alpha val="43000"/>
                  </a:schemeClr>
                </a:outerShdw>
              </a:effectLst>
              <a:latin typeface="Arial Black" panose="020B0A04020102020204" pitchFamily="34" charset="0"/>
              <a:cs typeface="MV Boli" panose="0200050003020009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003286"/>
            <a:ext cx="3419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>
                    <a:lumMod val="75000"/>
                  </a:schemeClr>
                </a:solidFill>
                <a:latin typeface="Arial Rounded MT Bold" panose="020F0704030504030204" pitchFamily="34" charset="0"/>
              </a:rPr>
              <a:t>ASSESSMENT</a:t>
            </a:r>
            <a:endParaRPr lang="en-US" sz="3200" b="1" dirty="0">
              <a:solidFill>
                <a:schemeClr val="bg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8773" y="2357229"/>
            <a:ext cx="5713747" cy="70788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Levels</a:t>
            </a:r>
            <a:r>
              <a:rPr lang="en-GB" sz="40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&amp; sub-Levels</a:t>
            </a:r>
            <a:endParaRPr lang="en-US" sz="4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432132"/>
            <a:ext cx="12192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Curriculum </a:t>
            </a: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Attainment in each subject area measured in </a:t>
            </a: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from 1 – 8;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Year 7s: </a:t>
            </a: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– 6;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en-GB" sz="28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further sub-divided to allow for a more refined measure of attainment</a:t>
            </a:r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sub-divided into</a:t>
            </a:r>
            <a:r>
              <a:rPr lang="en-GB" sz="28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a</a:t>
            </a:r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8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</a:t>
            </a:r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GB" sz="28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</a:t>
            </a:r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6"/>
            <a:r>
              <a:rPr lang="en-GB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5a, 5b, 5c, and so on.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81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4680" y="1295400"/>
            <a:ext cx="5577840" cy="707886"/>
          </a:xfrm>
          <a:prstGeom prst="rect">
            <a:avLst/>
          </a:prstGeom>
          <a:noFill/>
          <a:effectLst>
            <a:glow rad="939800">
              <a:schemeClr val="bg1">
                <a:alpha val="40000"/>
              </a:schemeClr>
            </a:glow>
            <a:outerShdw blurRad="50800" dist="50800" dir="5400000" sx="200000" sy="2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2060"/>
                </a:solidFill>
                <a:effectLst>
                  <a:glow rad="431800">
                    <a:schemeClr val="bg1">
                      <a:alpha val="61000"/>
                    </a:schemeClr>
                  </a:glow>
                  <a:outerShdw blurRad="50800" dist="38100" dir="5400000" sx="103000" sy="103000" algn="ctr" rotWithShape="0">
                    <a:schemeClr val="bg1">
                      <a:alpha val="43000"/>
                    </a:schemeClr>
                  </a:outerShdw>
                </a:effectLst>
                <a:latin typeface="Arial Black" panose="020B0A04020102020204" pitchFamily="34" charset="0"/>
                <a:cs typeface="MV Boli" panose="02000500030200090000" pitchFamily="2" charset="0"/>
              </a:rPr>
              <a:t>Fulfilling Potential</a:t>
            </a:r>
            <a:endParaRPr lang="en-US" sz="4000" b="1" dirty="0">
              <a:solidFill>
                <a:srgbClr val="002060"/>
              </a:solidFill>
              <a:effectLst>
                <a:glow rad="431800">
                  <a:schemeClr val="bg1">
                    <a:alpha val="61000"/>
                  </a:schemeClr>
                </a:glow>
                <a:outerShdw blurRad="50800" dist="38100" dir="5400000" sx="103000" sy="103000" algn="ctr" rotWithShape="0">
                  <a:schemeClr val="bg1">
                    <a:alpha val="43000"/>
                  </a:schemeClr>
                </a:outerShdw>
              </a:effectLst>
              <a:latin typeface="Arial Black" panose="020B0A04020102020204" pitchFamily="34" charset="0"/>
              <a:cs typeface="MV Boli" panose="0200050003020009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003286"/>
            <a:ext cx="3419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>
                    <a:lumMod val="75000"/>
                  </a:schemeClr>
                </a:solidFill>
                <a:latin typeface="Arial Rounded MT Bold" panose="020F0704030504030204" pitchFamily="34" charset="0"/>
              </a:rPr>
              <a:t>ASSESSMENT</a:t>
            </a:r>
            <a:endParaRPr lang="en-US" sz="3200" b="1" dirty="0">
              <a:solidFill>
                <a:schemeClr val="bg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8773" y="2357229"/>
            <a:ext cx="5713747" cy="70788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Levels</a:t>
            </a:r>
            <a:r>
              <a:rPr lang="en-GB" sz="40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&amp; sub-Levels</a:t>
            </a:r>
            <a:endParaRPr lang="en-US" sz="4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6092" y="3444658"/>
            <a:ext cx="115364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5a</a:t>
            </a:r>
            <a:r>
              <a:rPr lang="en-GB" sz="32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: </a:t>
            </a:r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strongly meeting </a:t>
            </a:r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criteria for Level </a:t>
            </a:r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 </a:t>
            </a:r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is likely to be achieving or working close to Level 6 for some criteria</a:t>
            </a:r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en-GB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5b</a:t>
            </a:r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is working comfortably at Level 5;</a:t>
            </a:r>
          </a:p>
          <a:p>
            <a:endParaRPr lang="en-GB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5c</a:t>
            </a:r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is meeting Level 5 criteria, but only just</a:t>
            </a:r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9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4680" y="1295400"/>
            <a:ext cx="5577840" cy="707886"/>
          </a:xfrm>
          <a:prstGeom prst="rect">
            <a:avLst/>
          </a:prstGeom>
          <a:noFill/>
          <a:effectLst>
            <a:glow rad="939800">
              <a:schemeClr val="bg1">
                <a:alpha val="40000"/>
              </a:schemeClr>
            </a:glow>
            <a:outerShdw blurRad="50800" dist="50800" dir="5400000" sx="200000" sy="2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2060"/>
                </a:solidFill>
                <a:effectLst>
                  <a:glow rad="431800">
                    <a:schemeClr val="bg1">
                      <a:alpha val="61000"/>
                    </a:schemeClr>
                  </a:glow>
                  <a:outerShdw blurRad="50800" dist="38100" dir="5400000" sx="103000" sy="103000" algn="ctr" rotWithShape="0">
                    <a:schemeClr val="bg1">
                      <a:alpha val="43000"/>
                    </a:schemeClr>
                  </a:outerShdw>
                </a:effectLst>
                <a:latin typeface="Arial Black" panose="020B0A04020102020204" pitchFamily="34" charset="0"/>
                <a:cs typeface="MV Boli" panose="02000500030200090000" pitchFamily="2" charset="0"/>
              </a:rPr>
              <a:t>Fulfilling Potential</a:t>
            </a:r>
            <a:endParaRPr lang="en-US" sz="4000" b="1" dirty="0">
              <a:solidFill>
                <a:srgbClr val="002060"/>
              </a:solidFill>
              <a:effectLst>
                <a:glow rad="431800">
                  <a:schemeClr val="bg1">
                    <a:alpha val="61000"/>
                  </a:schemeClr>
                </a:glow>
                <a:outerShdw blurRad="50800" dist="38100" dir="5400000" sx="103000" sy="103000" algn="ctr" rotWithShape="0">
                  <a:schemeClr val="bg1">
                    <a:alpha val="43000"/>
                  </a:schemeClr>
                </a:outerShdw>
              </a:effectLst>
              <a:latin typeface="Arial Black" panose="020B0A04020102020204" pitchFamily="34" charset="0"/>
              <a:cs typeface="MV Boli" panose="0200050003020009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003286"/>
            <a:ext cx="3419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>
                    <a:lumMod val="75000"/>
                  </a:schemeClr>
                </a:solidFill>
                <a:latin typeface="Arial Rounded MT Bold" panose="020F0704030504030204" pitchFamily="34" charset="0"/>
              </a:rPr>
              <a:t>ASSESSMENT</a:t>
            </a:r>
            <a:endParaRPr lang="en-US" sz="3200" b="1" dirty="0">
              <a:solidFill>
                <a:schemeClr val="bg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8773" y="2357229"/>
            <a:ext cx="5713747" cy="70788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Levels</a:t>
            </a:r>
            <a:r>
              <a:rPr lang="en-GB" sz="40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&amp; sub-Levels</a:t>
            </a:r>
            <a:endParaRPr lang="en-US" sz="4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3566" y="4409162"/>
            <a:ext cx="11536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1c, 1b, 1a, 2c, 2b, 2a, 3c, 3b, 3a, 4c, 4b, 4a, 5c, 5b, 5a, 6c, 6b, 6a, 7c…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039830"/>
            <a:ext cx="3933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Lower end of attainment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97025" y="4039830"/>
            <a:ext cx="3066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U</a:t>
            </a:r>
            <a:r>
              <a:rPr lang="en-GB" dirty="0" smtClean="0">
                <a:solidFill>
                  <a:srgbClr val="FFFF00"/>
                </a:solidFill>
              </a:rPr>
              <a:t>pper end of attainment…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83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4680" y="1295400"/>
            <a:ext cx="5577840" cy="707886"/>
          </a:xfrm>
          <a:prstGeom prst="rect">
            <a:avLst/>
          </a:prstGeom>
          <a:noFill/>
          <a:effectLst>
            <a:glow rad="939800">
              <a:schemeClr val="bg1">
                <a:alpha val="40000"/>
              </a:schemeClr>
            </a:glow>
            <a:outerShdw blurRad="50800" dist="50800" dir="5400000" sx="200000" sy="2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2060"/>
                </a:solidFill>
                <a:effectLst>
                  <a:glow rad="431800">
                    <a:schemeClr val="bg1">
                      <a:alpha val="61000"/>
                    </a:schemeClr>
                  </a:glow>
                  <a:outerShdw blurRad="50800" dist="38100" dir="5400000" sx="103000" sy="103000" algn="ctr" rotWithShape="0">
                    <a:schemeClr val="bg1">
                      <a:alpha val="43000"/>
                    </a:schemeClr>
                  </a:outerShdw>
                </a:effectLst>
                <a:latin typeface="Arial Black" panose="020B0A04020102020204" pitchFamily="34" charset="0"/>
                <a:cs typeface="MV Boli" panose="02000500030200090000" pitchFamily="2" charset="0"/>
              </a:rPr>
              <a:t>Fulfilling Potential</a:t>
            </a:r>
            <a:endParaRPr lang="en-US" sz="4000" b="1" dirty="0">
              <a:solidFill>
                <a:srgbClr val="002060"/>
              </a:solidFill>
              <a:effectLst>
                <a:glow rad="431800">
                  <a:schemeClr val="bg1">
                    <a:alpha val="61000"/>
                  </a:schemeClr>
                </a:glow>
                <a:outerShdw blurRad="50800" dist="38100" dir="5400000" sx="103000" sy="103000" algn="ctr" rotWithShape="0">
                  <a:schemeClr val="bg1">
                    <a:alpha val="43000"/>
                  </a:schemeClr>
                </a:outerShdw>
              </a:effectLst>
              <a:latin typeface="Arial Black" panose="020B0A04020102020204" pitchFamily="34" charset="0"/>
              <a:cs typeface="MV Boli" panose="0200050003020009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003286"/>
            <a:ext cx="3419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>
                    <a:lumMod val="75000"/>
                  </a:schemeClr>
                </a:solidFill>
                <a:latin typeface="Arial Rounded MT Bold" panose="020F0704030504030204" pitchFamily="34" charset="0"/>
              </a:rPr>
              <a:t>ASSESSMENT</a:t>
            </a:r>
            <a:endParaRPr lang="en-US" sz="3200" b="1" dirty="0">
              <a:solidFill>
                <a:schemeClr val="bg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8773" y="2357229"/>
            <a:ext cx="5713747" cy="70788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Levels</a:t>
            </a:r>
            <a:r>
              <a:rPr lang="en-GB" sz="40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&amp; sub-Levels</a:t>
            </a:r>
            <a:endParaRPr lang="en-US" sz="4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" y="3419058"/>
            <a:ext cx="6037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 progress in Key Stage 3?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40257" y="3449835"/>
            <a:ext cx="5352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2 sub-Levels per year</a:t>
            </a:r>
            <a:endParaRPr lang="en-US" sz="24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37561" y="4773275"/>
            <a:ext cx="3989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6c, 6b, 6a, 7c…</a:t>
            </a:r>
            <a:endParaRPr lang="en-GB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3139" y="4465498"/>
            <a:ext cx="870751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</a:t>
            </a:r>
            <a:endParaRPr lang="en-US" sz="48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240077" y="4321479"/>
            <a:ext cx="363062" cy="3131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9658" y="3942278"/>
            <a:ext cx="1941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Current Y7 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sub-Level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08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8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4680" y="1295400"/>
            <a:ext cx="5577840" cy="707886"/>
          </a:xfrm>
          <a:prstGeom prst="rect">
            <a:avLst/>
          </a:prstGeom>
          <a:noFill/>
          <a:effectLst>
            <a:glow rad="939800">
              <a:schemeClr val="bg1">
                <a:alpha val="40000"/>
              </a:schemeClr>
            </a:glow>
            <a:outerShdw blurRad="50800" dist="50800" dir="5400000" sx="200000" sy="2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2060"/>
                </a:solidFill>
                <a:effectLst>
                  <a:glow rad="431800">
                    <a:schemeClr val="bg1">
                      <a:alpha val="61000"/>
                    </a:schemeClr>
                  </a:glow>
                  <a:outerShdw blurRad="50800" dist="38100" dir="5400000" sx="103000" sy="103000" algn="ctr" rotWithShape="0">
                    <a:schemeClr val="bg1">
                      <a:alpha val="43000"/>
                    </a:schemeClr>
                  </a:outerShdw>
                </a:effectLst>
                <a:latin typeface="Arial Black" panose="020B0A04020102020204" pitchFamily="34" charset="0"/>
                <a:cs typeface="MV Boli" panose="02000500030200090000" pitchFamily="2" charset="0"/>
              </a:rPr>
              <a:t>Fulfilling Potential</a:t>
            </a:r>
            <a:endParaRPr lang="en-US" sz="4000" b="1" dirty="0">
              <a:solidFill>
                <a:srgbClr val="002060"/>
              </a:solidFill>
              <a:effectLst>
                <a:glow rad="431800">
                  <a:schemeClr val="bg1">
                    <a:alpha val="61000"/>
                  </a:schemeClr>
                </a:glow>
                <a:outerShdw blurRad="50800" dist="38100" dir="5400000" sx="103000" sy="103000" algn="ctr" rotWithShape="0">
                  <a:schemeClr val="bg1">
                    <a:alpha val="43000"/>
                  </a:schemeClr>
                </a:outerShdw>
              </a:effectLst>
              <a:latin typeface="Arial Black" panose="020B0A04020102020204" pitchFamily="34" charset="0"/>
              <a:cs typeface="MV Boli" panose="0200050003020009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003286"/>
            <a:ext cx="3419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>
                    <a:lumMod val="75000"/>
                  </a:schemeClr>
                </a:solidFill>
                <a:latin typeface="Arial Rounded MT Bold" panose="020F0704030504030204" pitchFamily="34" charset="0"/>
              </a:rPr>
              <a:t>ASSESSMENT</a:t>
            </a:r>
            <a:endParaRPr lang="en-US" sz="3200" b="1" dirty="0">
              <a:solidFill>
                <a:schemeClr val="bg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8773" y="2357229"/>
            <a:ext cx="5713747" cy="70788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Levels</a:t>
            </a:r>
            <a:r>
              <a:rPr lang="en-GB" sz="40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GB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&amp; sub-Levels</a:t>
            </a:r>
            <a:endParaRPr lang="en-US" sz="4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" y="3419058"/>
            <a:ext cx="6037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 progress in Key Stage 3?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37561" y="4773275"/>
            <a:ext cx="3989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6c</a:t>
            </a:r>
            <a:r>
              <a:rPr lang="en-GB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6b, 6a, 7c…</a:t>
            </a:r>
            <a:endParaRPr lang="en-GB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3139" y="4465498"/>
            <a:ext cx="870751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</a:t>
            </a:r>
            <a:endParaRPr lang="en-US" sz="48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240077" y="4321479"/>
            <a:ext cx="363062" cy="3131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9658" y="3942278"/>
            <a:ext cx="1941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Current Y7 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sub-Level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40257" y="3449835"/>
            <a:ext cx="5352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2 sub-Levels per year</a:t>
            </a:r>
            <a:endParaRPr lang="en-US" sz="24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93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604</Words>
  <Application>Microsoft Office PowerPoint</Application>
  <PresentationFormat>Widescreen</PresentationFormat>
  <Paragraphs>153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Arial Black</vt:lpstr>
      <vt:lpstr>Arial Rounded MT Bold</vt:lpstr>
      <vt:lpstr>Calibri</vt:lpstr>
      <vt:lpstr>Calibri Light</vt:lpstr>
      <vt:lpstr>Courier New</vt:lpstr>
      <vt:lpstr>MV Boli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Antonius Berghuis</dc:creator>
  <cp:lastModifiedBy>Antonius Berghuis</cp:lastModifiedBy>
  <cp:revision>39</cp:revision>
  <cp:lastPrinted>2014-09-02T08:32:37Z</cp:lastPrinted>
  <dcterms:created xsi:type="dcterms:W3CDTF">2014-09-01T07:23:53Z</dcterms:created>
  <dcterms:modified xsi:type="dcterms:W3CDTF">2014-09-03T08:18:24Z</dcterms:modified>
</cp:coreProperties>
</file>