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68" r:id="rId5"/>
    <p:sldId id="269" r:id="rId6"/>
    <p:sldId id="270" r:id="rId7"/>
    <p:sldId id="271" r:id="rId8"/>
    <p:sldId id="272" r:id="rId9"/>
    <p:sldId id="273" r:id="rId10"/>
    <p:sldId id="263" r:id="rId11"/>
    <p:sldId id="275" r:id="rId12"/>
    <p:sldId id="276" r:id="rId13"/>
    <p:sldId id="264" r:id="rId14"/>
    <p:sldId id="265" r:id="rId15"/>
    <p:sldId id="274" r:id="rId16"/>
    <p:sldId id="266" r:id="rId17"/>
    <p:sldId id="267" r:id="rId18"/>
  </p:sldIdLst>
  <p:sldSz cx="9144000" cy="5143500" type="screen16x9"/>
  <p:notesSz cx="6858000" cy="9144000"/>
  <p:embeddedFontLst>
    <p:embeddedFont>
      <p:font typeface="Nirmala UI" panose="020B0502040204020203" pitchFamily="34" charset="0"/>
      <p:regular r:id="rId20"/>
      <p:bold r:id="rId21"/>
    </p:embeddedFont>
    <p:embeddedFont>
      <p:font typeface="Pinyon Script"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2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v7NFumFuTr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aa3a3c01b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aa3a3c01b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Len and Jozefien 4A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9f736d8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9f736d8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u="sng">
                <a:solidFill>
                  <a:schemeClr val="hlink"/>
                </a:solidFill>
                <a:hlinkClick r:id="rId3"/>
              </a:rPr>
              <a:t>https://www.youtube.com/watch?v=v7NFumFuTrA</a:t>
            </a:r>
            <a:r>
              <a:rPr lang="en-GB" sz="1800">
                <a:solidFill>
                  <a:schemeClr val="dk2"/>
                </a:solidFill>
              </a:rPr>
              <a:t>  Dash and Teera 4H</a:t>
            </a:r>
            <a:endParaRPr sz="1800">
              <a:solidFill>
                <a:schemeClr val="dk2"/>
              </a:solidFill>
            </a:endParaRPr>
          </a:p>
          <a:p>
            <a:pPr marL="0" lvl="0" indent="0" algn="l" rtl="0">
              <a:spcBef>
                <a:spcPts val="16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a9f736d8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a9f736d8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rgbClr val="242424"/>
                </a:solidFill>
                <a:highlight>
                  <a:srgbClr val="E8EBFA"/>
                </a:highlight>
              </a:rPr>
              <a:t>Doyeon and Saadhvi. 4T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aa3a3c01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aa3a3c01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4R Paolo and Caleb</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aa3a3c01b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aa3a3c01b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a9f736d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a9f736d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GB" sz="1800" dirty="0">
                <a:solidFill>
                  <a:schemeClr val="dk2"/>
                </a:solidFill>
              </a:rPr>
              <a:t>https://www.youtube.com/watch?v=JPvxW66prOI</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330f7b54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330f7b54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B0F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ms4YxTkBGr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JPvxW66prOI"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xozNnytRE6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v7NFumFuTr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192500" y="387900"/>
            <a:ext cx="443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https://vimeo.com/304810288</a:t>
            </a:r>
            <a:endParaRPr/>
          </a:p>
        </p:txBody>
      </p:sp>
      <p:pic>
        <p:nvPicPr>
          <p:cNvPr id="55" name="Google Shape;55;p13" descr="Agency: Jung von Matt/Donau&#10;Director: Kyra &amp; Constantin&#10;Production Company: Passion Animation Studios&#10;Producer: Anna Cunnington, Rick Bland&#10;Country: Austria&#10;Released: December 2018&#10;German banking group Erste worked with animators at Passion Pictures to bring to life adorable woodland creatures in this heart-tugging Christmas ad.&#10;&#10;It' tells the sad tale of a hedgehog who's ostracized because of his spikes -- nobody wants to sit next to him on the bus, play with him or even kick a football around as they always get in the way. Eventually, the other animals come up with an ingenious solution (although we're not quite sure if it's environmentally sound) and he finally gets to feel some holiday love. &#10;&#10;Passion directors Kyra &amp; Constantin worked with Jung von Matt/Donau on the film, bringing a tactile and &quot;fuzzy&quot; feel to the CGI characters. &#10;&#10;While it's doesn't seem to have much to do with banking, it's a charming story, and the tagline &quot;believe in yourself&quot; is one that everyone can appreciate at this time of year." title="First Christmas | Best Christmas Commercial | Erste Bank">
            <a:hlinkClick r:id="rId3"/>
          </p:cNvPr>
          <p:cNvPicPr preferRelativeResize="0"/>
          <p:nvPr/>
        </p:nvPicPr>
        <p:blipFill>
          <a:blip r:embed="rId4">
            <a:alphaModFix/>
          </a:blip>
          <a:stretch>
            <a:fillRect/>
          </a:stretch>
        </p:blipFill>
        <p:spPr>
          <a:xfrm>
            <a:off x="386650" y="89513"/>
            <a:ext cx="8526875" cy="4964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2367050" y="1086800"/>
            <a:ext cx="5138024" cy="3803576"/>
          </a:xfrm>
          <a:prstGeom prst="rect">
            <a:avLst/>
          </a:prstGeom>
          <a:noFill/>
          <a:ln>
            <a:noFill/>
          </a:ln>
        </p:spPr>
      </p:pic>
      <p:sp>
        <p:nvSpPr>
          <p:cNvPr id="107" name="Google Shape;107;p20"/>
          <p:cNvSpPr/>
          <p:nvPr/>
        </p:nvSpPr>
        <p:spPr>
          <a:xfrm rot="161108">
            <a:off x="2036167" y="2891357"/>
            <a:ext cx="992590" cy="320751"/>
          </a:xfrm>
          <a:prstGeom prst="rightArrow">
            <a:avLst>
              <a:gd name="adj1" fmla="val 50000"/>
              <a:gd name="adj2" fmla="val 50000"/>
            </a:avLst>
          </a:prstGeom>
          <a:solidFill>
            <a:srgbClr val="FFF2CC"/>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rot="-736152">
            <a:off x="2089129" y="4137438"/>
            <a:ext cx="1486553" cy="320582"/>
          </a:xfrm>
          <a:prstGeom prst="rightArrow">
            <a:avLst>
              <a:gd name="adj1" fmla="val 50000"/>
              <a:gd name="adj2" fmla="val 50000"/>
            </a:avLst>
          </a:prstGeom>
          <a:solidFill>
            <a:srgbClr val="FFF2CC"/>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rot="1013167">
            <a:off x="1758200" y="1942447"/>
            <a:ext cx="1312698" cy="320681"/>
          </a:xfrm>
          <a:prstGeom prst="rightArrow">
            <a:avLst>
              <a:gd name="adj1" fmla="val 50000"/>
              <a:gd name="adj2" fmla="val 50000"/>
            </a:avLst>
          </a:prstGeom>
          <a:solidFill>
            <a:srgbClr val="FFF2CC"/>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p:nvPr/>
        </p:nvSpPr>
        <p:spPr>
          <a:xfrm rot="8843822">
            <a:off x="6382159" y="2145772"/>
            <a:ext cx="1530582" cy="320562"/>
          </a:xfrm>
          <a:prstGeom prst="rightArrow">
            <a:avLst>
              <a:gd name="adj1" fmla="val 50000"/>
              <a:gd name="adj2" fmla="val 50000"/>
            </a:avLst>
          </a:prstGeom>
          <a:solidFill>
            <a:srgbClr val="FFF2CC"/>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rot="-10242004">
            <a:off x="4505655" y="3867435"/>
            <a:ext cx="2610107" cy="320679"/>
          </a:xfrm>
          <a:prstGeom prst="rightArrow">
            <a:avLst>
              <a:gd name="adj1" fmla="val 36116"/>
              <a:gd name="adj2" fmla="val 50000"/>
            </a:avLst>
          </a:prstGeom>
          <a:solidFill>
            <a:srgbClr val="FFF2CC"/>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rot="7921994">
            <a:off x="4283772" y="1783051"/>
            <a:ext cx="1471411" cy="320546"/>
          </a:xfrm>
          <a:prstGeom prst="rightArrow">
            <a:avLst>
              <a:gd name="adj1" fmla="val 50000"/>
              <a:gd name="adj2" fmla="val 50000"/>
            </a:avLst>
          </a:prstGeom>
          <a:solidFill>
            <a:srgbClr val="FFF2CC"/>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rot="-10021923">
            <a:off x="4026147" y="3334595"/>
            <a:ext cx="3044036" cy="213010"/>
          </a:xfrm>
          <a:prstGeom prst="rightArrow">
            <a:avLst>
              <a:gd name="adj1" fmla="val 50000"/>
              <a:gd name="adj2" fmla="val 50000"/>
            </a:avLst>
          </a:prstGeom>
          <a:solidFill>
            <a:srgbClr val="FFF2CC"/>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180925" y="1086800"/>
            <a:ext cx="1858200" cy="957300"/>
          </a:xfrm>
          <a:prstGeom prst="roundRect">
            <a:avLst>
              <a:gd name="adj" fmla="val 16667"/>
            </a:avLst>
          </a:prstGeom>
          <a:solidFill>
            <a:srgbClr val="FFFFFF"/>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1022700" y="2754075"/>
            <a:ext cx="1006500" cy="439200"/>
          </a:xfrm>
          <a:prstGeom prst="roundRect">
            <a:avLst>
              <a:gd name="adj" fmla="val 16667"/>
            </a:avLst>
          </a:prstGeom>
          <a:solidFill>
            <a:srgbClr val="FFFFFF"/>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a:off x="641550" y="4026300"/>
            <a:ext cx="1703400" cy="629100"/>
          </a:xfrm>
          <a:prstGeom prst="roundRect">
            <a:avLst>
              <a:gd name="adj" fmla="val 16667"/>
            </a:avLst>
          </a:prstGeom>
          <a:solidFill>
            <a:srgbClr val="FFFFFF"/>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5353675" y="398200"/>
            <a:ext cx="1521000" cy="1360500"/>
          </a:xfrm>
          <a:prstGeom prst="roundRect">
            <a:avLst>
              <a:gd name="adj" fmla="val 16667"/>
            </a:avLst>
          </a:prstGeom>
          <a:solidFill>
            <a:srgbClr val="FFFFFF"/>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7079225" y="1183550"/>
            <a:ext cx="1858200" cy="1450800"/>
          </a:xfrm>
          <a:prstGeom prst="roundRect">
            <a:avLst>
              <a:gd name="adj" fmla="val 16667"/>
            </a:avLst>
          </a:prstGeom>
          <a:solidFill>
            <a:srgbClr val="FFFFFF"/>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6824825" y="3302650"/>
            <a:ext cx="1935600" cy="1661400"/>
          </a:xfrm>
          <a:prstGeom prst="roundRect">
            <a:avLst>
              <a:gd name="adj" fmla="val 16667"/>
            </a:avLst>
          </a:prstGeom>
          <a:solidFill>
            <a:srgbClr val="FFFFFF"/>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txBox="1">
            <a:spLocks noGrp="1"/>
          </p:cNvSpPr>
          <p:nvPr>
            <p:ph type="title"/>
          </p:nvPr>
        </p:nvSpPr>
        <p:spPr>
          <a:xfrm>
            <a:off x="180925" y="147725"/>
            <a:ext cx="5042400" cy="51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FF0000"/>
                </a:solidFill>
              </a:rPr>
              <a:t>What should go in the box?</a:t>
            </a:r>
            <a:endParaRPr b="1">
              <a:solidFill>
                <a:srgbClr val="FF0000"/>
              </a:solidFill>
            </a:endParaRPr>
          </a:p>
        </p:txBody>
      </p:sp>
      <p:sp>
        <p:nvSpPr>
          <p:cNvPr id="121" name="Google Shape;121;p20"/>
          <p:cNvSpPr txBox="1"/>
          <p:nvPr/>
        </p:nvSpPr>
        <p:spPr>
          <a:xfrm>
            <a:off x="6970700" y="3408950"/>
            <a:ext cx="2627400" cy="1661400"/>
          </a:xfrm>
          <a:prstGeom prst="rect">
            <a:avLst/>
          </a:prstGeom>
          <a:noFill/>
          <a:ln>
            <a:noFill/>
          </a:ln>
        </p:spPr>
        <p:txBody>
          <a:bodyPr spcFirstLastPara="1" wrap="square" lIns="91425" tIns="91425" rIns="91425" bIns="91425" anchor="t" anchorCtr="0">
            <a:noAutofit/>
          </a:bodyPr>
          <a:lstStyle/>
          <a:p>
            <a:pPr marL="0" lvl="0" indent="-228600" algn="l" rtl="0">
              <a:lnSpc>
                <a:spcPct val="115000"/>
              </a:lnSpc>
              <a:spcBef>
                <a:spcPts val="0"/>
              </a:spcBef>
              <a:spcAft>
                <a:spcPts val="0"/>
              </a:spcAft>
              <a:buNone/>
            </a:pPr>
            <a:r>
              <a:rPr lang="en-GB" sz="1100">
                <a:solidFill>
                  <a:schemeClr val="dk1"/>
                </a:solidFill>
              </a:rPr>
              <a:t>·</a:t>
            </a:r>
            <a:r>
              <a:rPr lang="en-GB" sz="700">
                <a:solidFill>
                  <a:schemeClr val="dk1"/>
                </a:solidFill>
                <a:latin typeface="Times New Roman"/>
                <a:ea typeface="Times New Roman"/>
                <a:cs typeface="Times New Roman"/>
                <a:sym typeface="Times New Roman"/>
              </a:rPr>
              <a:t>    </a:t>
            </a:r>
            <a:r>
              <a:rPr lang="en-GB" sz="700" b="1">
                <a:solidFill>
                  <a:schemeClr val="dk1"/>
                </a:solidFill>
                <a:latin typeface="Times New Roman"/>
                <a:ea typeface="Times New Roman"/>
                <a:cs typeface="Times New Roman"/>
                <a:sym typeface="Times New Roman"/>
              </a:rPr>
              <a:t>    </a:t>
            </a:r>
            <a:r>
              <a:rPr lang="en-GB" sz="1600" b="1">
                <a:solidFill>
                  <a:schemeClr val="dk1"/>
                </a:solidFill>
              </a:rPr>
              <a:t>Toiletries:</a:t>
            </a:r>
            <a:endParaRPr sz="1600" b="1">
              <a:solidFill>
                <a:schemeClr val="dk1"/>
              </a:solidFill>
            </a:endParaRPr>
          </a:p>
          <a:p>
            <a:pPr marL="0" lvl="0" indent="-228600" algn="l" rtl="0">
              <a:lnSpc>
                <a:spcPct val="115000"/>
              </a:lnSpc>
              <a:spcBef>
                <a:spcPts val="0"/>
              </a:spcBef>
              <a:spcAft>
                <a:spcPts val="0"/>
              </a:spcAft>
              <a:buNone/>
            </a:pPr>
            <a:r>
              <a:rPr lang="en-GB" sz="1600">
                <a:solidFill>
                  <a:schemeClr val="dk1"/>
                </a:solidFill>
              </a:rPr>
              <a:t>	Toothbrush/paste</a:t>
            </a:r>
            <a:endParaRPr sz="1600">
              <a:solidFill>
                <a:schemeClr val="dk1"/>
              </a:solidFill>
            </a:endParaRPr>
          </a:p>
          <a:p>
            <a:pPr marL="0" lvl="0" indent="-228600" algn="l" rtl="0">
              <a:lnSpc>
                <a:spcPct val="115000"/>
              </a:lnSpc>
              <a:spcBef>
                <a:spcPts val="0"/>
              </a:spcBef>
              <a:spcAft>
                <a:spcPts val="0"/>
              </a:spcAft>
              <a:buNone/>
            </a:pPr>
            <a:r>
              <a:rPr lang="en-GB" sz="1600">
                <a:solidFill>
                  <a:schemeClr val="dk1"/>
                </a:solidFill>
              </a:rPr>
              <a:t>	Soap/Shampoo</a:t>
            </a:r>
            <a:endParaRPr sz="1600">
              <a:solidFill>
                <a:schemeClr val="dk1"/>
              </a:solidFill>
            </a:endParaRPr>
          </a:p>
          <a:p>
            <a:pPr marL="0" lvl="0" indent="-228600" algn="l" rtl="0">
              <a:lnSpc>
                <a:spcPct val="115000"/>
              </a:lnSpc>
              <a:spcBef>
                <a:spcPts val="0"/>
              </a:spcBef>
              <a:spcAft>
                <a:spcPts val="0"/>
              </a:spcAft>
              <a:buNone/>
            </a:pPr>
            <a:r>
              <a:rPr lang="en-GB" sz="1600">
                <a:solidFill>
                  <a:schemeClr val="dk1"/>
                </a:solidFill>
              </a:rPr>
              <a:t>	Face Cloth</a:t>
            </a:r>
            <a:endParaRPr sz="1600">
              <a:solidFill>
                <a:schemeClr val="dk1"/>
              </a:solidFill>
            </a:endParaRPr>
          </a:p>
          <a:p>
            <a:pPr marL="0" lvl="0" indent="-228600" algn="l" rtl="0">
              <a:lnSpc>
                <a:spcPct val="115000"/>
              </a:lnSpc>
              <a:spcBef>
                <a:spcPts val="0"/>
              </a:spcBef>
              <a:spcAft>
                <a:spcPts val="0"/>
              </a:spcAft>
              <a:buNone/>
            </a:pPr>
            <a:r>
              <a:rPr lang="en-GB" sz="1600">
                <a:solidFill>
                  <a:schemeClr val="dk1"/>
                </a:solidFill>
              </a:rPr>
              <a:t>	Tissues</a:t>
            </a:r>
            <a:endParaRPr sz="1600">
              <a:solidFill>
                <a:schemeClr val="dk1"/>
              </a:solidFill>
            </a:endParaRPr>
          </a:p>
        </p:txBody>
      </p:sp>
      <p:sp>
        <p:nvSpPr>
          <p:cNvPr id="122" name="Google Shape;122;p20"/>
          <p:cNvSpPr txBox="1"/>
          <p:nvPr/>
        </p:nvSpPr>
        <p:spPr>
          <a:xfrm>
            <a:off x="7199300" y="1229350"/>
            <a:ext cx="2627400" cy="1661400"/>
          </a:xfrm>
          <a:prstGeom prst="rect">
            <a:avLst/>
          </a:prstGeom>
          <a:noFill/>
          <a:ln>
            <a:noFill/>
          </a:ln>
        </p:spPr>
        <p:txBody>
          <a:bodyPr spcFirstLastPara="1" wrap="square" lIns="91425" tIns="91425" rIns="91425" bIns="91425" anchor="t" anchorCtr="0">
            <a:noAutofit/>
          </a:bodyPr>
          <a:lstStyle/>
          <a:p>
            <a:pPr marL="0" lvl="0" indent="-228600" algn="l" rtl="0">
              <a:lnSpc>
                <a:spcPct val="115000"/>
              </a:lnSpc>
              <a:spcBef>
                <a:spcPts val="0"/>
              </a:spcBef>
              <a:spcAft>
                <a:spcPts val="0"/>
              </a:spcAft>
              <a:buNone/>
            </a:pPr>
            <a:r>
              <a:rPr lang="en-GB" sz="1100">
                <a:solidFill>
                  <a:schemeClr val="dk1"/>
                </a:solidFill>
              </a:rPr>
              <a:t>·</a:t>
            </a:r>
            <a:r>
              <a:rPr lang="en-GB" sz="700">
                <a:solidFill>
                  <a:schemeClr val="dk1"/>
                </a:solidFill>
                <a:latin typeface="Times New Roman"/>
                <a:ea typeface="Times New Roman"/>
                <a:cs typeface="Times New Roman"/>
                <a:sym typeface="Times New Roman"/>
              </a:rPr>
              <a:t>    </a:t>
            </a:r>
            <a:r>
              <a:rPr lang="en-GB" sz="700" b="1">
                <a:solidFill>
                  <a:schemeClr val="dk1"/>
                </a:solidFill>
                <a:latin typeface="Times New Roman"/>
                <a:ea typeface="Times New Roman"/>
                <a:cs typeface="Times New Roman"/>
                <a:sym typeface="Times New Roman"/>
              </a:rPr>
              <a:t>    </a:t>
            </a:r>
            <a:r>
              <a:rPr lang="en-GB" sz="1600" b="1">
                <a:solidFill>
                  <a:schemeClr val="dk1"/>
                </a:solidFill>
              </a:rPr>
              <a:t>Stationary:</a:t>
            </a:r>
            <a:endParaRPr sz="1600" b="1">
              <a:solidFill>
                <a:schemeClr val="dk1"/>
              </a:solidFill>
            </a:endParaRPr>
          </a:p>
          <a:p>
            <a:pPr marL="0" lvl="0" indent="-228600" algn="l" rtl="0">
              <a:lnSpc>
                <a:spcPct val="115000"/>
              </a:lnSpc>
              <a:spcBef>
                <a:spcPts val="0"/>
              </a:spcBef>
              <a:spcAft>
                <a:spcPts val="0"/>
              </a:spcAft>
              <a:buNone/>
            </a:pPr>
            <a:r>
              <a:rPr lang="en-GB" sz="1600">
                <a:solidFill>
                  <a:schemeClr val="dk1"/>
                </a:solidFill>
              </a:rPr>
              <a:t>	Pencils/pens</a:t>
            </a:r>
            <a:endParaRPr sz="1600">
              <a:solidFill>
                <a:schemeClr val="dk1"/>
              </a:solidFill>
            </a:endParaRPr>
          </a:p>
          <a:p>
            <a:pPr marL="0" lvl="0" indent="-228600" algn="l" rtl="0">
              <a:lnSpc>
                <a:spcPct val="115000"/>
              </a:lnSpc>
              <a:spcBef>
                <a:spcPts val="0"/>
              </a:spcBef>
              <a:spcAft>
                <a:spcPts val="0"/>
              </a:spcAft>
              <a:buNone/>
            </a:pPr>
            <a:r>
              <a:rPr lang="en-GB" sz="1600">
                <a:solidFill>
                  <a:schemeClr val="dk1"/>
                </a:solidFill>
              </a:rPr>
              <a:t>	Colouring pencils</a:t>
            </a:r>
            <a:endParaRPr sz="1600">
              <a:solidFill>
                <a:schemeClr val="dk1"/>
              </a:solidFill>
            </a:endParaRPr>
          </a:p>
          <a:p>
            <a:pPr marL="0" lvl="0" indent="-228600" algn="l" rtl="0">
              <a:lnSpc>
                <a:spcPct val="115000"/>
              </a:lnSpc>
              <a:spcBef>
                <a:spcPts val="0"/>
              </a:spcBef>
              <a:spcAft>
                <a:spcPts val="0"/>
              </a:spcAft>
              <a:buNone/>
            </a:pPr>
            <a:r>
              <a:rPr lang="en-GB" sz="1600">
                <a:solidFill>
                  <a:schemeClr val="dk1"/>
                </a:solidFill>
              </a:rPr>
              <a:t>	Stationery set</a:t>
            </a:r>
            <a:endParaRPr sz="1600">
              <a:solidFill>
                <a:schemeClr val="dk1"/>
              </a:solidFill>
            </a:endParaRPr>
          </a:p>
          <a:p>
            <a:pPr marL="0" lvl="0" indent="-228600" algn="l" rtl="0">
              <a:lnSpc>
                <a:spcPct val="115000"/>
              </a:lnSpc>
              <a:spcBef>
                <a:spcPts val="0"/>
              </a:spcBef>
              <a:spcAft>
                <a:spcPts val="0"/>
              </a:spcAft>
              <a:buNone/>
            </a:pPr>
            <a:r>
              <a:rPr lang="en-GB" sz="1600">
                <a:solidFill>
                  <a:schemeClr val="dk1"/>
                </a:solidFill>
              </a:rPr>
              <a:t>	</a:t>
            </a:r>
            <a:endParaRPr sz="1600">
              <a:solidFill>
                <a:schemeClr val="dk1"/>
              </a:solidFill>
            </a:endParaRPr>
          </a:p>
        </p:txBody>
      </p:sp>
      <p:sp>
        <p:nvSpPr>
          <p:cNvPr id="123" name="Google Shape;123;p20"/>
          <p:cNvSpPr txBox="1"/>
          <p:nvPr/>
        </p:nvSpPr>
        <p:spPr>
          <a:xfrm>
            <a:off x="5427600" y="428575"/>
            <a:ext cx="2627400" cy="1661400"/>
          </a:xfrm>
          <a:prstGeom prst="rect">
            <a:avLst/>
          </a:prstGeom>
          <a:noFill/>
          <a:ln>
            <a:noFill/>
          </a:ln>
        </p:spPr>
        <p:txBody>
          <a:bodyPr spcFirstLastPara="1" wrap="square" lIns="91425" tIns="91425" rIns="91425" bIns="91425" anchor="t" anchorCtr="0">
            <a:noAutofit/>
          </a:bodyPr>
          <a:lstStyle/>
          <a:p>
            <a:pPr marL="0" lvl="0" indent="-228600" algn="l" rtl="0">
              <a:lnSpc>
                <a:spcPct val="115000"/>
              </a:lnSpc>
              <a:spcBef>
                <a:spcPts val="0"/>
              </a:spcBef>
              <a:spcAft>
                <a:spcPts val="0"/>
              </a:spcAft>
              <a:buNone/>
            </a:pPr>
            <a:r>
              <a:rPr lang="en-GB" sz="1100">
                <a:solidFill>
                  <a:schemeClr val="dk1"/>
                </a:solidFill>
              </a:rPr>
              <a:t>·</a:t>
            </a:r>
            <a:r>
              <a:rPr lang="en-GB" sz="700">
                <a:solidFill>
                  <a:schemeClr val="dk1"/>
                </a:solidFill>
                <a:latin typeface="Times New Roman"/>
                <a:ea typeface="Times New Roman"/>
                <a:cs typeface="Times New Roman"/>
                <a:sym typeface="Times New Roman"/>
              </a:rPr>
              <a:t>    </a:t>
            </a:r>
            <a:r>
              <a:rPr lang="en-GB" sz="700" b="1">
                <a:solidFill>
                  <a:schemeClr val="dk1"/>
                </a:solidFill>
                <a:latin typeface="Times New Roman"/>
                <a:ea typeface="Times New Roman"/>
                <a:cs typeface="Times New Roman"/>
                <a:sym typeface="Times New Roman"/>
              </a:rPr>
              <a:t>    </a:t>
            </a:r>
            <a:r>
              <a:rPr lang="en-GB" sz="1600" b="1">
                <a:solidFill>
                  <a:schemeClr val="dk1"/>
                </a:solidFill>
              </a:rPr>
              <a:t>Small Toy:</a:t>
            </a:r>
            <a:endParaRPr sz="1600" b="1">
              <a:solidFill>
                <a:schemeClr val="dk1"/>
              </a:solidFill>
            </a:endParaRPr>
          </a:p>
          <a:p>
            <a:pPr marL="0" lvl="0" indent="-228600" algn="l" rtl="0">
              <a:lnSpc>
                <a:spcPct val="115000"/>
              </a:lnSpc>
              <a:spcBef>
                <a:spcPts val="0"/>
              </a:spcBef>
              <a:spcAft>
                <a:spcPts val="0"/>
              </a:spcAft>
              <a:buNone/>
            </a:pPr>
            <a:r>
              <a:rPr lang="en-GB" sz="1600">
                <a:solidFill>
                  <a:schemeClr val="dk1"/>
                </a:solidFill>
              </a:rPr>
              <a:t>	Skipping rope</a:t>
            </a:r>
            <a:endParaRPr sz="1600">
              <a:solidFill>
                <a:schemeClr val="dk1"/>
              </a:solidFill>
            </a:endParaRPr>
          </a:p>
          <a:p>
            <a:pPr marL="0" lvl="0" indent="-228600" algn="l" rtl="0">
              <a:lnSpc>
                <a:spcPct val="115000"/>
              </a:lnSpc>
              <a:spcBef>
                <a:spcPts val="0"/>
              </a:spcBef>
              <a:spcAft>
                <a:spcPts val="0"/>
              </a:spcAft>
              <a:buNone/>
            </a:pPr>
            <a:r>
              <a:rPr lang="en-GB" sz="1600">
                <a:solidFill>
                  <a:schemeClr val="dk1"/>
                </a:solidFill>
              </a:rPr>
              <a:t>	Toy car,</a:t>
            </a:r>
            <a:endParaRPr sz="1600">
              <a:solidFill>
                <a:schemeClr val="dk1"/>
              </a:solidFill>
            </a:endParaRPr>
          </a:p>
          <a:p>
            <a:pPr marL="0" lvl="0" indent="-228600" algn="l" rtl="0">
              <a:lnSpc>
                <a:spcPct val="115000"/>
              </a:lnSpc>
              <a:spcBef>
                <a:spcPts val="0"/>
              </a:spcBef>
              <a:spcAft>
                <a:spcPts val="0"/>
              </a:spcAft>
              <a:buNone/>
            </a:pPr>
            <a:r>
              <a:rPr lang="en-GB" sz="1600">
                <a:solidFill>
                  <a:schemeClr val="dk1"/>
                </a:solidFill>
              </a:rPr>
              <a:t>	Soft toy</a:t>
            </a:r>
            <a:endParaRPr sz="1600">
              <a:solidFill>
                <a:schemeClr val="dk1"/>
              </a:solidFill>
            </a:endParaRPr>
          </a:p>
        </p:txBody>
      </p:sp>
      <p:sp>
        <p:nvSpPr>
          <p:cNvPr id="124" name="Google Shape;124;p20"/>
          <p:cNvSpPr txBox="1"/>
          <p:nvPr/>
        </p:nvSpPr>
        <p:spPr>
          <a:xfrm>
            <a:off x="575175" y="4059350"/>
            <a:ext cx="2627400" cy="1661400"/>
          </a:xfrm>
          <a:prstGeom prst="rect">
            <a:avLst/>
          </a:prstGeom>
          <a:noFill/>
          <a:ln>
            <a:noFill/>
          </a:ln>
        </p:spPr>
        <p:txBody>
          <a:bodyPr spcFirstLastPara="1" wrap="square" lIns="91425" tIns="91425" rIns="91425" bIns="91425" anchor="t" anchorCtr="0">
            <a:noAutofit/>
          </a:bodyPr>
          <a:lstStyle/>
          <a:p>
            <a:pPr marL="0" lvl="0" indent="-228600" algn="l" rtl="0">
              <a:lnSpc>
                <a:spcPct val="115000"/>
              </a:lnSpc>
              <a:spcBef>
                <a:spcPts val="0"/>
              </a:spcBef>
              <a:spcAft>
                <a:spcPts val="0"/>
              </a:spcAft>
              <a:buNone/>
            </a:pPr>
            <a:r>
              <a:rPr lang="en-GB" sz="1100">
                <a:solidFill>
                  <a:schemeClr val="dk1"/>
                </a:solidFill>
              </a:rPr>
              <a:t>·</a:t>
            </a:r>
            <a:r>
              <a:rPr lang="en-GB" sz="700">
                <a:solidFill>
                  <a:schemeClr val="dk1"/>
                </a:solidFill>
                <a:latin typeface="Times New Roman"/>
                <a:ea typeface="Times New Roman"/>
                <a:cs typeface="Times New Roman"/>
                <a:sym typeface="Times New Roman"/>
              </a:rPr>
              <a:t>    </a:t>
            </a:r>
            <a:r>
              <a:rPr lang="en-GB" sz="700" b="1">
                <a:solidFill>
                  <a:schemeClr val="dk1"/>
                </a:solidFill>
                <a:latin typeface="Times New Roman"/>
                <a:ea typeface="Times New Roman"/>
                <a:cs typeface="Times New Roman"/>
                <a:sym typeface="Times New Roman"/>
              </a:rPr>
              <a:t>    </a:t>
            </a:r>
            <a:r>
              <a:rPr lang="en-GB" sz="1600" b="1">
                <a:solidFill>
                  <a:schemeClr val="dk1"/>
                </a:solidFill>
              </a:rPr>
              <a:t>	</a:t>
            </a:r>
            <a:r>
              <a:rPr lang="en-GB" sz="1600">
                <a:solidFill>
                  <a:schemeClr val="dk1"/>
                </a:solidFill>
              </a:rPr>
              <a:t>Hair bands/clips</a:t>
            </a:r>
            <a:endParaRPr sz="1600">
              <a:solidFill>
                <a:schemeClr val="dk1"/>
              </a:solidFill>
            </a:endParaRPr>
          </a:p>
          <a:p>
            <a:pPr marL="0" lvl="0" indent="-228600" algn="l" rtl="0">
              <a:lnSpc>
                <a:spcPct val="115000"/>
              </a:lnSpc>
              <a:spcBef>
                <a:spcPts val="0"/>
              </a:spcBef>
              <a:spcAft>
                <a:spcPts val="0"/>
              </a:spcAft>
              <a:buNone/>
            </a:pPr>
            <a:r>
              <a:rPr lang="en-GB" sz="1600">
                <a:solidFill>
                  <a:schemeClr val="dk1"/>
                </a:solidFill>
              </a:rPr>
              <a:t>	Bracelet </a:t>
            </a:r>
            <a:endParaRPr sz="1600">
              <a:solidFill>
                <a:schemeClr val="dk1"/>
              </a:solidFill>
            </a:endParaRPr>
          </a:p>
        </p:txBody>
      </p:sp>
      <p:sp>
        <p:nvSpPr>
          <p:cNvPr id="125" name="Google Shape;125;p20"/>
          <p:cNvSpPr txBox="1"/>
          <p:nvPr/>
        </p:nvSpPr>
        <p:spPr>
          <a:xfrm>
            <a:off x="1065400" y="2754075"/>
            <a:ext cx="1006500" cy="439200"/>
          </a:xfrm>
          <a:prstGeom prst="rect">
            <a:avLst/>
          </a:prstGeom>
          <a:noFill/>
          <a:ln>
            <a:noFill/>
          </a:ln>
        </p:spPr>
        <p:txBody>
          <a:bodyPr spcFirstLastPara="1" wrap="square" lIns="91425" tIns="91425" rIns="91425" bIns="91425" anchor="t" anchorCtr="0">
            <a:noAutofit/>
          </a:bodyPr>
          <a:lstStyle/>
          <a:p>
            <a:pPr marL="0" lvl="0" indent="-228600" algn="l" rtl="0">
              <a:lnSpc>
                <a:spcPct val="115000"/>
              </a:lnSpc>
              <a:spcBef>
                <a:spcPts val="0"/>
              </a:spcBef>
              <a:spcAft>
                <a:spcPts val="0"/>
              </a:spcAft>
              <a:buNone/>
            </a:pPr>
            <a:r>
              <a:rPr lang="en-GB" sz="1100">
                <a:solidFill>
                  <a:schemeClr val="dk1"/>
                </a:solidFill>
              </a:rPr>
              <a:t>·</a:t>
            </a:r>
            <a:r>
              <a:rPr lang="en-GB" sz="700">
                <a:solidFill>
                  <a:schemeClr val="dk1"/>
                </a:solidFill>
                <a:latin typeface="Times New Roman"/>
                <a:ea typeface="Times New Roman"/>
                <a:cs typeface="Times New Roman"/>
                <a:sym typeface="Times New Roman"/>
              </a:rPr>
              <a:t>    </a:t>
            </a:r>
            <a:r>
              <a:rPr lang="en-GB" sz="700" b="1">
                <a:solidFill>
                  <a:schemeClr val="dk1"/>
                </a:solidFill>
                <a:latin typeface="Times New Roman"/>
                <a:ea typeface="Times New Roman"/>
                <a:cs typeface="Times New Roman"/>
                <a:sym typeface="Times New Roman"/>
              </a:rPr>
              <a:t>    </a:t>
            </a:r>
            <a:r>
              <a:rPr lang="en-GB" sz="1600" b="1">
                <a:solidFill>
                  <a:schemeClr val="dk1"/>
                </a:solidFill>
              </a:rPr>
              <a:t>	</a:t>
            </a:r>
            <a:r>
              <a:rPr lang="en-GB" sz="1600">
                <a:solidFill>
                  <a:schemeClr val="dk1"/>
                </a:solidFill>
              </a:rPr>
              <a:t>Stickers </a:t>
            </a:r>
            <a:endParaRPr sz="1600">
              <a:solidFill>
                <a:schemeClr val="dk1"/>
              </a:solidFill>
            </a:endParaRPr>
          </a:p>
        </p:txBody>
      </p:sp>
      <p:sp>
        <p:nvSpPr>
          <p:cNvPr id="126" name="Google Shape;126;p20"/>
          <p:cNvSpPr txBox="1"/>
          <p:nvPr/>
        </p:nvSpPr>
        <p:spPr>
          <a:xfrm>
            <a:off x="212250" y="877138"/>
            <a:ext cx="2627400" cy="1661400"/>
          </a:xfrm>
          <a:prstGeom prst="rect">
            <a:avLst/>
          </a:prstGeom>
          <a:noFill/>
          <a:ln>
            <a:noFill/>
          </a:ln>
        </p:spPr>
        <p:txBody>
          <a:bodyPr spcFirstLastPara="1" wrap="square" lIns="91425" tIns="91425" rIns="91425" bIns="91425" anchor="t" anchorCtr="0">
            <a:noAutofit/>
          </a:bodyPr>
          <a:lstStyle/>
          <a:p>
            <a:pPr marL="0" lvl="0" indent="-228600" algn="l" rtl="0">
              <a:lnSpc>
                <a:spcPct val="115000"/>
              </a:lnSpc>
              <a:spcBef>
                <a:spcPts val="0"/>
              </a:spcBef>
              <a:spcAft>
                <a:spcPts val="0"/>
              </a:spcAft>
              <a:buNone/>
            </a:pPr>
            <a:r>
              <a:rPr lang="en-GB" sz="1100">
                <a:solidFill>
                  <a:schemeClr val="dk1"/>
                </a:solidFill>
              </a:rPr>
              <a:t>·</a:t>
            </a:r>
            <a:r>
              <a:rPr lang="en-GB" sz="700">
                <a:solidFill>
                  <a:schemeClr val="dk1"/>
                </a:solidFill>
                <a:latin typeface="Times New Roman"/>
                <a:ea typeface="Times New Roman"/>
                <a:cs typeface="Times New Roman"/>
                <a:sym typeface="Times New Roman"/>
              </a:rPr>
              <a:t>    </a:t>
            </a:r>
            <a:r>
              <a:rPr lang="en-GB" sz="700" b="1">
                <a:solidFill>
                  <a:schemeClr val="dk1"/>
                </a:solidFill>
                <a:latin typeface="Times New Roman"/>
                <a:ea typeface="Times New Roman"/>
                <a:cs typeface="Times New Roman"/>
                <a:sym typeface="Times New Roman"/>
              </a:rPr>
              <a:t>    </a:t>
            </a:r>
            <a:endParaRPr sz="1600" b="1">
              <a:solidFill>
                <a:schemeClr val="dk1"/>
              </a:solidFill>
            </a:endParaRPr>
          </a:p>
          <a:p>
            <a:pPr marL="0" lvl="0" indent="-228600" algn="l" rtl="0">
              <a:lnSpc>
                <a:spcPct val="115000"/>
              </a:lnSpc>
              <a:spcBef>
                <a:spcPts val="0"/>
              </a:spcBef>
              <a:spcAft>
                <a:spcPts val="0"/>
              </a:spcAft>
              <a:buNone/>
            </a:pPr>
            <a:r>
              <a:rPr lang="en-GB" sz="1600">
                <a:solidFill>
                  <a:schemeClr val="dk1"/>
                </a:solidFill>
              </a:rPr>
              <a:t>	Notebooks</a:t>
            </a:r>
            <a:endParaRPr sz="1600">
              <a:solidFill>
                <a:schemeClr val="dk1"/>
              </a:solidFill>
            </a:endParaRPr>
          </a:p>
          <a:p>
            <a:pPr marL="0" lvl="0" indent="-228600" algn="l" rtl="0">
              <a:lnSpc>
                <a:spcPct val="115000"/>
              </a:lnSpc>
              <a:spcBef>
                <a:spcPts val="0"/>
              </a:spcBef>
              <a:spcAft>
                <a:spcPts val="0"/>
              </a:spcAft>
              <a:buNone/>
            </a:pPr>
            <a:r>
              <a:rPr lang="en-GB" sz="1600">
                <a:solidFill>
                  <a:schemeClr val="dk1"/>
                </a:solidFill>
              </a:rPr>
              <a:t>	Paper</a:t>
            </a:r>
            <a:endParaRPr sz="1600">
              <a:solidFill>
                <a:schemeClr val="dk1"/>
              </a:solidFill>
            </a:endParaRPr>
          </a:p>
          <a:p>
            <a:pPr marL="0" lvl="0" indent="-228600" algn="l" rtl="0">
              <a:lnSpc>
                <a:spcPct val="115000"/>
              </a:lnSpc>
              <a:spcBef>
                <a:spcPts val="0"/>
              </a:spcBef>
              <a:spcAft>
                <a:spcPts val="0"/>
              </a:spcAft>
              <a:buNone/>
            </a:pPr>
            <a:r>
              <a:rPr lang="en-GB" sz="1600">
                <a:solidFill>
                  <a:schemeClr val="dk1"/>
                </a:solidFill>
              </a:rPr>
              <a:t>	Colouring books</a:t>
            </a:r>
            <a:endParaRPr sz="1600">
              <a:solidFill>
                <a:schemeClr val="dk1"/>
              </a:solidFill>
            </a:endParaRPr>
          </a:p>
        </p:txBody>
      </p:sp>
      <p:pic>
        <p:nvPicPr>
          <p:cNvPr id="127" name="Google Shape;127;p20"/>
          <p:cNvPicPr preferRelativeResize="0"/>
          <p:nvPr/>
        </p:nvPicPr>
        <p:blipFill>
          <a:blip r:embed="rId4">
            <a:alphaModFix/>
          </a:blip>
          <a:stretch>
            <a:fillRect/>
          </a:stretch>
        </p:blipFill>
        <p:spPr>
          <a:xfrm>
            <a:off x="110625" y="877150"/>
            <a:ext cx="2322850" cy="3876825"/>
          </a:xfrm>
          <a:prstGeom prst="rect">
            <a:avLst/>
          </a:prstGeom>
          <a:noFill/>
          <a:ln>
            <a:noFill/>
          </a:ln>
        </p:spPr>
      </p:pic>
      <p:pic>
        <p:nvPicPr>
          <p:cNvPr id="128" name="Google Shape;128;p20"/>
          <p:cNvPicPr preferRelativeResize="0"/>
          <p:nvPr/>
        </p:nvPicPr>
        <p:blipFill>
          <a:blip r:embed="rId5">
            <a:alphaModFix/>
          </a:blip>
          <a:stretch>
            <a:fillRect/>
          </a:stretch>
        </p:blipFill>
        <p:spPr>
          <a:xfrm>
            <a:off x="5154475" y="94025"/>
            <a:ext cx="3928230" cy="4976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C2A0-FE8D-C8D7-707D-30F8DF7A913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FD818A9-91C5-6F77-42D9-1B5256AA2612}"/>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4DC98480-4678-FF91-9BBD-27A7C5FFEBAC}"/>
              </a:ext>
            </a:extLst>
          </p:cNvPr>
          <p:cNvPicPr>
            <a:picLocks noChangeAspect="1"/>
          </p:cNvPicPr>
          <p:nvPr/>
        </p:nvPicPr>
        <p:blipFill>
          <a:blip r:embed="rId2"/>
          <a:stretch>
            <a:fillRect/>
          </a:stretch>
        </p:blipFill>
        <p:spPr>
          <a:xfrm>
            <a:off x="2071552" y="0"/>
            <a:ext cx="4725888" cy="5143500"/>
          </a:xfrm>
          <a:prstGeom prst="rect">
            <a:avLst/>
          </a:prstGeom>
        </p:spPr>
      </p:pic>
    </p:spTree>
    <p:extLst>
      <p:ext uri="{BB962C8B-B14F-4D97-AF65-F5344CB8AC3E}">
        <p14:creationId xmlns:p14="http://schemas.microsoft.com/office/powerpoint/2010/main" val="1965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7BD2-D94E-DEA8-6A2C-7DBEBF90C2E9}"/>
              </a:ext>
            </a:extLst>
          </p:cNvPr>
          <p:cNvSpPr>
            <a:spLocks noGrp="1"/>
          </p:cNvSpPr>
          <p:nvPr>
            <p:ph type="title"/>
          </p:nvPr>
        </p:nvSpPr>
        <p:spPr/>
        <p:txBody>
          <a:bodyPr/>
          <a:lstStyle/>
          <a:p>
            <a:r>
              <a:rPr lang="en-US" dirty="0"/>
              <a:t>Please only include Thai language books </a:t>
            </a:r>
            <a:r>
              <a:rPr lang="en-US" dirty="0">
                <a:sym typeface="Wingdings" panose="05000000000000000000" pitchFamily="2" charset="2"/>
              </a:rPr>
              <a:t></a:t>
            </a:r>
            <a:endParaRPr lang="en-GB" dirty="0"/>
          </a:p>
        </p:txBody>
      </p:sp>
      <p:sp>
        <p:nvSpPr>
          <p:cNvPr id="3" name="Text Placeholder 2">
            <a:extLst>
              <a:ext uri="{FF2B5EF4-FFF2-40B4-BE49-F238E27FC236}">
                <a16:creationId xmlns:a16="http://schemas.microsoft.com/office/drawing/2014/main" id="{0439BD9A-940B-B365-0C75-0729F4C4F83F}"/>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24C1EAB8-FEDF-F5D5-A23B-74768403923B}"/>
              </a:ext>
            </a:extLst>
          </p:cNvPr>
          <p:cNvPicPr>
            <a:picLocks noChangeAspect="1"/>
          </p:cNvPicPr>
          <p:nvPr/>
        </p:nvPicPr>
        <p:blipFill>
          <a:blip r:embed="rId2"/>
          <a:stretch>
            <a:fillRect/>
          </a:stretch>
        </p:blipFill>
        <p:spPr>
          <a:xfrm>
            <a:off x="855808" y="1152474"/>
            <a:ext cx="7432384" cy="3991025"/>
          </a:xfrm>
          <a:prstGeom prst="rect">
            <a:avLst/>
          </a:prstGeom>
        </p:spPr>
      </p:pic>
    </p:spTree>
    <p:extLst>
      <p:ext uri="{BB962C8B-B14F-4D97-AF65-F5344CB8AC3E}">
        <p14:creationId xmlns:p14="http://schemas.microsoft.com/office/powerpoint/2010/main" val="121983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What shouldn’t you put in your box? (Class discussion)</a:t>
            </a:r>
            <a:endParaRPr dirty="0"/>
          </a:p>
        </p:txBody>
      </p:sp>
      <p:pic>
        <p:nvPicPr>
          <p:cNvPr id="134" name="Google Shape;134;p21"/>
          <p:cNvPicPr preferRelativeResize="0"/>
          <p:nvPr/>
        </p:nvPicPr>
        <p:blipFill>
          <a:blip r:embed="rId3">
            <a:alphaModFix/>
          </a:blip>
          <a:stretch>
            <a:fillRect/>
          </a:stretch>
        </p:blipFill>
        <p:spPr>
          <a:xfrm>
            <a:off x="453208" y="1993596"/>
            <a:ext cx="3295650" cy="1714500"/>
          </a:xfrm>
          <a:prstGeom prst="rect">
            <a:avLst/>
          </a:prstGeom>
          <a:noFill/>
          <a:ln>
            <a:noFill/>
          </a:ln>
        </p:spPr>
      </p:pic>
      <p:pic>
        <p:nvPicPr>
          <p:cNvPr id="135" name="Google Shape;135;p21"/>
          <p:cNvPicPr preferRelativeResize="0"/>
          <p:nvPr/>
        </p:nvPicPr>
        <p:blipFill>
          <a:blip r:embed="rId4">
            <a:alphaModFix/>
          </a:blip>
          <a:stretch>
            <a:fillRect/>
          </a:stretch>
        </p:blipFill>
        <p:spPr>
          <a:xfrm rot="-2362063">
            <a:off x="3392750" y="3221150"/>
            <a:ext cx="2080909" cy="1907500"/>
          </a:xfrm>
          <a:prstGeom prst="rect">
            <a:avLst/>
          </a:prstGeom>
          <a:noFill/>
          <a:ln>
            <a:noFill/>
          </a:ln>
        </p:spPr>
      </p:pic>
      <p:pic>
        <p:nvPicPr>
          <p:cNvPr id="136" name="Google Shape;136;p21"/>
          <p:cNvPicPr preferRelativeResize="0"/>
          <p:nvPr/>
        </p:nvPicPr>
        <p:blipFill>
          <a:blip r:embed="rId5">
            <a:alphaModFix/>
          </a:blip>
          <a:stretch>
            <a:fillRect/>
          </a:stretch>
        </p:blipFill>
        <p:spPr>
          <a:xfrm>
            <a:off x="4626350" y="2289550"/>
            <a:ext cx="1617626" cy="1617626"/>
          </a:xfrm>
          <a:prstGeom prst="rect">
            <a:avLst/>
          </a:prstGeom>
          <a:noFill/>
          <a:ln>
            <a:noFill/>
          </a:ln>
        </p:spPr>
      </p:pic>
      <p:pic>
        <p:nvPicPr>
          <p:cNvPr id="137" name="Google Shape;137;p21"/>
          <p:cNvPicPr preferRelativeResize="0"/>
          <p:nvPr/>
        </p:nvPicPr>
        <p:blipFill>
          <a:blip r:embed="rId6">
            <a:alphaModFix/>
          </a:blip>
          <a:stretch>
            <a:fillRect/>
          </a:stretch>
        </p:blipFill>
        <p:spPr>
          <a:xfrm>
            <a:off x="963865" y="1897096"/>
            <a:ext cx="1907500" cy="1907500"/>
          </a:xfrm>
          <a:prstGeom prst="rect">
            <a:avLst/>
          </a:prstGeom>
          <a:noFill/>
          <a:ln>
            <a:noFill/>
          </a:ln>
        </p:spPr>
      </p:pic>
      <p:pic>
        <p:nvPicPr>
          <p:cNvPr id="138" name="Google Shape;138;p21"/>
          <p:cNvPicPr preferRelativeResize="0"/>
          <p:nvPr/>
        </p:nvPicPr>
        <p:blipFill>
          <a:blip r:embed="rId6">
            <a:alphaModFix/>
          </a:blip>
          <a:stretch>
            <a:fillRect/>
          </a:stretch>
        </p:blipFill>
        <p:spPr>
          <a:xfrm>
            <a:off x="4729250" y="1847050"/>
            <a:ext cx="1811000" cy="1811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2741325" y="224725"/>
            <a:ext cx="8887500" cy="7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b="1">
                <a:solidFill>
                  <a:srgbClr val="FFFFFF"/>
                </a:solidFill>
              </a:rPr>
              <a:t>What happens next?</a:t>
            </a:r>
            <a:endParaRPr sz="3000" b="1">
              <a:solidFill>
                <a:srgbClr val="FFFFFF"/>
              </a:solidFill>
            </a:endParaRPr>
          </a:p>
        </p:txBody>
      </p:sp>
      <p:sp>
        <p:nvSpPr>
          <p:cNvPr id="144" name="Google Shape;144;p22"/>
          <p:cNvSpPr txBox="1">
            <a:spLocks noGrp="1"/>
          </p:cNvSpPr>
          <p:nvPr>
            <p:ph type="body" idx="1"/>
          </p:nvPr>
        </p:nvSpPr>
        <p:spPr>
          <a:xfrm>
            <a:off x="1621950" y="1072500"/>
            <a:ext cx="5900100" cy="3992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Char char="●"/>
            </a:pPr>
            <a:r>
              <a:rPr lang="en-GB" sz="2000" dirty="0">
                <a:solidFill>
                  <a:schemeClr val="tx1"/>
                </a:solidFill>
              </a:rPr>
              <a:t>Please collect a shoebox from home or a shop. It doesn’t have to be a brand-new box.</a:t>
            </a:r>
          </a:p>
          <a:p>
            <a:pPr marL="457200" lvl="0" indent="-355600" algn="l" rtl="0">
              <a:spcBef>
                <a:spcPts val="0"/>
              </a:spcBef>
              <a:spcAft>
                <a:spcPts val="0"/>
              </a:spcAft>
              <a:buClr>
                <a:srgbClr val="FFFFFF"/>
              </a:buClr>
              <a:buSzPts val="2000"/>
              <a:buChar char="●"/>
            </a:pPr>
            <a:r>
              <a:rPr lang="en-GB" sz="2000" dirty="0">
                <a:solidFill>
                  <a:schemeClr val="tx1"/>
                </a:solidFill>
              </a:rPr>
              <a:t> </a:t>
            </a:r>
          </a:p>
          <a:p>
            <a:pPr marL="457200" lvl="0" indent="-355600" algn="l" rtl="0">
              <a:spcBef>
                <a:spcPts val="0"/>
              </a:spcBef>
              <a:spcAft>
                <a:spcPts val="0"/>
              </a:spcAft>
              <a:buClr>
                <a:srgbClr val="FFFFFF"/>
              </a:buClr>
              <a:buSzPts val="2000"/>
              <a:buChar char="●"/>
            </a:pPr>
            <a:r>
              <a:rPr lang="en-GB" sz="2000" dirty="0">
                <a:solidFill>
                  <a:schemeClr val="tx1"/>
                </a:solidFill>
              </a:rPr>
              <a:t>Now it is time to fill </a:t>
            </a:r>
            <a:r>
              <a:rPr lang="en-US" sz="2000" dirty="0">
                <a:solidFill>
                  <a:schemeClr val="tx1"/>
                </a:solidFill>
              </a:rPr>
              <a:t>it up! Wahoo!</a:t>
            </a:r>
          </a:p>
          <a:p>
            <a:pPr marL="457200" lvl="0" indent="-355600" algn="l" rtl="0">
              <a:spcBef>
                <a:spcPts val="0"/>
              </a:spcBef>
              <a:spcAft>
                <a:spcPts val="0"/>
              </a:spcAft>
              <a:buClr>
                <a:srgbClr val="FFFFFF"/>
              </a:buClr>
              <a:buSzPts val="2000"/>
              <a:buChar char="●"/>
            </a:pPr>
            <a:endParaRPr sz="2000" dirty="0">
              <a:solidFill>
                <a:schemeClr val="tx1"/>
              </a:solidFill>
            </a:endParaRPr>
          </a:p>
          <a:p>
            <a:pPr marL="457200" lvl="0" indent="-355600" algn="l" rtl="0">
              <a:spcBef>
                <a:spcPts val="0"/>
              </a:spcBef>
              <a:spcAft>
                <a:spcPts val="0"/>
              </a:spcAft>
              <a:buClr>
                <a:srgbClr val="FFFFFF"/>
              </a:buClr>
              <a:buSzPts val="2000"/>
              <a:buChar char="●"/>
            </a:pPr>
            <a:r>
              <a:rPr lang="en-GB" sz="2000" dirty="0">
                <a:solidFill>
                  <a:schemeClr val="tx1"/>
                </a:solidFill>
              </a:rPr>
              <a:t>Put them under the Year 5 Christmas Tree from the </a:t>
            </a:r>
            <a:r>
              <a:rPr lang="en-GB" sz="2000" dirty="0">
                <a:solidFill>
                  <a:schemeClr val="tx1"/>
                </a:solidFill>
                <a:highlight>
                  <a:srgbClr val="FFFF00"/>
                </a:highlight>
              </a:rPr>
              <a:t>1</a:t>
            </a:r>
            <a:r>
              <a:rPr lang="en-GB" sz="2000" baseline="30000" dirty="0">
                <a:solidFill>
                  <a:schemeClr val="tx1"/>
                </a:solidFill>
                <a:highlight>
                  <a:srgbClr val="FFFF00"/>
                </a:highlight>
              </a:rPr>
              <a:t>st</a:t>
            </a:r>
            <a:r>
              <a:rPr lang="en-GB" sz="2000" dirty="0">
                <a:solidFill>
                  <a:schemeClr val="tx1"/>
                </a:solidFill>
                <a:highlight>
                  <a:srgbClr val="FFFF00"/>
                </a:highlight>
              </a:rPr>
              <a:t> of December! </a:t>
            </a:r>
          </a:p>
          <a:p>
            <a:pPr marL="457200" lvl="0" indent="-355600" algn="l" rtl="0">
              <a:spcBef>
                <a:spcPts val="0"/>
              </a:spcBef>
              <a:spcAft>
                <a:spcPts val="0"/>
              </a:spcAft>
              <a:buClr>
                <a:srgbClr val="FFFFFF"/>
              </a:buClr>
              <a:buSzPts val="2000"/>
              <a:buChar char="●"/>
            </a:pPr>
            <a:endParaRPr sz="2000" dirty="0">
              <a:solidFill>
                <a:schemeClr val="tx1"/>
              </a:solidFill>
              <a:highlight>
                <a:srgbClr val="FFFF00"/>
              </a:highlight>
            </a:endParaRPr>
          </a:p>
          <a:p>
            <a:pPr marL="457200" lvl="0" indent="-355600" algn="l" rtl="0">
              <a:spcBef>
                <a:spcPts val="0"/>
              </a:spcBef>
              <a:spcAft>
                <a:spcPts val="0"/>
              </a:spcAft>
              <a:buClr>
                <a:srgbClr val="FFFFFF"/>
              </a:buClr>
              <a:buSzPts val="2000"/>
              <a:buChar char="●"/>
            </a:pPr>
            <a:r>
              <a:rPr lang="en-GB" sz="2000" dirty="0">
                <a:solidFill>
                  <a:schemeClr val="tx1"/>
                </a:solidFill>
              </a:rPr>
              <a:t>Our Student Council will organise them.</a:t>
            </a:r>
            <a:endParaRPr sz="2000" dirty="0">
              <a:solidFill>
                <a:schemeClr val="tx1"/>
              </a:solidFill>
            </a:endParaRPr>
          </a:p>
          <a:p>
            <a:pPr marL="457200" lvl="0" indent="-355600" algn="l" rtl="0">
              <a:spcBef>
                <a:spcPts val="0"/>
              </a:spcBef>
              <a:spcAft>
                <a:spcPts val="0"/>
              </a:spcAft>
              <a:buClr>
                <a:srgbClr val="FFFFFF"/>
              </a:buClr>
              <a:buSzPts val="2000"/>
              <a:buChar char="●"/>
            </a:pPr>
            <a:r>
              <a:rPr lang="en-GB" sz="2000" dirty="0">
                <a:solidFill>
                  <a:schemeClr val="tx1"/>
                </a:solidFill>
              </a:rPr>
              <a:t> If your box is not already wrapped, you can do that in school. </a:t>
            </a:r>
            <a:endParaRPr sz="2000" dirty="0">
              <a:solidFill>
                <a:schemeClr val="tx1"/>
              </a:solidFill>
            </a:endParaRPr>
          </a:p>
          <a:p>
            <a:pPr marL="0" lvl="0" indent="0" algn="l" rtl="0">
              <a:spcBef>
                <a:spcPts val="1600"/>
              </a:spcBef>
              <a:spcAft>
                <a:spcPts val="1600"/>
              </a:spcAft>
              <a:buNone/>
            </a:pPr>
            <a:r>
              <a:rPr lang="en-GB" sz="2000" dirty="0">
                <a:solidFill>
                  <a:srgbClr val="FFFFFF"/>
                </a:solidFill>
              </a:rPr>
              <a:t>     </a:t>
            </a:r>
            <a:endParaRPr sz="2000"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5A7B-D099-DCD4-DBFD-2513B219111B}"/>
              </a:ext>
            </a:extLst>
          </p:cNvPr>
          <p:cNvSpPr>
            <a:spLocks noGrp="1"/>
          </p:cNvSpPr>
          <p:nvPr>
            <p:ph type="title"/>
          </p:nvPr>
        </p:nvSpPr>
        <p:spPr/>
        <p:txBody>
          <a:bodyPr/>
          <a:lstStyle/>
          <a:p>
            <a:r>
              <a:rPr lang="en-US" dirty="0"/>
              <a:t>TIMELINE OF KEY DATES </a:t>
            </a:r>
            <a:endParaRPr lang="en-GB" dirty="0"/>
          </a:p>
        </p:txBody>
      </p:sp>
      <p:sp>
        <p:nvSpPr>
          <p:cNvPr id="3" name="Text Placeholder 2">
            <a:extLst>
              <a:ext uri="{FF2B5EF4-FFF2-40B4-BE49-F238E27FC236}">
                <a16:creationId xmlns:a16="http://schemas.microsoft.com/office/drawing/2014/main" id="{9F3B6BE8-FF65-76FF-5F26-01411AE76D46}"/>
              </a:ext>
            </a:extLst>
          </p:cNvPr>
          <p:cNvSpPr>
            <a:spLocks noGrp="1"/>
          </p:cNvSpPr>
          <p:nvPr>
            <p:ph type="body" idx="1"/>
          </p:nvPr>
        </p:nvSpPr>
        <p:spPr/>
        <p:txBody>
          <a:bodyPr/>
          <a:lstStyle/>
          <a:p>
            <a:r>
              <a:rPr lang="en-US" dirty="0">
                <a:solidFill>
                  <a:schemeClr val="tx1"/>
                </a:solidFill>
              </a:rPr>
              <a:t>List of wished for items sent out to children and parents. </a:t>
            </a:r>
          </a:p>
          <a:p>
            <a:endParaRPr lang="en-US" dirty="0">
              <a:solidFill>
                <a:schemeClr val="tx1"/>
              </a:solidFill>
            </a:endParaRPr>
          </a:p>
          <a:p>
            <a:r>
              <a:rPr lang="en-US" dirty="0">
                <a:solidFill>
                  <a:srgbClr val="FF0000"/>
                </a:solidFill>
              </a:rPr>
              <a:t>Information shared in the blog on the 18</a:t>
            </a:r>
            <a:r>
              <a:rPr lang="en-US" baseline="30000" dirty="0">
                <a:solidFill>
                  <a:srgbClr val="FF0000"/>
                </a:solidFill>
              </a:rPr>
              <a:t>th</a:t>
            </a:r>
            <a:r>
              <a:rPr lang="en-US" dirty="0">
                <a:solidFill>
                  <a:srgbClr val="FF0000"/>
                </a:solidFill>
              </a:rPr>
              <a:t> of November and in the Newsletter </a:t>
            </a:r>
          </a:p>
          <a:p>
            <a:pPr marL="114300" indent="0">
              <a:buNone/>
            </a:pPr>
            <a:endParaRPr lang="en-GB" dirty="0"/>
          </a:p>
          <a:p>
            <a:r>
              <a:rPr lang="en-US" sz="1800" dirty="0">
                <a:solidFill>
                  <a:schemeClr val="tx1"/>
                </a:solidFill>
              </a:rPr>
              <a:t>Put them under the Year 5 Christmas Tree from the </a:t>
            </a:r>
            <a:r>
              <a:rPr lang="en-US" sz="1800" dirty="0">
                <a:solidFill>
                  <a:schemeClr val="tx1"/>
                </a:solidFill>
                <a:highlight>
                  <a:srgbClr val="FFFF00"/>
                </a:highlight>
              </a:rPr>
              <a:t>1</a:t>
            </a:r>
            <a:r>
              <a:rPr lang="en-US" sz="1800" baseline="30000" dirty="0">
                <a:solidFill>
                  <a:schemeClr val="tx1"/>
                </a:solidFill>
                <a:highlight>
                  <a:srgbClr val="FFFF00"/>
                </a:highlight>
              </a:rPr>
              <a:t>st</a:t>
            </a:r>
            <a:r>
              <a:rPr lang="en-US" sz="1800" dirty="0">
                <a:solidFill>
                  <a:schemeClr val="tx1"/>
                </a:solidFill>
                <a:highlight>
                  <a:srgbClr val="FFFF00"/>
                </a:highlight>
              </a:rPr>
              <a:t> of December! </a:t>
            </a:r>
          </a:p>
          <a:p>
            <a:endParaRPr lang="en-US" dirty="0">
              <a:solidFill>
                <a:schemeClr val="tx1"/>
              </a:solidFill>
              <a:highlight>
                <a:srgbClr val="FFFF00"/>
              </a:highlight>
            </a:endParaRPr>
          </a:p>
          <a:p>
            <a:r>
              <a:rPr lang="en-US" sz="1800" dirty="0">
                <a:solidFill>
                  <a:schemeClr val="tx1"/>
                </a:solidFill>
              </a:rPr>
              <a:t>Decorate / wrap at class discretion </a:t>
            </a:r>
          </a:p>
          <a:p>
            <a:endParaRPr lang="en-US" dirty="0">
              <a:solidFill>
                <a:schemeClr val="tx1"/>
              </a:solidFill>
            </a:endParaRPr>
          </a:p>
          <a:p>
            <a:r>
              <a:rPr lang="en-US" sz="1800" dirty="0">
                <a:solidFill>
                  <a:schemeClr val="tx1"/>
                </a:solidFill>
              </a:rPr>
              <a:t>Sent to Baan </a:t>
            </a:r>
            <a:r>
              <a:rPr lang="en-US" sz="1800" dirty="0" err="1">
                <a:solidFill>
                  <a:schemeClr val="tx1"/>
                </a:solidFill>
              </a:rPr>
              <a:t>Dek</a:t>
            </a:r>
            <a:r>
              <a:rPr lang="en-US" sz="1800" dirty="0">
                <a:solidFill>
                  <a:schemeClr val="tx1"/>
                </a:solidFill>
              </a:rPr>
              <a:t> in time for Christmas! </a:t>
            </a:r>
            <a:r>
              <a:rPr lang="en-US" sz="1800" dirty="0">
                <a:solidFill>
                  <a:srgbClr val="FF0000"/>
                </a:solidFill>
              </a:rPr>
              <a:t>(Dates tbc) </a:t>
            </a:r>
          </a:p>
          <a:p>
            <a:endParaRPr lang="en-GB" dirty="0"/>
          </a:p>
        </p:txBody>
      </p:sp>
    </p:spTree>
    <p:extLst>
      <p:ext uri="{BB962C8B-B14F-4D97-AF65-F5344CB8AC3E}">
        <p14:creationId xmlns:p14="http://schemas.microsoft.com/office/powerpoint/2010/main" val="340246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3" descr="A few clips of some very excited children opening their Operation Christmas Child Shoe boxes" title="Children Opening Christmas Shoe Boxes">
            <a:hlinkClick r:id="rId3"/>
          </p:cNvPr>
          <p:cNvPicPr preferRelativeResize="0"/>
          <p:nvPr/>
        </p:nvPicPr>
        <p:blipFill>
          <a:blip r:embed="rId4">
            <a:alphaModFix/>
          </a:blip>
          <a:stretch>
            <a:fillRect/>
          </a:stretch>
        </p:blipFill>
        <p:spPr>
          <a:xfrm>
            <a:off x="1686049" y="1208056"/>
            <a:ext cx="5378225" cy="4033675"/>
          </a:xfrm>
          <a:prstGeom prst="rect">
            <a:avLst/>
          </a:prstGeom>
          <a:noFill/>
          <a:ln>
            <a:noFill/>
          </a:ln>
        </p:spPr>
      </p:pic>
      <p:sp>
        <p:nvSpPr>
          <p:cNvPr id="2" name="TextBox 1">
            <a:extLst>
              <a:ext uri="{FF2B5EF4-FFF2-40B4-BE49-F238E27FC236}">
                <a16:creationId xmlns:a16="http://schemas.microsoft.com/office/drawing/2014/main" id="{7DE57DB0-7414-4BFE-A353-92A2E59F0D04}"/>
              </a:ext>
            </a:extLst>
          </p:cNvPr>
          <p:cNvSpPr txBox="1"/>
          <p:nvPr/>
        </p:nvSpPr>
        <p:spPr>
          <a:xfrm>
            <a:off x="1189408" y="288758"/>
            <a:ext cx="7088318" cy="830997"/>
          </a:xfrm>
          <a:prstGeom prst="rect">
            <a:avLst/>
          </a:prstGeom>
          <a:noFill/>
        </p:spPr>
        <p:txBody>
          <a:bodyPr wrap="square" rtlCol="0">
            <a:spAutoFit/>
          </a:bodyPr>
          <a:lstStyle/>
          <a:p>
            <a:r>
              <a:rPr lang="en-US" sz="2400" dirty="0"/>
              <a:t>This is how happy you could make another child! Giving is the best feeling EVER!</a:t>
            </a:r>
            <a:endParaRPr lang="en-GB"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4" descr="Volunteer your Time give in to Giving!&#10;&#10;Celebrating World Kindness Day with a short animated film for  'Exchanger Volunteer Programme' powered by Emirates NBD.&#10;&#10;&#10;This is a good way to live a joyful life, give in to helping and giving. &#10;Hope you all are doing well and hope you will love this short animated film.&#10; &#10;&#10;I hope you like this video. &#10;Please do not forget to subscribe and share !&#10;Like and subscribe for a new video every week! Activate the 🔔beside the subscribe button to get a notification! ✉ If you know someone who could use this video, share it with them!&#10;&#10;Thank You! Inee G 💜&#10;&#10;&#10;&#10;❤️ Love My Channel ? Please do support me!&#10;&#10;&#10;#Like 👍&#10;#Comment💬&#10;#Subscribe ✔&#10;Hit the bell to be notified 🔔&#10;Let's grow! 📈&#10;&#10;Thank You 💜🙏" title="The Joy Of Giving 💜Animated Short Film">
            <a:hlinkClick r:id="rId3"/>
          </p:cNvPr>
          <p:cNvPicPr preferRelativeResize="0"/>
          <p:nvPr/>
        </p:nvPicPr>
        <p:blipFill>
          <a:blip r:embed="rId4">
            <a:alphaModFix/>
          </a:blip>
          <a:stretch>
            <a:fillRect/>
          </a:stretch>
        </p:blipFill>
        <p:spPr>
          <a:xfrm>
            <a:off x="373550" y="207150"/>
            <a:ext cx="8562925" cy="4763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2013076" y="1507950"/>
            <a:ext cx="5032501" cy="3472825"/>
          </a:xfrm>
          <a:prstGeom prst="rect">
            <a:avLst/>
          </a:prstGeom>
          <a:noFill/>
          <a:ln>
            <a:noFill/>
          </a:ln>
        </p:spPr>
      </p:pic>
      <p:pic>
        <p:nvPicPr>
          <p:cNvPr id="61" name="Google Shape;61;p14" descr="Christmas-baubles-and-bells-transparent-background.png"/>
          <p:cNvPicPr preferRelativeResize="0"/>
          <p:nvPr/>
        </p:nvPicPr>
        <p:blipFill>
          <a:blip r:embed="rId4">
            <a:alphaModFix/>
          </a:blip>
          <a:stretch>
            <a:fillRect/>
          </a:stretch>
        </p:blipFill>
        <p:spPr>
          <a:xfrm rot="-1104467">
            <a:off x="413643" y="809200"/>
            <a:ext cx="3561936" cy="1505473"/>
          </a:xfrm>
          <a:prstGeom prst="rect">
            <a:avLst/>
          </a:prstGeom>
          <a:noFill/>
          <a:ln>
            <a:noFill/>
          </a:ln>
        </p:spPr>
      </p:pic>
      <p:pic>
        <p:nvPicPr>
          <p:cNvPr id="62" name="Google Shape;62;p14" descr="Christmas-baubles-and-bells-transparent-background.png"/>
          <p:cNvPicPr preferRelativeResize="0"/>
          <p:nvPr/>
        </p:nvPicPr>
        <p:blipFill>
          <a:blip r:embed="rId4">
            <a:alphaModFix/>
          </a:blip>
          <a:stretch>
            <a:fillRect/>
          </a:stretch>
        </p:blipFill>
        <p:spPr>
          <a:xfrm rot="1027720">
            <a:off x="5049418" y="855725"/>
            <a:ext cx="3561936" cy="1505473"/>
          </a:xfrm>
          <a:prstGeom prst="rect">
            <a:avLst/>
          </a:prstGeom>
          <a:noFill/>
          <a:ln>
            <a:noFill/>
          </a:ln>
        </p:spPr>
      </p:pic>
      <p:sp>
        <p:nvSpPr>
          <p:cNvPr id="63" name="Google Shape;63;p14"/>
          <p:cNvSpPr txBox="1">
            <a:spLocks noGrp="1"/>
          </p:cNvSpPr>
          <p:nvPr>
            <p:ph type="ctrTitle"/>
          </p:nvPr>
        </p:nvSpPr>
        <p:spPr>
          <a:xfrm>
            <a:off x="233456" y="763619"/>
            <a:ext cx="8520600" cy="96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b="1" dirty="0">
                <a:solidFill>
                  <a:srgbClr val="FF0000"/>
                </a:solidFill>
                <a:latin typeface="Nirmala UI" panose="020B0502040204020203" pitchFamily="34" charset="0"/>
                <a:ea typeface="Nirmala UI" panose="020B0502040204020203" pitchFamily="34" charset="0"/>
                <a:cs typeface="Nirmala UI" panose="020B0502040204020203" pitchFamily="34" charset="0"/>
                <a:sym typeface="Pinyon Script"/>
              </a:rPr>
              <a:t>Year 5 Christmas</a:t>
            </a:r>
            <a:r>
              <a:rPr lang="en-GB" b="1" dirty="0">
                <a:solidFill>
                  <a:srgbClr val="FF0000"/>
                </a:solidFill>
                <a:latin typeface="Pinyon Script"/>
                <a:ea typeface="Pinyon Script"/>
                <a:cs typeface="Pinyon Script"/>
                <a:sym typeface="Pinyon Script"/>
              </a:rPr>
              <a:t> </a:t>
            </a:r>
            <a:r>
              <a:rPr lang="en-GB" b="1" dirty="0">
                <a:solidFill>
                  <a:srgbClr val="FF0000"/>
                </a:solidFill>
                <a:latin typeface="Nirmala UI" panose="020B0502040204020203" pitchFamily="34" charset="0"/>
                <a:ea typeface="Nirmala UI" panose="020B0502040204020203" pitchFamily="34" charset="0"/>
                <a:cs typeface="Nirmala UI" panose="020B0502040204020203" pitchFamily="34" charset="0"/>
                <a:sym typeface="Pinyon Script"/>
              </a:rPr>
              <a:t>Box Collection</a:t>
            </a:r>
            <a:endParaRPr b="1" dirty="0">
              <a:solidFill>
                <a:srgbClr val="FF0000"/>
              </a:solidFill>
              <a:latin typeface="Nirmala UI" panose="020B0502040204020203" pitchFamily="34" charset="0"/>
              <a:ea typeface="Nirmala UI" panose="020B0502040204020203" pitchFamily="34" charset="0"/>
              <a:cs typeface="Nirmala UI" panose="020B0502040204020203" pitchFamily="34" charset="0"/>
              <a:sym typeface="Pinyon Scrip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descr="http://operationchristmaschild.org.uk/shoeboxworld/ https://www.facebook.com/occuk  Operation Christmas Child is the world's largest children's Christmas project, run by the Christian charity Samaritan's Purse. We have been sending gift-filled shoeboxes around the world since 1990, bringing joy into the lives of over 80 million underpriviledged children. You can create a shoebox online and help a child in the Lofa county, Liberia have a Christmas to remember!" title="Change A Needy Child's Christmas With Shoebox World">
            <a:hlinkClick r:id="rId3"/>
          </p:cNvPr>
          <p:cNvPicPr preferRelativeResize="0"/>
          <p:nvPr/>
        </p:nvPicPr>
        <p:blipFill>
          <a:blip r:embed="rId4">
            <a:alphaModFix/>
          </a:blip>
          <a:stretch>
            <a:fillRect/>
          </a:stretch>
        </p:blipFill>
        <p:spPr>
          <a:xfrm>
            <a:off x="1458250" y="260175"/>
            <a:ext cx="6289175" cy="4716900"/>
          </a:xfrm>
          <a:prstGeom prst="rect">
            <a:avLst/>
          </a:prstGeom>
          <a:noFill/>
          <a:ln>
            <a:noFill/>
          </a:ln>
        </p:spPr>
      </p:pic>
      <p:pic>
        <p:nvPicPr>
          <p:cNvPr id="69" name="Google Shape;69;p15" descr="Christmas-Tree-Clip-Art_07.png"/>
          <p:cNvPicPr preferRelativeResize="0"/>
          <p:nvPr/>
        </p:nvPicPr>
        <p:blipFill>
          <a:blip r:embed="rId5">
            <a:alphaModFix/>
          </a:blip>
          <a:stretch>
            <a:fillRect/>
          </a:stretch>
        </p:blipFill>
        <p:spPr>
          <a:xfrm>
            <a:off x="47799" y="3209725"/>
            <a:ext cx="1552574" cy="1585050"/>
          </a:xfrm>
          <a:prstGeom prst="rect">
            <a:avLst/>
          </a:prstGeom>
          <a:noFill/>
          <a:ln>
            <a:noFill/>
          </a:ln>
        </p:spPr>
      </p:pic>
      <p:pic>
        <p:nvPicPr>
          <p:cNvPr id="70" name="Google Shape;70;p15" descr="Christmas-Tree-Clip-Art_07.png"/>
          <p:cNvPicPr preferRelativeResize="0"/>
          <p:nvPr/>
        </p:nvPicPr>
        <p:blipFill>
          <a:blip r:embed="rId5">
            <a:alphaModFix/>
          </a:blip>
          <a:stretch>
            <a:fillRect/>
          </a:stretch>
        </p:blipFill>
        <p:spPr>
          <a:xfrm>
            <a:off x="7439024" y="3204850"/>
            <a:ext cx="1552574" cy="1585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488E-44C4-40BD-5E50-6D95CCE4EFF7}"/>
              </a:ext>
            </a:extLst>
          </p:cNvPr>
          <p:cNvSpPr>
            <a:spLocks noGrp="1"/>
          </p:cNvSpPr>
          <p:nvPr>
            <p:ph type="title"/>
          </p:nvPr>
        </p:nvSpPr>
        <p:spPr>
          <a:xfrm>
            <a:off x="311700" y="53139"/>
            <a:ext cx="8520600" cy="572700"/>
          </a:xfrm>
        </p:spPr>
        <p:txBody>
          <a:bodyPr/>
          <a:lstStyle/>
          <a:p>
            <a:r>
              <a:rPr lang="en-US" dirty="0"/>
              <a:t>All about our Christmas charity, Baan </a:t>
            </a:r>
            <a:r>
              <a:rPr lang="en-US" dirty="0" err="1"/>
              <a:t>Dek</a:t>
            </a:r>
            <a:endParaRPr lang="en-GB" dirty="0"/>
          </a:p>
        </p:txBody>
      </p:sp>
      <p:sp>
        <p:nvSpPr>
          <p:cNvPr id="3" name="Text Placeholder 2">
            <a:extLst>
              <a:ext uri="{FF2B5EF4-FFF2-40B4-BE49-F238E27FC236}">
                <a16:creationId xmlns:a16="http://schemas.microsoft.com/office/drawing/2014/main" id="{FDC95C01-F7BB-8B70-9A5F-33101306BC4C}"/>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122C010A-18CD-C1DD-0D0F-58B33088AB02}"/>
              </a:ext>
            </a:extLst>
          </p:cNvPr>
          <p:cNvPicPr>
            <a:picLocks noChangeAspect="1"/>
          </p:cNvPicPr>
          <p:nvPr/>
        </p:nvPicPr>
        <p:blipFill>
          <a:blip r:embed="rId2"/>
          <a:stretch>
            <a:fillRect/>
          </a:stretch>
        </p:blipFill>
        <p:spPr>
          <a:xfrm>
            <a:off x="1200355" y="712898"/>
            <a:ext cx="6714200" cy="4143411"/>
          </a:xfrm>
          <a:prstGeom prst="rect">
            <a:avLst/>
          </a:prstGeom>
        </p:spPr>
      </p:pic>
    </p:spTree>
    <p:extLst>
      <p:ext uri="{BB962C8B-B14F-4D97-AF65-F5344CB8AC3E}">
        <p14:creationId xmlns:p14="http://schemas.microsoft.com/office/powerpoint/2010/main" val="279185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3BDD-3744-D2F9-6F2C-2021ACA6A7C5}"/>
              </a:ext>
            </a:extLst>
          </p:cNvPr>
          <p:cNvSpPr>
            <a:spLocks noGrp="1"/>
          </p:cNvSpPr>
          <p:nvPr>
            <p:ph type="title"/>
          </p:nvPr>
        </p:nvSpPr>
        <p:spPr/>
        <p:txBody>
          <a:bodyPr/>
          <a:lstStyle/>
          <a:p>
            <a:r>
              <a:rPr lang="en-US" b="0" i="0" dirty="0">
                <a:solidFill>
                  <a:srgbClr val="363636"/>
                </a:solidFill>
                <a:effectLst/>
                <a:latin typeface="futura-pt"/>
              </a:rPr>
              <a:t>Supporting children through non-formal education sessions, after-school support, life skill education, and a range of activities to promote healthy development.</a:t>
            </a:r>
            <a:endParaRPr lang="en-GB" dirty="0"/>
          </a:p>
        </p:txBody>
      </p:sp>
      <p:pic>
        <p:nvPicPr>
          <p:cNvPr id="1026" name="Picture 2">
            <a:extLst>
              <a:ext uri="{FF2B5EF4-FFF2-40B4-BE49-F238E27FC236}">
                <a16:creationId xmlns:a16="http://schemas.microsoft.com/office/drawing/2014/main" id="{219B5604-CECF-D50B-000F-B0E46E32F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900" y="1872485"/>
            <a:ext cx="3169892" cy="316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44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0749-6C75-44AE-4766-9351B641F682}"/>
              </a:ext>
            </a:extLst>
          </p:cNvPr>
          <p:cNvSpPr>
            <a:spLocks noGrp="1"/>
          </p:cNvSpPr>
          <p:nvPr>
            <p:ph type="title"/>
          </p:nvPr>
        </p:nvSpPr>
        <p:spPr/>
        <p:txBody>
          <a:bodyPr/>
          <a:lstStyle/>
          <a:p>
            <a:r>
              <a:rPr lang="en-US" dirty="0"/>
              <a:t>Teaching social skills through fun sports!</a:t>
            </a:r>
            <a:endParaRPr lang="en-GB" dirty="0"/>
          </a:p>
        </p:txBody>
      </p:sp>
      <p:sp>
        <p:nvSpPr>
          <p:cNvPr id="3" name="Text Placeholder 2">
            <a:extLst>
              <a:ext uri="{FF2B5EF4-FFF2-40B4-BE49-F238E27FC236}">
                <a16:creationId xmlns:a16="http://schemas.microsoft.com/office/drawing/2014/main" id="{C374678F-BB18-502D-B30C-FCDCF397B41F}"/>
              </a:ext>
            </a:extLst>
          </p:cNvPr>
          <p:cNvSpPr>
            <a:spLocks noGrp="1"/>
          </p:cNvSpPr>
          <p:nvPr>
            <p:ph type="body" idx="1"/>
          </p:nvPr>
        </p:nvSpPr>
        <p:spPr>
          <a:xfrm>
            <a:off x="1363603" y="1710794"/>
            <a:ext cx="6202133" cy="2507644"/>
          </a:xfrm>
        </p:spPr>
        <p:txBody>
          <a:bodyPr/>
          <a:lstStyle/>
          <a:p>
            <a:endParaRPr lang="en-GB" dirty="0"/>
          </a:p>
        </p:txBody>
      </p:sp>
      <p:pic>
        <p:nvPicPr>
          <p:cNvPr id="2050" name="Picture 2" descr="Football session at school">
            <a:extLst>
              <a:ext uri="{FF2B5EF4-FFF2-40B4-BE49-F238E27FC236}">
                <a16:creationId xmlns:a16="http://schemas.microsoft.com/office/drawing/2014/main" id="{DBD4CDE7-4D00-30FD-3954-B4B7971A4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492" y="1017725"/>
            <a:ext cx="6709382" cy="377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29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4FCC-AEA4-81EA-7A08-0C98055DAF4D}"/>
              </a:ext>
            </a:extLst>
          </p:cNvPr>
          <p:cNvSpPr>
            <a:spLocks noGrp="1"/>
          </p:cNvSpPr>
          <p:nvPr>
            <p:ph type="title"/>
          </p:nvPr>
        </p:nvSpPr>
        <p:spPr/>
        <p:txBody>
          <a:bodyPr/>
          <a:lstStyle/>
          <a:p>
            <a:r>
              <a:rPr lang="en-US" b="1" i="1" dirty="0">
                <a:solidFill>
                  <a:srgbClr val="363636"/>
                </a:solidFill>
                <a:effectLst/>
                <a:latin typeface="futura-pt"/>
              </a:rPr>
              <a:t>Supporting access to water, sanitation, and hygiene facilities </a:t>
            </a:r>
            <a:endParaRPr lang="en-GB" dirty="0"/>
          </a:p>
        </p:txBody>
      </p:sp>
      <p:sp>
        <p:nvSpPr>
          <p:cNvPr id="3" name="Text Placeholder 2">
            <a:extLst>
              <a:ext uri="{FF2B5EF4-FFF2-40B4-BE49-F238E27FC236}">
                <a16:creationId xmlns:a16="http://schemas.microsoft.com/office/drawing/2014/main" id="{4A7F53BC-B1EC-9369-7F24-14AB5795EC05}"/>
              </a:ext>
            </a:extLst>
          </p:cNvPr>
          <p:cNvSpPr>
            <a:spLocks noGrp="1"/>
          </p:cNvSpPr>
          <p:nvPr>
            <p:ph type="body" idx="1"/>
          </p:nvPr>
        </p:nvSpPr>
        <p:spPr>
          <a:xfrm>
            <a:off x="2291754" y="2097428"/>
            <a:ext cx="4484527" cy="2244566"/>
          </a:xfrm>
        </p:spPr>
        <p:txBody>
          <a:bodyPr/>
          <a:lstStyle/>
          <a:p>
            <a:endParaRPr lang="en-GB" dirty="0"/>
          </a:p>
        </p:txBody>
      </p:sp>
      <p:pic>
        <p:nvPicPr>
          <p:cNvPr id="3074" name="Picture 2" descr="Cleaning day in the community">
            <a:extLst>
              <a:ext uri="{FF2B5EF4-FFF2-40B4-BE49-F238E27FC236}">
                <a16:creationId xmlns:a16="http://schemas.microsoft.com/office/drawing/2014/main" id="{2EC85F0A-B42D-7DB2-9EB6-37A09ABCD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054" y="1622545"/>
            <a:ext cx="6007584" cy="301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09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CBD3-F340-0EE5-881C-272051D539D7}"/>
              </a:ext>
            </a:extLst>
          </p:cNvPr>
          <p:cNvSpPr>
            <a:spLocks noGrp="1"/>
          </p:cNvSpPr>
          <p:nvPr>
            <p:ph type="title"/>
          </p:nvPr>
        </p:nvSpPr>
        <p:spPr/>
        <p:txBody>
          <a:bodyPr/>
          <a:lstStyle/>
          <a:p>
            <a:r>
              <a:rPr lang="en-US" dirty="0"/>
              <a:t>Helping provide clean water</a:t>
            </a:r>
            <a:endParaRPr lang="en-GB" dirty="0"/>
          </a:p>
        </p:txBody>
      </p:sp>
      <p:sp>
        <p:nvSpPr>
          <p:cNvPr id="3" name="Text Placeholder 2">
            <a:extLst>
              <a:ext uri="{FF2B5EF4-FFF2-40B4-BE49-F238E27FC236}">
                <a16:creationId xmlns:a16="http://schemas.microsoft.com/office/drawing/2014/main" id="{626B6708-69A9-C69B-60E7-45F7F8BDC9B7}"/>
              </a:ext>
            </a:extLst>
          </p:cNvPr>
          <p:cNvSpPr>
            <a:spLocks noGrp="1"/>
          </p:cNvSpPr>
          <p:nvPr>
            <p:ph type="body" idx="1"/>
          </p:nvPr>
        </p:nvSpPr>
        <p:spPr>
          <a:xfrm>
            <a:off x="2951772" y="1793902"/>
            <a:ext cx="6014248" cy="2672041"/>
          </a:xfrm>
        </p:spPr>
        <p:txBody>
          <a:bodyPr/>
          <a:lstStyle/>
          <a:p>
            <a:endParaRPr lang="en-GB" dirty="0"/>
          </a:p>
        </p:txBody>
      </p:sp>
      <p:pic>
        <p:nvPicPr>
          <p:cNvPr id="4098" name="Picture 2" descr="Raising awareness about proper hygiene">
            <a:extLst>
              <a:ext uri="{FF2B5EF4-FFF2-40B4-BE49-F238E27FC236}">
                <a16:creationId xmlns:a16="http://schemas.microsoft.com/office/drawing/2014/main" id="{AE58965F-9252-C77C-06A3-B35FB13BA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176" y="445025"/>
            <a:ext cx="4022844" cy="402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418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B3BA-1B40-5CB4-D7A5-8C50E25C8542}"/>
              </a:ext>
            </a:extLst>
          </p:cNvPr>
          <p:cNvSpPr>
            <a:spLocks noGrp="1"/>
          </p:cNvSpPr>
          <p:nvPr>
            <p:ph type="title"/>
          </p:nvPr>
        </p:nvSpPr>
        <p:spPr/>
        <p:txBody>
          <a:bodyPr/>
          <a:lstStyle/>
          <a:p>
            <a:r>
              <a:rPr lang="en-US" dirty="0"/>
              <a:t>Want to research further? </a:t>
            </a:r>
            <a:endParaRPr lang="en-GB" dirty="0"/>
          </a:p>
        </p:txBody>
      </p:sp>
      <p:sp>
        <p:nvSpPr>
          <p:cNvPr id="3" name="Text Placeholder 2">
            <a:extLst>
              <a:ext uri="{FF2B5EF4-FFF2-40B4-BE49-F238E27FC236}">
                <a16:creationId xmlns:a16="http://schemas.microsoft.com/office/drawing/2014/main" id="{A10BBC76-F8FA-9476-F7CD-CEB972D1CEBC}"/>
              </a:ext>
            </a:extLst>
          </p:cNvPr>
          <p:cNvSpPr>
            <a:spLocks noGrp="1"/>
          </p:cNvSpPr>
          <p:nvPr>
            <p:ph type="body" idx="1"/>
          </p:nvPr>
        </p:nvSpPr>
        <p:spPr/>
        <p:txBody>
          <a:bodyPr/>
          <a:lstStyle/>
          <a:p>
            <a:r>
              <a:rPr lang="en-GB" sz="3600" i="1" dirty="0"/>
              <a:t>https://baandekfoundation.org/wash</a:t>
            </a:r>
          </a:p>
        </p:txBody>
      </p:sp>
    </p:spTree>
    <p:extLst>
      <p:ext uri="{BB962C8B-B14F-4D97-AF65-F5344CB8AC3E}">
        <p14:creationId xmlns:p14="http://schemas.microsoft.com/office/powerpoint/2010/main" val="353720179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362</Words>
  <Application>Microsoft Office PowerPoint</Application>
  <PresentationFormat>On-screen Show (16:9)</PresentationFormat>
  <Paragraphs>59</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Nirmala UI</vt:lpstr>
      <vt:lpstr>futura-pt</vt:lpstr>
      <vt:lpstr>Times New Roman</vt:lpstr>
      <vt:lpstr>Arial</vt:lpstr>
      <vt:lpstr>Pinyon Script</vt:lpstr>
      <vt:lpstr>Simple Light</vt:lpstr>
      <vt:lpstr>PowerPoint Presentation</vt:lpstr>
      <vt:lpstr>Year 5 Christmas Box Collection</vt:lpstr>
      <vt:lpstr>PowerPoint Presentation</vt:lpstr>
      <vt:lpstr>All about our Christmas charity, Baan Dek</vt:lpstr>
      <vt:lpstr>Supporting children through non-formal education sessions, after-school support, life skill education, and a range of activities to promote healthy development.</vt:lpstr>
      <vt:lpstr>Teaching social skills through fun sports!</vt:lpstr>
      <vt:lpstr>Supporting access to water, sanitation, and hygiene facilities </vt:lpstr>
      <vt:lpstr>Helping provide clean water</vt:lpstr>
      <vt:lpstr>Want to research further? </vt:lpstr>
      <vt:lpstr>What should go in the box?</vt:lpstr>
      <vt:lpstr>PowerPoint Presentation</vt:lpstr>
      <vt:lpstr>Please only include Thai language books </vt:lpstr>
      <vt:lpstr>What shouldn’t you put in your box? (Class discussion)</vt:lpstr>
      <vt:lpstr>What happens next?</vt:lpstr>
      <vt:lpstr>TIMELINE OF KEY DATES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Morrison</dc:creator>
  <cp:lastModifiedBy>Miranda Cawley</cp:lastModifiedBy>
  <cp:revision>13</cp:revision>
  <dcterms:modified xsi:type="dcterms:W3CDTF">2022-11-18T07:04:54Z</dcterms:modified>
</cp:coreProperties>
</file>