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76" r:id="rId1"/>
  </p:sldMasterIdLst>
  <p:notesMasterIdLst>
    <p:notesMasterId r:id="rId47"/>
  </p:notesMasterIdLst>
  <p:handoutMasterIdLst>
    <p:handoutMasterId r:id="rId48"/>
  </p:handoutMasterIdLst>
  <p:sldIdLst>
    <p:sldId id="285" r:id="rId2"/>
    <p:sldId id="360" r:id="rId3"/>
    <p:sldId id="393" r:id="rId4"/>
    <p:sldId id="302" r:id="rId5"/>
    <p:sldId id="367" r:id="rId6"/>
    <p:sldId id="368" r:id="rId7"/>
    <p:sldId id="395" r:id="rId8"/>
    <p:sldId id="404" r:id="rId9"/>
    <p:sldId id="405" r:id="rId10"/>
    <p:sldId id="400" r:id="rId11"/>
    <p:sldId id="399" r:id="rId12"/>
    <p:sldId id="401" r:id="rId13"/>
    <p:sldId id="398" r:id="rId14"/>
    <p:sldId id="402" r:id="rId15"/>
    <p:sldId id="403" r:id="rId16"/>
    <p:sldId id="342" r:id="rId17"/>
    <p:sldId id="383" r:id="rId18"/>
    <p:sldId id="361" r:id="rId19"/>
    <p:sldId id="306" r:id="rId20"/>
    <p:sldId id="326" r:id="rId21"/>
    <p:sldId id="305" r:id="rId22"/>
    <p:sldId id="369" r:id="rId23"/>
    <p:sldId id="371" r:id="rId24"/>
    <p:sldId id="370" r:id="rId25"/>
    <p:sldId id="372" r:id="rId26"/>
    <p:sldId id="374" r:id="rId27"/>
    <p:sldId id="375" r:id="rId28"/>
    <p:sldId id="379" r:id="rId29"/>
    <p:sldId id="365" r:id="rId30"/>
    <p:sldId id="376" r:id="rId31"/>
    <p:sldId id="380" r:id="rId32"/>
    <p:sldId id="377" r:id="rId33"/>
    <p:sldId id="334" r:id="rId34"/>
    <p:sldId id="335" r:id="rId35"/>
    <p:sldId id="336" r:id="rId36"/>
    <p:sldId id="381" r:id="rId37"/>
    <p:sldId id="386" r:id="rId38"/>
    <p:sldId id="387" r:id="rId39"/>
    <p:sldId id="388" r:id="rId40"/>
    <p:sldId id="389" r:id="rId41"/>
    <p:sldId id="390" r:id="rId42"/>
    <p:sldId id="391" r:id="rId43"/>
    <p:sldId id="392" r:id="rId44"/>
    <p:sldId id="382" r:id="rId45"/>
    <p:sldId id="394" r:id="rId46"/>
  </p:sldIdLst>
  <p:sldSz cx="9144000" cy="6858000" type="screen4x3"/>
  <p:notesSz cx="6858000" cy="9312275"/>
  <p:defaultTextStyle>
    <a:defPPr>
      <a:defRPr lang="en-US"/>
    </a:defPPr>
    <a:lvl1pPr algn="l" rtl="0" fontAlgn="base">
      <a:spcBef>
        <a:spcPct val="0"/>
      </a:spcBef>
      <a:spcAft>
        <a:spcPct val="0"/>
      </a:spcAft>
      <a:defRPr kern="1200">
        <a:solidFill>
          <a:schemeClr val="tx1"/>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Garamond" pitchFamily="18" charset="0"/>
        <a:ea typeface="+mn-ea"/>
        <a:cs typeface="Arial" charset="0"/>
      </a:defRPr>
    </a:lvl2pPr>
    <a:lvl3pPr marL="914400" algn="l" rtl="0" fontAlgn="base">
      <a:spcBef>
        <a:spcPct val="0"/>
      </a:spcBef>
      <a:spcAft>
        <a:spcPct val="0"/>
      </a:spcAft>
      <a:defRPr kern="1200">
        <a:solidFill>
          <a:schemeClr val="tx1"/>
        </a:solidFill>
        <a:latin typeface="Garamond" pitchFamily="18" charset="0"/>
        <a:ea typeface="+mn-ea"/>
        <a:cs typeface="Arial" charset="0"/>
      </a:defRPr>
    </a:lvl3pPr>
    <a:lvl4pPr marL="1371600" algn="l" rtl="0" fontAlgn="base">
      <a:spcBef>
        <a:spcPct val="0"/>
      </a:spcBef>
      <a:spcAft>
        <a:spcPct val="0"/>
      </a:spcAft>
      <a:defRPr kern="1200">
        <a:solidFill>
          <a:schemeClr val="tx1"/>
        </a:solidFill>
        <a:latin typeface="Garamond" pitchFamily="18" charset="0"/>
        <a:ea typeface="+mn-ea"/>
        <a:cs typeface="Arial" charset="0"/>
      </a:defRPr>
    </a:lvl4pPr>
    <a:lvl5pPr marL="1828800" algn="l"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CCCCFF"/>
    <a:srgbClr val="00FF00"/>
    <a:srgbClr val="CC6600"/>
    <a:srgbClr val="CC99FF"/>
    <a:srgbClr val="FFFF00"/>
    <a:srgbClr val="FF66FF"/>
    <a:srgbClr val="FF9900"/>
    <a:srgbClr val="99FFCC"/>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98" autoAdjust="0"/>
    <p:restoredTop sz="92718" autoAdjust="0"/>
  </p:normalViewPr>
  <p:slideViewPr>
    <p:cSldViewPr>
      <p:cViewPr varScale="1">
        <p:scale>
          <a:sx n="101" d="100"/>
          <a:sy n="101" d="100"/>
        </p:scale>
        <p:origin x="546"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8ED4BDC1-676F-4C4F-95BB-A7DA1FC376AB}" type="datetimeFigureOut">
              <a:rPr lang="en-US"/>
              <a:pPr>
                <a:defRPr/>
              </a:pPr>
              <a:t>06-Sep-14</a:t>
            </a:fld>
            <a:endParaRPr lang="en-US"/>
          </a:p>
        </p:txBody>
      </p:sp>
      <p:sp>
        <p:nvSpPr>
          <p:cNvPr id="4" name="Footer Placeholder 3"/>
          <p:cNvSpPr>
            <a:spLocks noGrp="1"/>
          </p:cNvSpPr>
          <p:nvPr>
            <p:ph type="ftr" sz="quarter" idx="2"/>
          </p:nvPr>
        </p:nvSpPr>
        <p:spPr>
          <a:xfrm>
            <a:off x="0" y="8845550"/>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45550"/>
            <a:ext cx="2971800" cy="465138"/>
          </a:xfrm>
          <a:prstGeom prst="rect">
            <a:avLst/>
          </a:prstGeom>
        </p:spPr>
        <p:txBody>
          <a:bodyPr vert="horz" lIns="91440" tIns="45720" rIns="91440" bIns="45720" rtlCol="0" anchor="b"/>
          <a:lstStyle>
            <a:lvl1pPr algn="r">
              <a:defRPr sz="1200"/>
            </a:lvl1pPr>
          </a:lstStyle>
          <a:p>
            <a:pPr>
              <a:defRPr/>
            </a:pPr>
            <a:fld id="{495793CD-0A60-41E8-AB80-2852908A51FB}" type="slidenum">
              <a:rPr lang="en-US"/>
              <a:pPr>
                <a:defRPr/>
              </a:pPr>
              <a:t>‹#›</a:t>
            </a:fld>
            <a:endParaRPr lang="en-US"/>
          </a:p>
        </p:txBody>
      </p:sp>
    </p:spTree>
    <p:extLst>
      <p:ext uri="{BB962C8B-B14F-4D97-AF65-F5344CB8AC3E}">
        <p14:creationId xmlns:p14="http://schemas.microsoft.com/office/powerpoint/2010/main" val="2693711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D4722008-F81C-4396-9F23-8EED366E57CC}" type="datetimeFigureOut">
              <a:rPr lang="en-US"/>
              <a:pPr>
                <a:defRPr/>
              </a:pPr>
              <a:t>06-Sep-14</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22775"/>
            <a:ext cx="5486400" cy="41910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5550"/>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45550"/>
            <a:ext cx="2971800" cy="465138"/>
          </a:xfrm>
          <a:prstGeom prst="rect">
            <a:avLst/>
          </a:prstGeom>
        </p:spPr>
        <p:txBody>
          <a:bodyPr vert="horz" lIns="91440" tIns="45720" rIns="91440" bIns="45720" rtlCol="0" anchor="b"/>
          <a:lstStyle>
            <a:lvl1pPr algn="r">
              <a:defRPr sz="1200"/>
            </a:lvl1pPr>
          </a:lstStyle>
          <a:p>
            <a:pPr>
              <a:defRPr/>
            </a:pPr>
            <a:fld id="{F58EA2FD-7BA9-45A9-ACDD-61D4DD26E05A}" type="slidenum">
              <a:rPr lang="en-US"/>
              <a:pPr>
                <a:defRPr/>
              </a:pPr>
              <a:t>‹#›</a:t>
            </a:fld>
            <a:endParaRPr lang="en-US"/>
          </a:p>
        </p:txBody>
      </p:sp>
    </p:spTree>
    <p:extLst>
      <p:ext uri="{BB962C8B-B14F-4D97-AF65-F5344CB8AC3E}">
        <p14:creationId xmlns:p14="http://schemas.microsoft.com/office/powerpoint/2010/main" val="39687309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6200" y="8847138"/>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r" eaLnBrk="1" hangingPunct="1"/>
            <a:fld id="{8909ECBA-BC4B-4BC4-8F5F-1201F3E14977}" type="slidenum">
              <a:rPr lang="en-US" sz="1200"/>
              <a:pPr algn="r" eaLnBrk="1" hangingPunct="1"/>
              <a:t>1</a:t>
            </a:fld>
            <a:endParaRPr lang="en-US" sz="120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175498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86200" y="8847138"/>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r" eaLnBrk="1" hangingPunct="1"/>
            <a:fld id="{21D5C61A-C4FE-43F4-BB86-3210B4F41BA0}" type="slidenum">
              <a:rPr lang="en-US" sz="1200"/>
              <a:pPr algn="r" eaLnBrk="1" hangingPunct="1"/>
              <a:t>19</a:t>
            </a:fld>
            <a:endParaRPr lang="en-US" sz="120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482824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6200" y="8847138"/>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r" eaLnBrk="1" hangingPunct="1"/>
            <a:fld id="{235E1B82-C7BF-4175-AD26-5E58320D3E36}" type="slidenum">
              <a:rPr lang="en-US" sz="1200"/>
              <a:pPr algn="r" eaLnBrk="1" hangingPunct="1"/>
              <a:t>20</a:t>
            </a:fld>
            <a:endParaRPr lang="en-US" sz="120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207340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6200" y="8847138"/>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r" eaLnBrk="1" hangingPunct="1"/>
            <a:fld id="{51689D1D-D65F-4CA9-BC9F-669C2C29F882}" type="slidenum">
              <a:rPr lang="en-US" sz="1200"/>
              <a:pPr algn="r" eaLnBrk="1" hangingPunct="1"/>
              <a:t>21</a:t>
            </a:fld>
            <a:endParaRPr lang="en-US" sz="120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124190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6200" y="8847138"/>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r" eaLnBrk="1" hangingPunct="1"/>
            <a:fld id="{51689D1D-D65F-4CA9-BC9F-669C2C29F882}" type="slidenum">
              <a:rPr lang="en-US" sz="1200"/>
              <a:pPr algn="r" eaLnBrk="1" hangingPunct="1"/>
              <a:t>22</a:t>
            </a:fld>
            <a:endParaRPr lang="en-US" sz="120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602657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4899AAB8-1E75-4D7B-9452-C19966A9E488}" type="slidenum">
              <a:rPr lang="en-US" sz="1200">
                <a:latin typeface="Garamond" pitchFamily="18" charset="0"/>
                <a:cs typeface="Arial" charset="0"/>
              </a:rPr>
              <a:pPr algn="r" eaLnBrk="1" hangingPunct="1"/>
              <a:t>23</a:t>
            </a:fld>
            <a:endParaRPr lang="en-US" sz="1200">
              <a:latin typeface="Garamond" pitchFamily="18" charset="0"/>
              <a:cs typeface="Arial"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213942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4899AAB8-1E75-4D7B-9452-C19966A9E488}" type="slidenum">
              <a:rPr lang="en-US" sz="1200">
                <a:latin typeface="Garamond" pitchFamily="18" charset="0"/>
                <a:cs typeface="Arial" charset="0"/>
              </a:rPr>
              <a:pPr algn="r" eaLnBrk="1" hangingPunct="1"/>
              <a:t>24</a:t>
            </a:fld>
            <a:endParaRPr lang="en-US" sz="1200">
              <a:latin typeface="Garamond" pitchFamily="18" charset="0"/>
              <a:cs typeface="Arial"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975065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4899AAB8-1E75-4D7B-9452-C19966A9E488}" type="slidenum">
              <a:rPr lang="en-US" sz="1200">
                <a:latin typeface="Garamond" pitchFamily="18" charset="0"/>
                <a:cs typeface="Arial" charset="0"/>
              </a:rPr>
              <a:pPr algn="r" eaLnBrk="1" hangingPunct="1"/>
              <a:t>25</a:t>
            </a:fld>
            <a:endParaRPr lang="en-US" sz="1200">
              <a:latin typeface="Garamond" pitchFamily="18" charset="0"/>
              <a:cs typeface="Arial"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445949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4899AAB8-1E75-4D7B-9452-C19966A9E488}" type="slidenum">
              <a:rPr lang="en-US" sz="1200">
                <a:latin typeface="Garamond" pitchFamily="18" charset="0"/>
                <a:cs typeface="Arial" charset="0"/>
              </a:rPr>
              <a:pPr algn="r" eaLnBrk="1" hangingPunct="1"/>
              <a:t>26</a:t>
            </a:fld>
            <a:endParaRPr lang="en-US" sz="1200">
              <a:latin typeface="Garamond" pitchFamily="18" charset="0"/>
              <a:cs typeface="Arial"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146242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4899AAB8-1E75-4D7B-9452-C19966A9E488}" type="slidenum">
              <a:rPr lang="en-US" sz="1200">
                <a:latin typeface="Garamond" pitchFamily="18" charset="0"/>
                <a:cs typeface="Arial" charset="0"/>
              </a:rPr>
              <a:pPr algn="r" eaLnBrk="1" hangingPunct="1"/>
              <a:t>27</a:t>
            </a:fld>
            <a:endParaRPr lang="en-US" sz="1200">
              <a:latin typeface="Garamond" pitchFamily="18" charset="0"/>
              <a:cs typeface="Arial"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624208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C2AB34B5-8CB0-40E4-B44C-1A7E79E56C73}" type="slidenum">
              <a:rPr lang="en-US" sz="1200">
                <a:latin typeface="Garamond" pitchFamily="18" charset="0"/>
                <a:cs typeface="Arial" charset="0"/>
              </a:rPr>
              <a:pPr algn="r" eaLnBrk="1" hangingPunct="1"/>
              <a:t>28</a:t>
            </a:fld>
            <a:endParaRPr lang="en-US" sz="1200">
              <a:latin typeface="Garamond" pitchFamily="18" charset="0"/>
              <a:cs typeface="Arial" charset="0"/>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452054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8E76AF87-FED4-46D7-A81C-61BF35D585BC}" type="slidenum">
              <a:rPr lang="en-US" sz="1200">
                <a:latin typeface="Garamond" pitchFamily="18" charset="0"/>
                <a:cs typeface="Arial" charset="0"/>
              </a:rPr>
              <a:pPr algn="r" eaLnBrk="1" hangingPunct="1"/>
              <a:t>2</a:t>
            </a:fld>
            <a:endParaRPr lang="en-US" sz="1200">
              <a:latin typeface="Garamond" pitchFamily="18" charset="0"/>
              <a:cs typeface="Arial"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647933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C2AB34B5-8CB0-40E4-B44C-1A7E79E56C73}" type="slidenum">
              <a:rPr lang="en-US" sz="1200">
                <a:latin typeface="Garamond" pitchFamily="18" charset="0"/>
                <a:cs typeface="Arial" charset="0"/>
              </a:rPr>
              <a:pPr algn="r" eaLnBrk="1" hangingPunct="1"/>
              <a:t>29</a:t>
            </a:fld>
            <a:endParaRPr lang="en-US" sz="1200">
              <a:latin typeface="Garamond" pitchFamily="18" charset="0"/>
              <a:cs typeface="Arial" charset="0"/>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901224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C2AB34B5-8CB0-40E4-B44C-1A7E79E56C73}" type="slidenum">
              <a:rPr lang="en-US" sz="1200">
                <a:latin typeface="Garamond" pitchFamily="18" charset="0"/>
                <a:cs typeface="Arial" charset="0"/>
              </a:rPr>
              <a:pPr algn="r" eaLnBrk="1" hangingPunct="1"/>
              <a:t>30</a:t>
            </a:fld>
            <a:endParaRPr lang="en-US" sz="1200">
              <a:latin typeface="Garamond" pitchFamily="18" charset="0"/>
              <a:cs typeface="Arial" charset="0"/>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070341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C2AB34B5-8CB0-40E4-B44C-1A7E79E56C73}" type="slidenum">
              <a:rPr lang="en-US" sz="1200">
                <a:latin typeface="Garamond" pitchFamily="18" charset="0"/>
                <a:cs typeface="Arial" charset="0"/>
              </a:rPr>
              <a:pPr algn="r" eaLnBrk="1" hangingPunct="1"/>
              <a:t>31</a:t>
            </a:fld>
            <a:endParaRPr lang="en-US" sz="1200">
              <a:latin typeface="Garamond" pitchFamily="18" charset="0"/>
              <a:cs typeface="Arial" charset="0"/>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517277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C2AB34B5-8CB0-40E4-B44C-1A7E79E56C73}" type="slidenum">
              <a:rPr lang="en-US" sz="1200">
                <a:latin typeface="Garamond" pitchFamily="18" charset="0"/>
                <a:cs typeface="Arial" charset="0"/>
              </a:rPr>
              <a:pPr algn="r" eaLnBrk="1" hangingPunct="1"/>
              <a:t>32</a:t>
            </a:fld>
            <a:endParaRPr lang="en-US" sz="1200">
              <a:latin typeface="Garamond" pitchFamily="18" charset="0"/>
              <a:cs typeface="Arial" charset="0"/>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549871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8E76AF87-FED4-46D7-A81C-61BF35D585BC}" type="slidenum">
              <a:rPr lang="en-US" sz="1200">
                <a:latin typeface="Garamond" pitchFamily="18" charset="0"/>
                <a:cs typeface="Arial" charset="0"/>
              </a:rPr>
              <a:pPr algn="r" eaLnBrk="1" hangingPunct="1"/>
              <a:t>36</a:t>
            </a:fld>
            <a:endParaRPr lang="en-US" sz="1200">
              <a:latin typeface="Garamond" pitchFamily="18" charset="0"/>
              <a:cs typeface="Arial"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280236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C2AB34B5-8CB0-40E4-B44C-1A7E79E56C73}" type="slidenum">
              <a:rPr lang="en-US" sz="1200">
                <a:latin typeface="Garamond" pitchFamily="18" charset="0"/>
                <a:cs typeface="Arial" charset="0"/>
              </a:rPr>
              <a:pPr algn="r" eaLnBrk="1" hangingPunct="1"/>
              <a:t>37</a:t>
            </a:fld>
            <a:endParaRPr lang="en-US" sz="1200">
              <a:latin typeface="Garamond" pitchFamily="18" charset="0"/>
              <a:cs typeface="Arial" charset="0"/>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474482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C2AB34B5-8CB0-40E4-B44C-1A7E79E56C73}" type="slidenum">
              <a:rPr lang="en-US" sz="1200">
                <a:latin typeface="Garamond" pitchFamily="18" charset="0"/>
                <a:cs typeface="Arial" charset="0"/>
              </a:rPr>
              <a:pPr algn="r" eaLnBrk="1" hangingPunct="1"/>
              <a:t>38</a:t>
            </a:fld>
            <a:endParaRPr lang="en-US" sz="1200">
              <a:latin typeface="Garamond" pitchFamily="18" charset="0"/>
              <a:cs typeface="Arial" charset="0"/>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874807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C2AB34B5-8CB0-40E4-B44C-1A7E79E56C73}" type="slidenum">
              <a:rPr lang="en-US" sz="1200">
                <a:latin typeface="Garamond" pitchFamily="18" charset="0"/>
                <a:cs typeface="Arial" charset="0"/>
              </a:rPr>
              <a:pPr algn="r" eaLnBrk="1" hangingPunct="1"/>
              <a:t>39</a:t>
            </a:fld>
            <a:endParaRPr lang="en-US" sz="1200">
              <a:latin typeface="Garamond" pitchFamily="18" charset="0"/>
              <a:cs typeface="Arial" charset="0"/>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3539428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C2AB34B5-8CB0-40E4-B44C-1A7E79E56C73}" type="slidenum">
              <a:rPr lang="en-US" sz="1200">
                <a:latin typeface="Garamond" pitchFamily="18" charset="0"/>
                <a:cs typeface="Arial" charset="0"/>
              </a:rPr>
              <a:pPr algn="r" eaLnBrk="1" hangingPunct="1"/>
              <a:t>40</a:t>
            </a:fld>
            <a:endParaRPr lang="en-US" sz="1200">
              <a:latin typeface="Garamond" pitchFamily="18" charset="0"/>
              <a:cs typeface="Arial" charset="0"/>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8536491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C2AB34B5-8CB0-40E4-B44C-1A7E79E56C73}" type="slidenum">
              <a:rPr lang="en-US" sz="1200">
                <a:latin typeface="Garamond" pitchFamily="18" charset="0"/>
                <a:cs typeface="Arial" charset="0"/>
              </a:rPr>
              <a:pPr algn="r" eaLnBrk="1" hangingPunct="1"/>
              <a:t>41</a:t>
            </a:fld>
            <a:endParaRPr lang="en-US" sz="1200">
              <a:latin typeface="Garamond" pitchFamily="18" charset="0"/>
              <a:cs typeface="Arial" charset="0"/>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401326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8E76AF87-FED4-46D7-A81C-61BF35D585BC}" type="slidenum">
              <a:rPr lang="en-US" sz="1200">
                <a:latin typeface="Garamond" pitchFamily="18" charset="0"/>
                <a:cs typeface="Arial" charset="0"/>
              </a:rPr>
              <a:pPr algn="r" eaLnBrk="1" hangingPunct="1"/>
              <a:t>3</a:t>
            </a:fld>
            <a:endParaRPr lang="en-US" sz="1200">
              <a:latin typeface="Garamond" pitchFamily="18" charset="0"/>
              <a:cs typeface="Arial"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664534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8E76AF87-FED4-46D7-A81C-61BF35D585BC}" type="slidenum">
              <a:rPr lang="en-US" sz="1200">
                <a:latin typeface="Garamond" pitchFamily="18" charset="0"/>
                <a:cs typeface="Arial" charset="0"/>
              </a:rPr>
              <a:pPr algn="r" eaLnBrk="1" hangingPunct="1"/>
              <a:t>42</a:t>
            </a:fld>
            <a:endParaRPr lang="en-US" sz="1200">
              <a:latin typeface="Garamond" pitchFamily="18" charset="0"/>
              <a:cs typeface="Arial"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8111455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8E76AF87-FED4-46D7-A81C-61BF35D585BC}" type="slidenum">
              <a:rPr lang="en-US" sz="1200">
                <a:latin typeface="Garamond" pitchFamily="18" charset="0"/>
                <a:cs typeface="Arial" charset="0"/>
              </a:rPr>
              <a:pPr algn="r" eaLnBrk="1" hangingPunct="1"/>
              <a:t>43</a:t>
            </a:fld>
            <a:endParaRPr lang="en-US" sz="1200">
              <a:latin typeface="Garamond" pitchFamily="18" charset="0"/>
              <a:cs typeface="Arial"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069437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8E76AF87-FED4-46D7-A81C-61BF35D585BC}" type="slidenum">
              <a:rPr lang="en-US" sz="1200">
                <a:latin typeface="Garamond" pitchFamily="18" charset="0"/>
                <a:cs typeface="Arial" charset="0"/>
              </a:rPr>
              <a:pPr algn="r" eaLnBrk="1" hangingPunct="1"/>
              <a:t>44</a:t>
            </a:fld>
            <a:endParaRPr lang="en-US" sz="1200">
              <a:latin typeface="Garamond" pitchFamily="18" charset="0"/>
              <a:cs typeface="Arial"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7484192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6200" y="8847138"/>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r" eaLnBrk="1" hangingPunct="1"/>
            <a:fld id="{5A856429-F8DB-46E3-B669-4CC36710E0E5}" type="slidenum">
              <a:rPr lang="en-US" sz="1200"/>
              <a:pPr algn="r" eaLnBrk="1" hangingPunct="1"/>
              <a:t>45</a:t>
            </a:fld>
            <a:endParaRPr lang="en-US" sz="1200"/>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924221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6200" y="8847138"/>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r" eaLnBrk="1" hangingPunct="1"/>
            <a:fld id="{59B50BCA-07D1-4473-8752-297BD785E526}" type="slidenum">
              <a:rPr lang="en-US" sz="1200"/>
              <a:pPr algn="r" eaLnBrk="1" hangingPunct="1"/>
              <a:t>4</a:t>
            </a:fld>
            <a:endParaRPr lang="en-US" sz="120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753851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8E76AF87-FED4-46D7-A81C-61BF35D585BC}" type="slidenum">
              <a:rPr lang="en-US" sz="1200">
                <a:latin typeface="Garamond" pitchFamily="18" charset="0"/>
                <a:cs typeface="Arial" charset="0"/>
              </a:rPr>
              <a:pPr algn="r" eaLnBrk="1" hangingPunct="1"/>
              <a:t>5</a:t>
            </a:fld>
            <a:endParaRPr lang="en-US" sz="1200">
              <a:latin typeface="Garamond" pitchFamily="18" charset="0"/>
              <a:cs typeface="Arial"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44237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8E76AF87-FED4-46D7-A81C-61BF35D585BC}" type="slidenum">
              <a:rPr lang="en-US" sz="1200">
                <a:latin typeface="Garamond" pitchFamily="18" charset="0"/>
                <a:cs typeface="Arial" charset="0"/>
              </a:rPr>
              <a:pPr algn="r" eaLnBrk="1" hangingPunct="1"/>
              <a:t>6</a:t>
            </a:fld>
            <a:endParaRPr lang="en-US" sz="1200">
              <a:latin typeface="Garamond" pitchFamily="18" charset="0"/>
              <a:cs typeface="Arial"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881299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6200" y="8847138"/>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r" eaLnBrk="1" hangingPunct="1"/>
            <a:fld id="{6EFC7BA1-D789-4A89-9FC2-5FC050A58949}" type="slidenum">
              <a:rPr lang="en-US" sz="1200"/>
              <a:pPr algn="r" eaLnBrk="1" hangingPunct="1"/>
              <a:t>16</a:t>
            </a:fld>
            <a:endParaRPr lang="en-US" sz="1200"/>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68830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6200" y="8847138"/>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r" eaLnBrk="1" hangingPunct="1"/>
            <a:fld id="{5A856429-F8DB-46E3-B669-4CC36710E0E5}" type="slidenum">
              <a:rPr lang="en-US" sz="1200"/>
              <a:pPr algn="r" eaLnBrk="1" hangingPunct="1"/>
              <a:t>17</a:t>
            </a:fld>
            <a:endParaRPr lang="en-US" sz="1200"/>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350531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5798" y="8846880"/>
            <a:ext cx="2972202" cy="4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4899AAB8-1E75-4D7B-9452-C19966A9E488}" type="slidenum">
              <a:rPr lang="en-US" sz="1200">
                <a:latin typeface="Garamond" pitchFamily="18" charset="0"/>
                <a:cs typeface="Arial" charset="0"/>
              </a:rPr>
              <a:pPr algn="r" eaLnBrk="1" hangingPunct="1"/>
              <a:t>18</a:t>
            </a:fld>
            <a:endParaRPr lang="en-US" sz="1200">
              <a:latin typeface="Garamond" pitchFamily="18" charset="0"/>
              <a:cs typeface="Arial"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231212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2843F4D7-F91F-463C-AE1D-B8C088839B0F}" type="slidenum">
              <a:rPr lang="en-US"/>
              <a:pPr>
                <a:defRPr/>
              </a:pPr>
              <a:t>‹#›</a:t>
            </a:fld>
            <a:endParaRPr lang="en-US"/>
          </a:p>
        </p:txBody>
      </p:sp>
    </p:spTree>
    <p:extLst>
      <p:ext uri="{BB962C8B-B14F-4D97-AF65-F5344CB8AC3E}">
        <p14:creationId xmlns:p14="http://schemas.microsoft.com/office/powerpoint/2010/main" val="336248972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BD417E7-9BF4-4619-9304-A1D522E028DC}" type="slidenum">
              <a:rPr lang="en-US"/>
              <a:pPr>
                <a:defRPr/>
              </a:pPr>
              <a:t>‹#›</a:t>
            </a:fld>
            <a:endParaRPr lang="en-US"/>
          </a:p>
        </p:txBody>
      </p:sp>
    </p:spTree>
    <p:extLst>
      <p:ext uri="{BB962C8B-B14F-4D97-AF65-F5344CB8AC3E}">
        <p14:creationId xmlns:p14="http://schemas.microsoft.com/office/powerpoint/2010/main" val="2586753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3365980-E580-4348-BEF0-5799C00A1A3F}" type="slidenum">
              <a:rPr lang="en-US"/>
              <a:pPr>
                <a:defRPr/>
              </a:pPr>
              <a:t>‹#›</a:t>
            </a:fld>
            <a:endParaRPr lang="en-US"/>
          </a:p>
        </p:txBody>
      </p:sp>
    </p:spTree>
    <p:extLst>
      <p:ext uri="{BB962C8B-B14F-4D97-AF65-F5344CB8AC3E}">
        <p14:creationId xmlns:p14="http://schemas.microsoft.com/office/powerpoint/2010/main" val="713845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C7D0A49-04E8-466B-AACF-A179D7203C52}" type="slidenum">
              <a:rPr lang="en-US"/>
              <a:pPr>
                <a:defRPr/>
              </a:pPr>
              <a:t>‹#›</a:t>
            </a:fld>
            <a:endParaRPr lang="en-US"/>
          </a:p>
        </p:txBody>
      </p:sp>
    </p:spTree>
    <p:extLst>
      <p:ext uri="{BB962C8B-B14F-4D97-AF65-F5344CB8AC3E}">
        <p14:creationId xmlns:p14="http://schemas.microsoft.com/office/powerpoint/2010/main" val="385350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56CA9C7-0D7F-4190-8FEC-C26D6CB2130C}" type="slidenum">
              <a:rPr lang="en-US"/>
              <a:pPr>
                <a:defRPr/>
              </a:pPr>
              <a:t>‹#›</a:t>
            </a:fld>
            <a:endParaRPr lang="en-US"/>
          </a:p>
        </p:txBody>
      </p:sp>
    </p:spTree>
    <p:extLst>
      <p:ext uri="{BB962C8B-B14F-4D97-AF65-F5344CB8AC3E}">
        <p14:creationId xmlns:p14="http://schemas.microsoft.com/office/powerpoint/2010/main" val="115297339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1E99B30-30DA-4906-BF34-D02FA3C0CA98}" type="slidenum">
              <a:rPr lang="en-US"/>
              <a:pPr>
                <a:defRPr/>
              </a:pPr>
              <a:t>‹#›</a:t>
            </a:fld>
            <a:endParaRPr lang="en-US"/>
          </a:p>
        </p:txBody>
      </p:sp>
    </p:spTree>
    <p:extLst>
      <p:ext uri="{BB962C8B-B14F-4D97-AF65-F5344CB8AC3E}">
        <p14:creationId xmlns:p14="http://schemas.microsoft.com/office/powerpoint/2010/main" val="330813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F56F298-4AEE-4D71-B239-9F658CD96061}" type="slidenum">
              <a:rPr lang="en-US"/>
              <a:pPr>
                <a:defRPr/>
              </a:pPr>
              <a:t>‹#›</a:t>
            </a:fld>
            <a:endParaRPr lang="en-US"/>
          </a:p>
        </p:txBody>
      </p:sp>
    </p:spTree>
    <p:extLst>
      <p:ext uri="{BB962C8B-B14F-4D97-AF65-F5344CB8AC3E}">
        <p14:creationId xmlns:p14="http://schemas.microsoft.com/office/powerpoint/2010/main" val="4117699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D623C502-BEDB-4CCA-A5E0-48B6914D2F85}" type="slidenum">
              <a:rPr lang="en-US"/>
              <a:pPr>
                <a:defRPr/>
              </a:pPr>
              <a:t>‹#›</a:t>
            </a:fld>
            <a:endParaRPr lang="en-US"/>
          </a:p>
        </p:txBody>
      </p:sp>
    </p:spTree>
    <p:extLst>
      <p:ext uri="{BB962C8B-B14F-4D97-AF65-F5344CB8AC3E}">
        <p14:creationId xmlns:p14="http://schemas.microsoft.com/office/powerpoint/2010/main" val="2234314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CD0268A-9FA4-45BF-9F39-C555D46309C5}" type="slidenum">
              <a:rPr lang="en-US"/>
              <a:pPr>
                <a:defRPr/>
              </a:pPr>
              <a:t>‹#›</a:t>
            </a:fld>
            <a:endParaRPr lang="en-US"/>
          </a:p>
        </p:txBody>
      </p:sp>
    </p:spTree>
    <p:extLst>
      <p:ext uri="{BB962C8B-B14F-4D97-AF65-F5344CB8AC3E}">
        <p14:creationId xmlns:p14="http://schemas.microsoft.com/office/powerpoint/2010/main" val="2985611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9FD5F528-442E-4F46-98DA-4F77AA28DAE0}" type="slidenum">
              <a:rPr lang="en-US"/>
              <a:pPr>
                <a:defRPr/>
              </a:pPr>
              <a:t>‹#›</a:t>
            </a:fld>
            <a:endParaRPr lang="en-US"/>
          </a:p>
        </p:txBody>
      </p:sp>
    </p:spTree>
    <p:extLst>
      <p:ext uri="{BB962C8B-B14F-4D97-AF65-F5344CB8AC3E}">
        <p14:creationId xmlns:p14="http://schemas.microsoft.com/office/powerpoint/2010/main" val="3408741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64DA646-881D-4966-9B89-8950767AAE93}" type="slidenum">
              <a:rPr lang="en-US"/>
              <a:pPr>
                <a:defRPr/>
              </a:pPr>
              <a:t>‹#›</a:t>
            </a:fld>
            <a:endParaRPr lang="en-US"/>
          </a:p>
        </p:txBody>
      </p:sp>
    </p:spTree>
    <p:extLst>
      <p:ext uri="{BB962C8B-B14F-4D97-AF65-F5344CB8AC3E}">
        <p14:creationId xmlns:p14="http://schemas.microsoft.com/office/powerpoint/2010/main" val="1631488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1028" name="Title Placeholder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E5120D73-9316-4B93-9BA8-B402EFB9022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302" r:id="rId1"/>
    <p:sldLayoutId id="2147484296" r:id="rId2"/>
    <p:sldLayoutId id="2147484303" r:id="rId3"/>
    <p:sldLayoutId id="2147484297" r:id="rId4"/>
    <p:sldLayoutId id="2147484304" r:id="rId5"/>
    <p:sldLayoutId id="2147484298" r:id="rId6"/>
    <p:sldLayoutId id="2147484299" r:id="rId7"/>
    <p:sldLayoutId id="2147484305" r:id="rId8"/>
    <p:sldLayoutId id="2147484306" r:id="rId9"/>
    <p:sldLayoutId id="2147484300" r:id="rId10"/>
    <p:sldLayoutId id="2147484301"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Lucida Sans Unicode" pitchFamily="34" charset="0"/>
        </a:defRPr>
      </a:lvl2pPr>
      <a:lvl3pPr algn="l" rtl="0" eaLnBrk="0" fontAlgn="base" hangingPunct="0">
        <a:spcBef>
          <a:spcPct val="0"/>
        </a:spcBef>
        <a:spcAft>
          <a:spcPct val="0"/>
        </a:spcAft>
        <a:defRPr sz="4600">
          <a:solidFill>
            <a:schemeClr val="tx1"/>
          </a:solidFill>
          <a:latin typeface="Lucida Sans Unicode" pitchFamily="34" charset="0"/>
        </a:defRPr>
      </a:lvl3pPr>
      <a:lvl4pPr algn="l" rtl="0" eaLnBrk="0" fontAlgn="base" hangingPunct="0">
        <a:spcBef>
          <a:spcPct val="0"/>
        </a:spcBef>
        <a:spcAft>
          <a:spcPct val="0"/>
        </a:spcAft>
        <a:defRPr sz="4600">
          <a:solidFill>
            <a:schemeClr val="tx1"/>
          </a:solidFill>
          <a:latin typeface="Lucida Sans Unicode" pitchFamily="34" charset="0"/>
        </a:defRPr>
      </a:lvl4pPr>
      <a:lvl5pPr algn="l" rtl="0" eaLnBrk="0" fontAlgn="base" hangingPunct="0">
        <a:spcBef>
          <a:spcPct val="0"/>
        </a:spcBef>
        <a:spcAft>
          <a:spcPct val="0"/>
        </a:spcAft>
        <a:defRPr sz="4600">
          <a:solidFill>
            <a:schemeClr val="tx1"/>
          </a:solidFill>
          <a:latin typeface="Lucida Sans Unicode"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commonsensemedia.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cmch.typepad.com/mediatricia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0.emf"/><Relationship Id="rId11" Type="http://schemas.openxmlformats.org/officeDocument/2006/relationships/image" Target="../media/image21.emf"/><Relationship Id="rId5" Type="http://schemas.openxmlformats.org/officeDocument/2006/relationships/package" Target="../embeddings/Microsoft_Word_Document1.docx"/><Relationship Id="rId10" Type="http://schemas.openxmlformats.org/officeDocument/2006/relationships/package" Target="../embeddings/Microsoft_Word_Document2.docx"/><Relationship Id="rId4" Type="http://schemas.openxmlformats.org/officeDocument/2006/relationships/oleObject" Target="../embeddings/oleObject1.bin"/><Relationship Id="rId9"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9.xml"/><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png"/><Relationship Id="rId7"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47.jp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48.jp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33.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0.emf"/><Relationship Id="rId11" Type="http://schemas.openxmlformats.org/officeDocument/2006/relationships/image" Target="../media/image21.emf"/><Relationship Id="rId5" Type="http://schemas.openxmlformats.org/officeDocument/2006/relationships/package" Target="../embeddings/Microsoft_Word_Document3.docx"/><Relationship Id="rId10" Type="http://schemas.openxmlformats.org/officeDocument/2006/relationships/package" Target="../embeddings/Microsoft_Word_Document4.docx"/><Relationship Id="rId4" Type="http://schemas.openxmlformats.org/officeDocument/2006/relationships/oleObject" Target="../embeddings/oleObject3.bin"/><Relationship Id="rId9"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sz="1400"/>
              <a:t>Bangkok Patana School Master Presentation</a:t>
            </a:r>
          </a:p>
        </p:txBody>
      </p:sp>
      <p:sp>
        <p:nvSpPr>
          <p:cNvPr id="7171" name="Rectangle 5"/>
          <p:cNvSpPr>
            <a:spLocks noChangeArrowheads="1"/>
          </p:cNvSpPr>
          <p:nvPr/>
        </p:nvSpPr>
        <p:spPr bwMode="auto">
          <a:xfrm>
            <a:off x="0" y="1651000"/>
            <a:ext cx="9144000" cy="5588000"/>
          </a:xfrm>
          <a:prstGeom prst="rect">
            <a:avLst/>
          </a:prstGeom>
          <a:solidFill>
            <a:srgbClr val="001831"/>
          </a:solidFill>
          <a:ln w="9525">
            <a:solidFill>
              <a:schemeClr val="tx1"/>
            </a:solidFill>
            <a:miter lim="800000"/>
            <a:headEnd/>
            <a:tailEnd/>
          </a:ln>
        </p:spPr>
        <p:txBody>
          <a:bodyPr wrap="none" anchor="ctr"/>
          <a:lstStyle/>
          <a:p>
            <a:endParaRPr lang="en-US"/>
          </a:p>
        </p:txBody>
      </p:sp>
      <p:sp>
        <p:nvSpPr>
          <p:cNvPr id="7172" name="Rectangle 2"/>
          <p:cNvSpPr>
            <a:spLocks noGrp="1" noChangeArrowheads="1"/>
          </p:cNvSpPr>
          <p:nvPr>
            <p:ph type="ctrTitle" idx="4294967295"/>
          </p:nvPr>
        </p:nvSpPr>
        <p:spPr>
          <a:xfrm>
            <a:off x="0" y="1773238"/>
            <a:ext cx="9144000" cy="1143000"/>
          </a:xfrm>
        </p:spPr>
        <p:txBody>
          <a:bodyPr/>
          <a:lstStyle/>
          <a:p>
            <a:pPr algn="ctr"/>
            <a:r>
              <a:rPr lang="en-US" sz="7200" b="1" dirty="0" smtClean="0">
                <a:latin typeface="Garamond" pitchFamily="18" charset="0"/>
                <a:cs typeface="Arial" charset="0"/>
              </a:rPr>
              <a:t>Welcome to the Year 7</a:t>
            </a:r>
          </a:p>
        </p:txBody>
      </p:sp>
      <p:sp>
        <p:nvSpPr>
          <p:cNvPr id="7173" name="Rectangle 3"/>
          <p:cNvSpPr>
            <a:spLocks noGrp="1" noChangeArrowheads="1"/>
          </p:cNvSpPr>
          <p:nvPr>
            <p:ph type="subTitle" idx="4294967295"/>
          </p:nvPr>
        </p:nvSpPr>
        <p:spPr>
          <a:xfrm>
            <a:off x="1331913" y="4437063"/>
            <a:ext cx="6400800" cy="1828800"/>
          </a:xfrm>
        </p:spPr>
        <p:txBody>
          <a:bodyPr/>
          <a:lstStyle/>
          <a:p>
            <a:pPr marL="0" indent="0" algn="ctr">
              <a:lnSpc>
                <a:spcPct val="80000"/>
              </a:lnSpc>
              <a:buFontTx/>
              <a:buNone/>
            </a:pPr>
            <a:r>
              <a:rPr lang="en-GB" sz="2800" dirty="0" smtClean="0">
                <a:solidFill>
                  <a:srgbClr val="C00000"/>
                </a:solidFill>
                <a:latin typeface="Garamond" pitchFamily="18" charset="0"/>
                <a:cs typeface="Arial" charset="0"/>
              </a:rPr>
              <a:t>Our Mission … </a:t>
            </a:r>
          </a:p>
          <a:p>
            <a:pPr marL="0" indent="0" algn="ctr">
              <a:lnSpc>
                <a:spcPct val="80000"/>
              </a:lnSpc>
              <a:buFontTx/>
              <a:buNone/>
            </a:pPr>
            <a:r>
              <a:rPr lang="en-GB" sz="2800" i="1" dirty="0" smtClean="0">
                <a:solidFill>
                  <a:srgbClr val="C2EFF0"/>
                </a:solidFill>
                <a:latin typeface="Arial" charset="0"/>
                <a:cs typeface="Arial" charset="0"/>
              </a:rPr>
              <a:t>“ to ensure that students of all nationalities grow to their full potential as independent learners in a caring British international community”</a:t>
            </a:r>
            <a:endParaRPr lang="en-US" sz="2800" i="1" dirty="0" smtClean="0">
              <a:solidFill>
                <a:srgbClr val="C2EFF0"/>
              </a:solidFill>
              <a:latin typeface="Arial" charset="0"/>
              <a:cs typeface="Arial" charset="0"/>
            </a:endParaRPr>
          </a:p>
        </p:txBody>
      </p:sp>
      <p:pic>
        <p:nvPicPr>
          <p:cNvPr id="7174"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Rot="1" noChangeArrowheads="1"/>
          </p:cNvSpPr>
          <p:nvPr/>
        </p:nvSpPr>
        <p:spPr>
          <a:xfrm>
            <a:off x="6659563" y="-149225"/>
            <a:ext cx="1944687" cy="914400"/>
          </a:xfrm>
          <a:prstGeom prst="rect">
            <a:avLst/>
          </a:prstGeom>
        </p:spPr>
        <p:txBody>
          <a:bodyPr/>
          <a:lstStyle/>
          <a:p>
            <a:pPr>
              <a:defRPr/>
            </a:pPr>
            <a:endParaRPr lang="en-US" sz="4400" dirty="0">
              <a:latin typeface="Arial" charset="0"/>
              <a:ea typeface="+mj-ea"/>
              <a:cs typeface="+mj-cs"/>
            </a:endParaRPr>
          </a:p>
        </p:txBody>
      </p:sp>
      <p:pic>
        <p:nvPicPr>
          <p:cNvPr id="7177" name="Picture 3" descr="C:\Users\anro\AppData\Local\Microsoft\Windows\Temporary Internet Files\Content.IE5\NPAKN173\MPj043847100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9200" y="2781300"/>
            <a:ext cx="138906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971600" y="2924944"/>
            <a:ext cx="7744685" cy="1107996"/>
          </a:xfrm>
          <a:prstGeom prst="rect">
            <a:avLst/>
          </a:prstGeom>
          <a:noFill/>
        </p:spPr>
        <p:txBody>
          <a:bodyPr wrap="none">
            <a:spAutoFit/>
          </a:bodyPr>
          <a:lstStyle/>
          <a:p>
            <a:pPr algn="ctr">
              <a:defRPr/>
            </a:pPr>
            <a:r>
              <a:rPr lang="en-US" sz="6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Coffee         Morning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Timetable</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1600200"/>
            <a:ext cx="9144000" cy="5257800"/>
          </a:xfrm>
          <a:prstGeom prst="rect">
            <a:avLst/>
          </a:prstGeom>
        </p:spPr>
      </p:pic>
    </p:spTree>
    <p:extLst>
      <p:ext uri="{BB962C8B-B14F-4D97-AF65-F5344CB8AC3E}">
        <p14:creationId xmlns:p14="http://schemas.microsoft.com/office/powerpoint/2010/main" val="664030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Learning Tasks</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1460" y="1600200"/>
            <a:ext cx="9166384" cy="5257800"/>
          </a:xfrm>
          <a:prstGeom prst="rect">
            <a:avLst/>
          </a:prstGeom>
        </p:spPr>
      </p:pic>
    </p:spTree>
    <p:extLst>
      <p:ext uri="{BB962C8B-B14F-4D97-AF65-F5344CB8AC3E}">
        <p14:creationId xmlns:p14="http://schemas.microsoft.com/office/powerpoint/2010/main" val="2001176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School Forms</a:t>
            </a:r>
            <a:endParaRPr lang="en-GB" dirty="0"/>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0" y="1591816"/>
            <a:ext cx="9144000" cy="5271505"/>
          </a:xfrm>
          <a:prstGeom prst="rect">
            <a:avLst/>
          </a:prstGeom>
        </p:spPr>
      </p:pic>
    </p:spTree>
    <p:extLst>
      <p:ext uri="{BB962C8B-B14F-4D97-AF65-F5344CB8AC3E}">
        <p14:creationId xmlns:p14="http://schemas.microsoft.com/office/powerpoint/2010/main" val="3247048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Citizenship</a:t>
            </a:r>
            <a:endParaRPr lang="en-GB" dirty="0"/>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0" y="1600200"/>
            <a:ext cx="9144000" cy="5257800"/>
          </a:xfrm>
          <a:prstGeom prst="rect">
            <a:avLst/>
          </a:prstGeom>
        </p:spPr>
      </p:pic>
    </p:spTree>
    <p:extLst>
      <p:ext uri="{BB962C8B-B14F-4D97-AF65-F5344CB8AC3E}">
        <p14:creationId xmlns:p14="http://schemas.microsoft.com/office/powerpoint/2010/main" val="3150259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commonsensemedia.org</a:t>
            </a:r>
            <a:endParaRPr lang="en-GB" dirty="0"/>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3"/>
          <a:stretch>
            <a:fillRect/>
          </a:stretch>
        </p:blipFill>
        <p:spPr>
          <a:xfrm>
            <a:off x="0" y="1600199"/>
            <a:ext cx="9144000" cy="5286375"/>
          </a:xfrm>
          <a:prstGeom prst="rect">
            <a:avLst/>
          </a:prstGeom>
        </p:spPr>
      </p:pic>
    </p:spTree>
    <p:extLst>
      <p:ext uri="{BB962C8B-B14F-4D97-AF65-F5344CB8AC3E}">
        <p14:creationId xmlns:p14="http://schemas.microsoft.com/office/powerpoint/2010/main" val="73350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askthemediatrician.org</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0" y="1604764"/>
            <a:ext cx="9144000" cy="5253236"/>
          </a:xfrm>
          <a:prstGeom prst="rect">
            <a:avLst/>
          </a:prstGeom>
        </p:spPr>
      </p:pic>
    </p:spTree>
    <p:extLst>
      <p:ext uri="{BB962C8B-B14F-4D97-AF65-F5344CB8AC3E}">
        <p14:creationId xmlns:p14="http://schemas.microsoft.com/office/powerpoint/2010/main" val="4185284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sz="1400"/>
              <a:t>Bangkok Patana School Master Presentation</a:t>
            </a:r>
          </a:p>
        </p:txBody>
      </p:sp>
      <p:sp>
        <p:nvSpPr>
          <p:cNvPr id="12291" name="Rectangle 5"/>
          <p:cNvSpPr>
            <a:spLocks noChangeArrowheads="1"/>
          </p:cNvSpPr>
          <p:nvPr/>
        </p:nvSpPr>
        <p:spPr bwMode="auto">
          <a:xfrm>
            <a:off x="-36512" y="1628800"/>
            <a:ext cx="9180512" cy="5588000"/>
          </a:xfrm>
          <a:prstGeom prst="rect">
            <a:avLst/>
          </a:prstGeom>
          <a:solidFill>
            <a:srgbClr val="001831"/>
          </a:solidFill>
          <a:ln w="9525">
            <a:solidFill>
              <a:schemeClr val="tx1"/>
            </a:solidFill>
            <a:miter lim="800000"/>
            <a:headEnd/>
            <a:tailEnd/>
          </a:ln>
        </p:spPr>
        <p:txBody>
          <a:bodyPr wrap="none" anchor="ctr"/>
          <a:lstStyle/>
          <a:p>
            <a:pPr>
              <a:defRPr/>
            </a:pPr>
            <a:r>
              <a:rPr lang="en-US" b="1" spc="150" dirty="0">
                <a:ln w="11430"/>
                <a:solidFill>
                  <a:srgbClr val="F8F8F8"/>
                </a:solidFill>
                <a:effectLst>
                  <a:outerShdw blurRad="25400" algn="tl" rotWithShape="0">
                    <a:srgbClr val="000000">
                      <a:alpha val="43000"/>
                    </a:srgbClr>
                  </a:outerShdw>
                </a:effectLst>
              </a:rPr>
              <a:t>                        </a:t>
            </a:r>
          </a:p>
          <a:p>
            <a:pPr>
              <a:defRPr/>
            </a:pPr>
            <a:endParaRPr lang="en-US" b="1" spc="150" dirty="0">
              <a:ln w="11430"/>
              <a:solidFill>
                <a:srgbClr val="F8F8F8"/>
              </a:solidFill>
              <a:effectLst>
                <a:outerShdw blurRad="25400" algn="tl" rotWithShape="0">
                  <a:srgbClr val="000000">
                    <a:alpha val="43000"/>
                  </a:srgbClr>
                </a:outerShdw>
              </a:effectLst>
            </a:endParaRPr>
          </a:p>
          <a:p>
            <a:pPr>
              <a:defRPr/>
            </a:pPr>
            <a:endParaRPr lang="en-US" b="1" spc="150" dirty="0">
              <a:ln w="11430"/>
              <a:solidFill>
                <a:srgbClr val="F8F8F8"/>
              </a:solidFill>
              <a:effectLst>
                <a:outerShdw blurRad="25400" algn="tl" rotWithShape="0">
                  <a:srgbClr val="000000">
                    <a:alpha val="43000"/>
                  </a:srgbClr>
                </a:outerShdw>
              </a:effectLst>
            </a:endParaRPr>
          </a:p>
          <a:p>
            <a:pPr>
              <a:defRPr/>
            </a:pPr>
            <a:r>
              <a:rPr lang="en-US" b="1" spc="150" dirty="0">
                <a:ln w="11430"/>
                <a:solidFill>
                  <a:srgbClr val="F8F8F8"/>
                </a:solidFill>
                <a:effectLst>
                  <a:outerShdw blurRad="25400" algn="tl" rotWithShape="0">
                    <a:srgbClr val="000000">
                      <a:alpha val="43000"/>
                    </a:srgbClr>
                  </a:outerShdw>
                </a:effectLst>
              </a:rPr>
              <a:t>                                        </a:t>
            </a:r>
          </a:p>
          <a:p>
            <a:pPr>
              <a:defRPr/>
            </a:pPr>
            <a:r>
              <a:rPr lang="en-US" sz="2400" b="1" spc="150" dirty="0">
                <a:ln w="11430"/>
                <a:solidFill>
                  <a:srgbClr val="F8F8F8"/>
                </a:solidFill>
                <a:effectLst>
                  <a:outerShdw blurRad="25400" algn="tl" rotWithShape="0">
                    <a:srgbClr val="000000">
                      <a:alpha val="43000"/>
                    </a:srgbClr>
                  </a:outerShdw>
                </a:effectLst>
              </a:rPr>
              <a:t>                </a:t>
            </a:r>
            <a:endParaRPr lang="en-US" sz="2400" dirty="0"/>
          </a:p>
        </p:txBody>
      </p:sp>
      <p:pic>
        <p:nvPicPr>
          <p:cNvPr id="11268"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12" y="6304938"/>
            <a:ext cx="9180512" cy="55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Line 13"/>
          <p:cNvSpPr>
            <a:spLocks noChangeShapeType="1"/>
          </p:cNvSpPr>
          <p:nvPr/>
        </p:nvSpPr>
        <p:spPr bwMode="auto">
          <a:xfrm>
            <a:off x="5867400" y="3657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5" name="Rectangle 24"/>
          <p:cNvSpPr/>
          <p:nvPr/>
        </p:nvSpPr>
        <p:spPr>
          <a:xfrm>
            <a:off x="0" y="1651000"/>
            <a:ext cx="4723344" cy="92333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en-US" sz="5400" b="1" spc="150" dirty="0" smtClean="0">
                <a:ln w="11430"/>
                <a:solidFill>
                  <a:srgbClr val="F8F8F8"/>
                </a:solidFill>
                <a:effectLst>
                  <a:outerShdw blurRad="25400" algn="tl" rotWithShape="0">
                    <a:srgbClr val="000000">
                      <a:alpha val="43000"/>
                    </a:srgbClr>
                  </a:outerShdw>
                </a:effectLst>
              </a:rPr>
              <a:t>A good start…</a:t>
            </a:r>
            <a:endParaRPr lang="en-US" sz="2400" b="1" spc="150" dirty="0">
              <a:ln w="11430"/>
              <a:solidFill>
                <a:srgbClr val="F8F8F8"/>
              </a:solidFill>
              <a:effectLst>
                <a:outerShdw blurRad="25400" algn="tl" rotWithShape="0">
                  <a:srgbClr val="000000">
                    <a:alpha val="43000"/>
                  </a:srgbClr>
                </a:outerShdw>
              </a:effectLst>
            </a:endParaRPr>
          </a:p>
        </p:txBody>
      </p:sp>
      <p:sp>
        <p:nvSpPr>
          <p:cNvPr id="28" name="Rectangle 2"/>
          <p:cNvSpPr txBox="1">
            <a:spLocks noRot="1" noChangeArrowheads="1"/>
          </p:cNvSpPr>
          <p:nvPr/>
        </p:nvSpPr>
        <p:spPr>
          <a:xfrm>
            <a:off x="6659562" y="714400"/>
            <a:ext cx="1944687" cy="914400"/>
          </a:xfrm>
          <a:prstGeom prst="rect">
            <a:avLst/>
          </a:prstGeom>
        </p:spPr>
        <p:txBody>
          <a:bodyPr/>
          <a:lstStyle/>
          <a:p>
            <a:pPr algn="ctr">
              <a:defRPr/>
            </a:pPr>
            <a:r>
              <a:rPr lang="en-US" sz="5400" dirty="0">
                <a:ea typeface="+mj-ea"/>
                <a:cs typeface="+mj-cs"/>
              </a:rPr>
              <a:t>Year 7</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742243"/>
            <a:ext cx="2915816" cy="1830713"/>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5836" y="3264932"/>
            <a:ext cx="2952328" cy="1784796"/>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00192" y="4157329"/>
            <a:ext cx="2816038" cy="1792175"/>
          </a:xfrm>
          <a:prstGeom prst="rect">
            <a:avLst/>
          </a:prstGeom>
        </p:spPr>
      </p:pic>
    </p:spTree>
    <p:extLst>
      <p:ext uri="{BB962C8B-B14F-4D97-AF65-F5344CB8AC3E}">
        <p14:creationId xmlns:p14="http://schemas.microsoft.com/office/powerpoint/2010/main" val="3423125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p:cNvSpPr>
            <a:spLocks noChangeArrowheads="1"/>
          </p:cNvSpPr>
          <p:nvPr/>
        </p:nvSpPr>
        <p:spPr bwMode="auto">
          <a:xfrm>
            <a:off x="-13970" y="1612638"/>
            <a:ext cx="9144000" cy="5486400"/>
          </a:xfrm>
          <a:prstGeom prst="rect">
            <a:avLst/>
          </a:prstGeom>
          <a:solidFill>
            <a:srgbClr val="001831"/>
          </a:solidFill>
          <a:ln w="9525">
            <a:solidFill>
              <a:schemeClr val="tx1"/>
            </a:solidFill>
            <a:miter lim="800000"/>
            <a:headEnd/>
            <a:tailEnd/>
          </a:ln>
        </p:spPr>
        <p:txBody>
          <a:bodyPr wrap="none" anchor="ct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2601410381"/>
              </p:ext>
            </p:extLst>
          </p:nvPr>
        </p:nvGraphicFramePr>
        <p:xfrm>
          <a:off x="755576" y="1698475"/>
          <a:ext cx="8059100" cy="2305095"/>
        </p:xfrm>
        <a:graphic>
          <a:graphicData uri="http://schemas.openxmlformats.org/presentationml/2006/ole">
            <mc:AlternateContent xmlns:mc="http://schemas.openxmlformats.org/markup-compatibility/2006">
              <mc:Choice xmlns:v="urn:schemas-microsoft-com:vml" Requires="v">
                <p:oleObj spid="_x0000_s85039" name="Document" r:id="rId5" imgW="5860492" imgH="1675785" progId="Word.Document.12">
                  <p:embed/>
                </p:oleObj>
              </mc:Choice>
              <mc:Fallback>
                <p:oleObj name="Document" r:id="rId5" imgW="5860492" imgH="1675785" progId="Word.Document.12">
                  <p:embed/>
                  <p:pic>
                    <p:nvPicPr>
                      <p:cNvPr id="0" name=""/>
                      <p:cNvPicPr/>
                      <p:nvPr/>
                    </p:nvPicPr>
                    <p:blipFill>
                      <a:blip r:embed="rId6"/>
                      <a:stretch>
                        <a:fillRect/>
                      </a:stretch>
                    </p:blipFill>
                    <p:spPr>
                      <a:xfrm>
                        <a:off x="755576" y="1698475"/>
                        <a:ext cx="8059100" cy="2305095"/>
                      </a:xfrm>
                      <a:prstGeom prst="rect">
                        <a:avLst/>
                      </a:prstGeom>
                    </p:spPr>
                  </p:pic>
                </p:oleObj>
              </mc:Fallback>
            </mc:AlternateContent>
          </a:graphicData>
        </a:graphic>
      </p:graphicFrame>
      <p:sp>
        <p:nvSpPr>
          <p:cNvPr id="10242" name="Footer Placeholder 3"/>
          <p:cNvSpPr txBox="1">
            <a:spLocks noGrp="1"/>
          </p:cNvSpPr>
          <p:nvPr/>
        </p:nvSpPr>
        <p:spPr bwMode="auto">
          <a:xfrm>
            <a:off x="577280" y="6103962"/>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sz="1400"/>
              <a:t>Bangkok Patana School Master Presentation</a:t>
            </a:r>
          </a:p>
        </p:txBody>
      </p:sp>
      <p:pic>
        <p:nvPicPr>
          <p:cNvPr id="10244" name="Picture 4" descr="A4_identityBand_50pc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A4_accreditation_50pc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520" y="6162700"/>
            <a:ext cx="925252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Rot="1" noChangeArrowheads="1"/>
          </p:cNvSpPr>
          <p:nvPr/>
        </p:nvSpPr>
        <p:spPr>
          <a:xfrm>
            <a:off x="3026775" y="975714"/>
            <a:ext cx="6003925" cy="914400"/>
          </a:xfrm>
          <a:prstGeom prst="rect">
            <a:avLst/>
          </a:prstGeom>
        </p:spPr>
        <p:txBody>
          <a:bodyPr/>
          <a:lstStyle/>
          <a:p>
            <a:pPr algn="r">
              <a:defRPr/>
            </a:pPr>
            <a:r>
              <a:rPr lang="en-US" sz="4400" dirty="0">
                <a:ea typeface="+mj-ea"/>
                <a:cs typeface="+mj-cs"/>
              </a:rPr>
              <a:t>The Year 7 Tutor Team</a:t>
            </a:r>
          </a:p>
        </p:txBody>
      </p:sp>
      <p:sp>
        <p:nvSpPr>
          <p:cNvPr id="10247" name="Line 13"/>
          <p:cNvSpPr>
            <a:spLocks noChangeShapeType="1"/>
          </p:cNvSpPr>
          <p:nvPr/>
        </p:nvSpPr>
        <p:spPr bwMode="auto">
          <a:xfrm>
            <a:off x="5758880" y="3513162"/>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 name="Rectangle 17"/>
          <p:cNvSpPr/>
          <p:nvPr/>
        </p:nvSpPr>
        <p:spPr>
          <a:xfrm>
            <a:off x="816123" y="1683570"/>
            <a:ext cx="713657" cy="646331"/>
          </a:xfrm>
          <a:prstGeom prst="rect">
            <a:avLst/>
          </a:prstGeom>
          <a:noFill/>
        </p:spPr>
        <p:txBody>
          <a:bodyPr wrap="none">
            <a:spAutoFit/>
          </a:bodyPr>
          <a:lstStyle/>
          <a:p>
            <a:pPr algn="ctr">
              <a:defRPr/>
            </a:pPr>
            <a:r>
              <a:rPr lang="en-US" sz="3600" b="1" dirty="0">
                <a:ln w="18000">
                  <a:noFill/>
                  <a:prstDash val="solid"/>
                  <a:miter lim="800000"/>
                </a:ln>
                <a:solidFill>
                  <a:srgbClr val="C00000"/>
                </a:solidFill>
              </a:rPr>
              <a:t>7C</a:t>
            </a:r>
          </a:p>
        </p:txBody>
      </p:sp>
      <p:sp>
        <p:nvSpPr>
          <p:cNvPr id="31" name="Rectangle 30"/>
          <p:cNvSpPr/>
          <p:nvPr/>
        </p:nvSpPr>
        <p:spPr>
          <a:xfrm>
            <a:off x="2766499" y="1693272"/>
            <a:ext cx="684803" cy="646331"/>
          </a:xfrm>
          <a:prstGeom prst="rect">
            <a:avLst/>
          </a:prstGeom>
          <a:noFill/>
        </p:spPr>
        <p:txBody>
          <a:bodyPr wrap="none">
            <a:spAutoFit/>
          </a:bodyPr>
          <a:lstStyle/>
          <a:p>
            <a:pPr algn="ctr">
              <a:defRPr/>
            </a:pPr>
            <a:r>
              <a:rPr lang="en-US" sz="3600" b="1" dirty="0">
                <a:ln w="18000">
                  <a:noFill/>
                  <a:prstDash val="solid"/>
                  <a:miter lim="800000"/>
                </a:ln>
                <a:solidFill>
                  <a:srgbClr val="FFFF00"/>
                </a:solidFill>
              </a:rPr>
              <a:t>7F</a:t>
            </a:r>
          </a:p>
        </p:txBody>
      </p:sp>
      <p:sp>
        <p:nvSpPr>
          <p:cNvPr id="32" name="Rectangle 31"/>
          <p:cNvSpPr/>
          <p:nvPr/>
        </p:nvSpPr>
        <p:spPr>
          <a:xfrm>
            <a:off x="4862704" y="1688681"/>
            <a:ext cx="800219" cy="646331"/>
          </a:xfrm>
          <a:prstGeom prst="rect">
            <a:avLst/>
          </a:prstGeom>
          <a:noFill/>
        </p:spPr>
        <p:txBody>
          <a:bodyPr wrap="none">
            <a:spAutoFit/>
          </a:bodyPr>
          <a:lstStyle/>
          <a:p>
            <a:pPr algn="ctr">
              <a:defRPr/>
            </a:pPr>
            <a:r>
              <a:rPr lang="en-US" sz="3600" b="1" dirty="0" smtClean="0">
                <a:ln w="18000">
                  <a:noFill/>
                  <a:prstDash val="solid"/>
                  <a:miter lim="800000"/>
                </a:ln>
                <a:solidFill>
                  <a:srgbClr val="FFFF00"/>
                </a:solidFill>
              </a:rPr>
              <a:t>7H</a:t>
            </a:r>
            <a:endParaRPr lang="en-US" sz="3600" b="1" dirty="0">
              <a:ln w="18000">
                <a:noFill/>
                <a:prstDash val="solid"/>
                <a:miter lim="800000"/>
              </a:ln>
              <a:solidFill>
                <a:srgbClr val="FFFF00"/>
              </a:solidFill>
            </a:endParaRPr>
          </a:p>
        </p:txBody>
      </p:sp>
      <p:sp>
        <p:nvSpPr>
          <p:cNvPr id="33" name="Rectangle 32"/>
          <p:cNvSpPr/>
          <p:nvPr/>
        </p:nvSpPr>
        <p:spPr>
          <a:xfrm>
            <a:off x="6996481" y="1688681"/>
            <a:ext cx="574195" cy="646331"/>
          </a:xfrm>
          <a:prstGeom prst="rect">
            <a:avLst/>
          </a:prstGeom>
          <a:noFill/>
        </p:spPr>
        <p:txBody>
          <a:bodyPr wrap="none">
            <a:spAutoFit/>
          </a:bodyPr>
          <a:lstStyle/>
          <a:p>
            <a:pPr algn="ctr">
              <a:defRPr/>
            </a:pPr>
            <a:r>
              <a:rPr lang="en-US" sz="3600" b="1" dirty="0">
                <a:ln w="18000">
                  <a:noFill/>
                  <a:prstDash val="solid"/>
                  <a:miter lim="800000"/>
                </a:ln>
                <a:solidFill>
                  <a:srgbClr val="C00000"/>
                </a:solidFill>
              </a:rPr>
              <a:t>7J</a:t>
            </a:r>
          </a:p>
        </p:txBody>
      </p:sp>
      <p:graphicFrame>
        <p:nvGraphicFramePr>
          <p:cNvPr id="13" name="Object 12"/>
          <p:cNvGraphicFramePr>
            <a:graphicFrameLocks noChangeAspect="1"/>
          </p:cNvGraphicFramePr>
          <p:nvPr>
            <p:extLst>
              <p:ext uri="{D42A27DB-BD31-4B8C-83A1-F6EECF244321}">
                <p14:modId xmlns:p14="http://schemas.microsoft.com/office/powerpoint/2010/main" val="6854567"/>
              </p:ext>
            </p:extLst>
          </p:nvPr>
        </p:nvGraphicFramePr>
        <p:xfrm>
          <a:off x="699104" y="3919860"/>
          <a:ext cx="8131812" cy="2495488"/>
        </p:xfrm>
        <a:graphic>
          <a:graphicData uri="http://schemas.openxmlformats.org/presentationml/2006/ole">
            <mc:AlternateContent xmlns:mc="http://schemas.openxmlformats.org/markup-compatibility/2006">
              <mc:Choice xmlns:v="urn:schemas-microsoft-com:vml" Requires="v">
                <p:oleObj spid="_x0000_s85040" name="Document" r:id="rId10" imgW="5860492" imgH="1799412" progId="Word.Document.12">
                  <p:embed/>
                </p:oleObj>
              </mc:Choice>
              <mc:Fallback>
                <p:oleObj name="Document" r:id="rId10" imgW="5860492" imgH="1799412" progId="Word.Document.12">
                  <p:embed/>
                  <p:pic>
                    <p:nvPicPr>
                      <p:cNvPr id="0" name=""/>
                      <p:cNvPicPr/>
                      <p:nvPr/>
                    </p:nvPicPr>
                    <p:blipFill>
                      <a:blip r:embed="rId11"/>
                      <a:stretch>
                        <a:fillRect/>
                      </a:stretch>
                    </p:blipFill>
                    <p:spPr>
                      <a:xfrm>
                        <a:off x="699104" y="3919860"/>
                        <a:ext cx="8131812" cy="2495488"/>
                      </a:xfrm>
                      <a:prstGeom prst="rect">
                        <a:avLst/>
                      </a:prstGeom>
                    </p:spPr>
                  </p:pic>
                </p:oleObj>
              </mc:Fallback>
            </mc:AlternateContent>
          </a:graphicData>
        </a:graphic>
      </p:graphicFrame>
      <p:sp>
        <p:nvSpPr>
          <p:cNvPr id="35" name="Rectangle 34"/>
          <p:cNvSpPr/>
          <p:nvPr/>
        </p:nvSpPr>
        <p:spPr>
          <a:xfrm>
            <a:off x="757612" y="3981414"/>
            <a:ext cx="713657" cy="646331"/>
          </a:xfrm>
          <a:prstGeom prst="rect">
            <a:avLst/>
          </a:prstGeom>
          <a:noFill/>
        </p:spPr>
        <p:txBody>
          <a:bodyPr wrap="none">
            <a:spAutoFit/>
          </a:bodyPr>
          <a:lstStyle/>
          <a:p>
            <a:pPr algn="ctr">
              <a:defRPr/>
            </a:pPr>
            <a:r>
              <a:rPr lang="en-US" sz="3600" b="1" dirty="0">
                <a:ln w="18000">
                  <a:noFill/>
                  <a:prstDash val="solid"/>
                  <a:miter lim="800000"/>
                </a:ln>
                <a:solidFill>
                  <a:srgbClr val="0070C0"/>
                </a:solidFill>
              </a:rPr>
              <a:t>7K</a:t>
            </a:r>
          </a:p>
        </p:txBody>
      </p:sp>
      <p:sp>
        <p:nvSpPr>
          <p:cNvPr id="36" name="Rectangle 35"/>
          <p:cNvSpPr/>
          <p:nvPr/>
        </p:nvSpPr>
        <p:spPr>
          <a:xfrm>
            <a:off x="2696768" y="3919860"/>
            <a:ext cx="824264" cy="646331"/>
          </a:xfrm>
          <a:prstGeom prst="rect">
            <a:avLst/>
          </a:prstGeom>
          <a:noFill/>
        </p:spPr>
        <p:txBody>
          <a:bodyPr wrap="none">
            <a:spAutoFit/>
          </a:bodyPr>
          <a:lstStyle/>
          <a:p>
            <a:pPr algn="ctr">
              <a:defRPr/>
            </a:pPr>
            <a:r>
              <a:rPr lang="en-US" sz="3600" b="1" dirty="0">
                <a:ln w="18000">
                  <a:noFill/>
                  <a:prstDash val="solid"/>
                  <a:miter lim="800000"/>
                </a:ln>
                <a:solidFill>
                  <a:srgbClr val="92D050"/>
                </a:solidFill>
              </a:rPr>
              <a:t>7M</a:t>
            </a:r>
          </a:p>
        </p:txBody>
      </p:sp>
      <p:sp>
        <p:nvSpPr>
          <p:cNvPr id="37" name="Rectangle 36"/>
          <p:cNvSpPr/>
          <p:nvPr/>
        </p:nvSpPr>
        <p:spPr>
          <a:xfrm>
            <a:off x="4839528" y="3931614"/>
            <a:ext cx="636713" cy="646331"/>
          </a:xfrm>
          <a:prstGeom prst="rect">
            <a:avLst/>
          </a:prstGeom>
          <a:noFill/>
        </p:spPr>
        <p:txBody>
          <a:bodyPr wrap="none">
            <a:spAutoFit/>
          </a:bodyPr>
          <a:lstStyle/>
          <a:p>
            <a:pPr algn="ctr">
              <a:defRPr/>
            </a:pPr>
            <a:r>
              <a:rPr lang="en-US" sz="3600" b="1" dirty="0">
                <a:ln w="18000">
                  <a:noFill/>
                  <a:prstDash val="solid"/>
                  <a:miter lim="800000"/>
                </a:ln>
                <a:solidFill>
                  <a:srgbClr val="00B0F0"/>
                </a:solidFill>
              </a:rPr>
              <a:t>7S</a:t>
            </a:r>
          </a:p>
        </p:txBody>
      </p:sp>
      <p:sp>
        <p:nvSpPr>
          <p:cNvPr id="38" name="Rectangle 37"/>
          <p:cNvSpPr/>
          <p:nvPr/>
        </p:nvSpPr>
        <p:spPr>
          <a:xfrm>
            <a:off x="6876256" y="3890483"/>
            <a:ext cx="814647" cy="646331"/>
          </a:xfrm>
          <a:prstGeom prst="rect">
            <a:avLst/>
          </a:prstGeom>
          <a:noFill/>
        </p:spPr>
        <p:txBody>
          <a:bodyPr wrap="none">
            <a:spAutoFit/>
          </a:bodyPr>
          <a:lstStyle/>
          <a:p>
            <a:pPr algn="ctr">
              <a:defRPr/>
            </a:pPr>
            <a:r>
              <a:rPr lang="en-US" sz="3600" b="1" dirty="0">
                <a:ln w="18000">
                  <a:noFill/>
                  <a:prstDash val="solid"/>
                  <a:miter lim="800000"/>
                </a:ln>
                <a:solidFill>
                  <a:srgbClr val="92D050"/>
                </a:solidFill>
              </a:rPr>
              <a:t>7W</a:t>
            </a:r>
          </a:p>
        </p:txBody>
      </p:sp>
    </p:spTree>
    <p:extLst>
      <p:ext uri="{BB962C8B-B14F-4D97-AF65-F5344CB8AC3E}">
        <p14:creationId xmlns:p14="http://schemas.microsoft.com/office/powerpoint/2010/main" val="2696882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34819" name="Rectangle 5"/>
          <p:cNvSpPr>
            <a:spLocks noChangeArrowheads="1"/>
          </p:cNvSpPr>
          <p:nvPr/>
        </p:nvSpPr>
        <p:spPr bwMode="auto">
          <a:xfrm>
            <a:off x="0" y="1651000"/>
            <a:ext cx="9144000" cy="5608638"/>
          </a:xfrm>
          <a:prstGeom prst="rect">
            <a:avLst/>
          </a:prstGeom>
          <a:solidFill>
            <a:srgbClr val="001831"/>
          </a:solidFill>
          <a:ln w="9525">
            <a:solidFill>
              <a:schemeClr val="tx1"/>
            </a:solidFill>
            <a:miter lim="800000"/>
            <a:headEnd/>
            <a:tailEnd/>
          </a:ln>
        </p:spPr>
        <p:txBody>
          <a:bodyPr wrap="none" anchor="ctr"/>
          <a:lstStyle/>
          <a:p>
            <a:endParaRPr lang="en-US" sz="2400"/>
          </a:p>
        </p:txBody>
      </p:sp>
      <p:pic>
        <p:nvPicPr>
          <p:cNvPr id="34820" name="Picture 4" descr="A4_identityBand_50pc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A4_accreditation_50pc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Line 13"/>
          <p:cNvSpPr>
            <a:spLocks noChangeShapeType="1"/>
          </p:cNvSpPr>
          <p:nvPr/>
        </p:nvSpPr>
        <p:spPr bwMode="auto">
          <a:xfrm>
            <a:off x="5867400" y="3657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7" name="Rectangle 16"/>
          <p:cNvSpPr/>
          <p:nvPr/>
        </p:nvSpPr>
        <p:spPr>
          <a:xfrm>
            <a:off x="1749993" y="4797152"/>
            <a:ext cx="5586786" cy="461665"/>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en-US" sz="2400" b="1" spc="150" dirty="0">
                <a:ln w="11430"/>
                <a:solidFill>
                  <a:srgbClr val="F8F8F8"/>
                </a:solidFill>
                <a:effectLst>
                  <a:outerShdw blurRad="25400" algn="tl" rotWithShape="0">
                    <a:srgbClr val="000000">
                      <a:alpha val="43000"/>
                    </a:srgbClr>
                  </a:outerShdw>
                </a:effectLst>
              </a:rPr>
              <a:t>Senior Teacher: Key Stage 3</a:t>
            </a:r>
          </a:p>
        </p:txBody>
      </p:sp>
      <p:sp>
        <p:nvSpPr>
          <p:cNvPr id="19" name="Rectangle 18"/>
          <p:cNvSpPr/>
          <p:nvPr/>
        </p:nvSpPr>
        <p:spPr>
          <a:xfrm>
            <a:off x="1638300" y="5461193"/>
            <a:ext cx="6099747" cy="40011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en-US" sz="2000" b="1" spc="150" dirty="0">
                <a:ln w="11430"/>
                <a:effectLst>
                  <a:outerShdw blurRad="25400" algn="tl" rotWithShape="0">
                    <a:srgbClr val="000000">
                      <a:alpha val="43000"/>
                    </a:srgbClr>
                  </a:outerShdw>
                </a:effectLst>
              </a:rPr>
              <a:t>Assistant Principal: Student Welfare</a:t>
            </a:r>
          </a:p>
        </p:txBody>
      </p:sp>
      <p:sp>
        <p:nvSpPr>
          <p:cNvPr id="18" name="Rectangle 2"/>
          <p:cNvSpPr txBox="1">
            <a:spLocks noChangeArrowheads="1"/>
          </p:cNvSpPr>
          <p:nvPr>
            <p:custDataLst>
              <p:tags r:id="rId1"/>
            </p:custDataLst>
          </p:nvPr>
        </p:nvSpPr>
        <p:spPr>
          <a:xfrm>
            <a:off x="12151" y="2397125"/>
            <a:ext cx="9144000" cy="863600"/>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n-US" sz="4000" dirty="0" smtClean="0">
                <a:solidFill>
                  <a:srgbClr val="C00000"/>
                </a:solidFill>
                <a:effectLst/>
                <a:latin typeface="Garamond" pitchFamily="18" charset="0"/>
                <a:cs typeface="Aharoni" pitchFamily="2" charset="-79"/>
              </a:rPr>
              <a:t>Lines of Communication</a:t>
            </a:r>
          </a:p>
        </p:txBody>
      </p:sp>
      <p:sp>
        <p:nvSpPr>
          <p:cNvPr id="20" name="Rectangle 2"/>
          <p:cNvSpPr txBox="1">
            <a:spLocks noChangeArrowheads="1"/>
          </p:cNvSpPr>
          <p:nvPr>
            <p:custDataLst>
              <p:tags r:id="rId2"/>
            </p:custDataLst>
          </p:nvPr>
        </p:nvSpPr>
        <p:spPr>
          <a:xfrm>
            <a:off x="0" y="3197665"/>
            <a:ext cx="9144000" cy="863600"/>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n-US" dirty="0" smtClean="0">
                <a:solidFill>
                  <a:srgbClr val="FFFFFF"/>
                </a:solidFill>
                <a:latin typeface="Garamond" pitchFamily="18" charset="0"/>
                <a:cs typeface="Aharoni" pitchFamily="2" charset="-79"/>
              </a:rPr>
              <a:t>Tutor or Subject teacher</a:t>
            </a:r>
          </a:p>
        </p:txBody>
      </p:sp>
      <p:sp>
        <p:nvSpPr>
          <p:cNvPr id="21" name="Rectangle 2"/>
          <p:cNvSpPr txBox="1">
            <a:spLocks noChangeArrowheads="1"/>
          </p:cNvSpPr>
          <p:nvPr>
            <p:custDataLst>
              <p:tags r:id="rId3"/>
            </p:custDataLst>
          </p:nvPr>
        </p:nvSpPr>
        <p:spPr>
          <a:xfrm>
            <a:off x="-28575" y="3953090"/>
            <a:ext cx="9144000" cy="863600"/>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n-US" dirty="0" smtClean="0">
                <a:solidFill>
                  <a:srgbClr val="FFFFFF"/>
                </a:solidFill>
                <a:latin typeface="Garamond" pitchFamily="18" charset="0"/>
                <a:cs typeface="Aharoni" pitchFamily="2" charset="-79"/>
              </a:rPr>
              <a:t>Head of Year</a:t>
            </a:r>
          </a:p>
        </p:txBody>
      </p:sp>
      <p:sp>
        <p:nvSpPr>
          <p:cNvPr id="13" name="Rectangle 2"/>
          <p:cNvSpPr txBox="1">
            <a:spLocks noRot="1" noChangeArrowheads="1"/>
          </p:cNvSpPr>
          <p:nvPr/>
        </p:nvSpPr>
        <p:spPr>
          <a:xfrm>
            <a:off x="6659562" y="714400"/>
            <a:ext cx="1944687" cy="914400"/>
          </a:xfrm>
          <a:prstGeom prst="rect">
            <a:avLst/>
          </a:prstGeom>
        </p:spPr>
        <p:txBody>
          <a:bodyPr/>
          <a:lstStyle/>
          <a:p>
            <a:pPr algn="ctr">
              <a:defRPr/>
            </a:pPr>
            <a:r>
              <a:rPr lang="en-US" sz="5400" dirty="0">
                <a:ea typeface="+mj-ea"/>
                <a:cs typeface="+mj-cs"/>
              </a:rPr>
              <a:t>Year 7</a:t>
            </a:r>
          </a:p>
        </p:txBody>
      </p:sp>
      <p:sp>
        <p:nvSpPr>
          <p:cNvPr id="15" name="Rectangle 2"/>
          <p:cNvSpPr txBox="1">
            <a:spLocks noRot="1" noChangeArrowheads="1"/>
          </p:cNvSpPr>
          <p:nvPr/>
        </p:nvSpPr>
        <p:spPr>
          <a:xfrm>
            <a:off x="457200" y="1685925"/>
            <a:ext cx="8229600" cy="1143000"/>
          </a:xfrm>
          <a:prstGeom prst="rect">
            <a:avLst/>
          </a:prstGeom>
        </p:spPr>
        <p:txBody>
          <a:bodyPr/>
          <a:lstStyle/>
          <a:p>
            <a:pPr algn="ctr">
              <a:defRPr/>
            </a:pPr>
            <a:r>
              <a:rPr lang="en-US" sz="4400" u="sng" dirty="0">
                <a:ea typeface="+mj-ea"/>
                <a:cs typeface="+mj-cs"/>
              </a:rPr>
              <a:t>Parent and Teacher Partnership</a:t>
            </a:r>
            <a:endParaRPr lang="en-US" sz="5400" u="sng" dirty="0">
              <a:ea typeface="+mj-ea"/>
              <a:cs typeface="+mj-cs"/>
            </a:endParaRPr>
          </a:p>
        </p:txBody>
      </p:sp>
    </p:spTree>
    <p:extLst>
      <p:ext uri="{BB962C8B-B14F-4D97-AF65-F5344CB8AC3E}">
        <p14:creationId xmlns:p14="http://schemas.microsoft.com/office/powerpoint/2010/main" val="25492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sz="1400"/>
              <a:t>Bangkok Patana School Master Presentation</a:t>
            </a:r>
          </a:p>
        </p:txBody>
      </p:sp>
      <p:sp>
        <p:nvSpPr>
          <p:cNvPr id="16387" name="Rectangle 5"/>
          <p:cNvSpPr>
            <a:spLocks noChangeArrowheads="1"/>
          </p:cNvSpPr>
          <p:nvPr/>
        </p:nvSpPr>
        <p:spPr bwMode="auto">
          <a:xfrm>
            <a:off x="0" y="1752600"/>
            <a:ext cx="9144000" cy="5486400"/>
          </a:xfrm>
          <a:prstGeom prst="rect">
            <a:avLst/>
          </a:prstGeom>
          <a:solidFill>
            <a:srgbClr val="001831"/>
          </a:solidFill>
          <a:ln w="9525">
            <a:solidFill>
              <a:schemeClr val="tx1"/>
            </a:solidFill>
            <a:miter lim="800000"/>
            <a:headEnd/>
            <a:tailEnd/>
          </a:ln>
        </p:spPr>
        <p:txBody>
          <a:bodyPr wrap="none" anchor="ctr"/>
          <a:lstStyle/>
          <a:p>
            <a:endParaRPr lang="en-US"/>
          </a:p>
        </p:txBody>
      </p:sp>
      <p:pic>
        <p:nvPicPr>
          <p:cNvPr id="16388"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Rot="1" noChangeArrowheads="1"/>
          </p:cNvSpPr>
          <p:nvPr/>
        </p:nvSpPr>
        <p:spPr>
          <a:xfrm>
            <a:off x="457200" y="1685925"/>
            <a:ext cx="8229600" cy="1143000"/>
          </a:xfrm>
          <a:prstGeom prst="rect">
            <a:avLst/>
          </a:prstGeom>
        </p:spPr>
        <p:txBody>
          <a:bodyPr/>
          <a:lstStyle/>
          <a:p>
            <a:pPr algn="ctr">
              <a:defRPr/>
            </a:pPr>
            <a:r>
              <a:rPr lang="en-US" sz="4400" u="sng" dirty="0">
                <a:ea typeface="+mj-ea"/>
                <a:cs typeface="+mj-cs"/>
              </a:rPr>
              <a:t>Parent and Teacher Partnership</a:t>
            </a:r>
            <a:endParaRPr lang="en-US" sz="5400" u="sng" dirty="0">
              <a:ea typeface="+mj-ea"/>
              <a:cs typeface="+mj-cs"/>
            </a:endParaRPr>
          </a:p>
        </p:txBody>
      </p:sp>
      <p:sp>
        <p:nvSpPr>
          <p:cNvPr id="16392" name="Rectangle 4"/>
          <p:cNvSpPr txBox="1">
            <a:spLocks noChangeArrowheads="1"/>
          </p:cNvSpPr>
          <p:nvPr/>
        </p:nvSpPr>
        <p:spPr bwMode="auto">
          <a:xfrm>
            <a:off x="457200" y="2708920"/>
            <a:ext cx="7715200"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9100" indent="-382588"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marL="493712" indent="-457200" eaLnBrk="1" hangingPunct="1">
              <a:spcBef>
                <a:spcPct val="20000"/>
              </a:spcBef>
              <a:buClr>
                <a:schemeClr val="accent1"/>
              </a:buClr>
              <a:buSzPct val="80000"/>
              <a:buFont typeface="Arial" pitchFamily="34" charset="0"/>
              <a:buChar char="•"/>
            </a:pPr>
            <a:r>
              <a:rPr lang="en-US" sz="3200" dirty="0" smtClean="0"/>
              <a:t>Emails </a:t>
            </a:r>
            <a:r>
              <a:rPr lang="en-US" sz="3200" dirty="0"/>
              <a:t>@patana.ac.th</a:t>
            </a:r>
          </a:p>
          <a:p>
            <a:pPr marL="493712" indent="-457200" eaLnBrk="1" hangingPunct="1">
              <a:spcBef>
                <a:spcPct val="20000"/>
              </a:spcBef>
              <a:buClr>
                <a:schemeClr val="accent1"/>
              </a:buClr>
              <a:buSzPct val="80000"/>
              <a:buFont typeface="Arial" pitchFamily="34" charset="0"/>
              <a:buChar char="•"/>
            </a:pPr>
            <a:r>
              <a:rPr lang="en-US" sz="3200" dirty="0"/>
              <a:t>Telephone contact</a:t>
            </a:r>
          </a:p>
          <a:p>
            <a:pPr marL="493712" indent="-457200" eaLnBrk="1" hangingPunct="1">
              <a:spcBef>
                <a:spcPct val="20000"/>
              </a:spcBef>
              <a:buClr>
                <a:schemeClr val="accent1"/>
              </a:buClr>
              <a:buSzPct val="80000"/>
              <a:buFont typeface="Arial" pitchFamily="34" charset="0"/>
              <a:buChar char="•"/>
            </a:pPr>
            <a:r>
              <a:rPr lang="en-US" sz="3200" b="1" dirty="0"/>
              <a:t>Patana </a:t>
            </a:r>
            <a:r>
              <a:rPr lang="en-US" sz="3200" dirty="0" smtClean="0"/>
              <a:t>website/Firefly</a:t>
            </a:r>
            <a:endParaRPr lang="en-US" sz="3200" dirty="0"/>
          </a:p>
          <a:p>
            <a:pPr marL="493712" indent="-457200" eaLnBrk="1" hangingPunct="1">
              <a:spcBef>
                <a:spcPct val="20000"/>
              </a:spcBef>
              <a:buClr>
                <a:schemeClr val="accent1"/>
              </a:buClr>
              <a:buSzPct val="80000"/>
              <a:buFont typeface="Arial" pitchFamily="34" charset="0"/>
              <a:buChar char="•"/>
            </a:pPr>
            <a:r>
              <a:rPr lang="en-US" sz="3200" dirty="0" smtClean="0"/>
              <a:t>PTG</a:t>
            </a:r>
            <a:endParaRPr lang="en-US" sz="3200" dirty="0"/>
          </a:p>
          <a:p>
            <a:pPr marL="493712" indent="-457200" eaLnBrk="1" hangingPunct="1">
              <a:spcBef>
                <a:spcPct val="20000"/>
              </a:spcBef>
              <a:buClr>
                <a:schemeClr val="accent1"/>
              </a:buClr>
              <a:buSzPct val="80000"/>
              <a:buFont typeface="Arial" pitchFamily="34" charset="0"/>
              <a:buChar char="•"/>
            </a:pPr>
            <a:r>
              <a:rPr lang="en-US" sz="3200" dirty="0" smtClean="0"/>
              <a:t>Y7 Consultations (6</a:t>
            </a:r>
            <a:r>
              <a:rPr lang="en-US" sz="3200" baseline="30000" dirty="0" smtClean="0"/>
              <a:t>th</a:t>
            </a:r>
            <a:r>
              <a:rPr lang="en-US" sz="3200" dirty="0" smtClean="0"/>
              <a:t> Oct)</a:t>
            </a:r>
            <a:endParaRPr lang="en-US" sz="3200" dirty="0"/>
          </a:p>
        </p:txBody>
      </p:sp>
      <p:sp>
        <p:nvSpPr>
          <p:cNvPr id="10" name="Rectangle 2"/>
          <p:cNvSpPr txBox="1">
            <a:spLocks noRot="1" noChangeArrowheads="1"/>
          </p:cNvSpPr>
          <p:nvPr/>
        </p:nvSpPr>
        <p:spPr>
          <a:xfrm>
            <a:off x="6680091" y="728052"/>
            <a:ext cx="1944687" cy="914400"/>
          </a:xfrm>
          <a:prstGeom prst="rect">
            <a:avLst/>
          </a:prstGeom>
        </p:spPr>
        <p:txBody>
          <a:bodyPr/>
          <a:lstStyle/>
          <a:p>
            <a:pPr algn="ctr">
              <a:defRPr/>
            </a:pPr>
            <a:r>
              <a:rPr lang="en-US" sz="5400" dirty="0">
                <a:ea typeface="+mj-ea"/>
                <a:cs typeface="+mj-cs"/>
              </a:rPr>
              <a:t>Year 7</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30723" name="Rectangle 5"/>
          <p:cNvSpPr>
            <a:spLocks noChangeArrowheads="1"/>
          </p:cNvSpPr>
          <p:nvPr/>
        </p:nvSpPr>
        <p:spPr bwMode="auto">
          <a:xfrm>
            <a:off x="0" y="1619677"/>
            <a:ext cx="9144001" cy="5486400"/>
          </a:xfrm>
          <a:prstGeom prst="rect">
            <a:avLst/>
          </a:prstGeom>
          <a:solidFill>
            <a:srgbClr val="001831"/>
          </a:solidFill>
          <a:ln w="9525">
            <a:solidFill>
              <a:schemeClr val="tx1"/>
            </a:solidFill>
            <a:miter lim="800000"/>
            <a:headEnd/>
            <a:tailEnd/>
          </a:ln>
        </p:spPr>
        <p:txBody>
          <a:bodyPr wrap="none" anchor="ctr"/>
          <a:lstStyle/>
          <a:p>
            <a:endParaRPr lang="en-GB" sz="3600" b="1" dirty="0" smtClean="0"/>
          </a:p>
          <a:p>
            <a:endParaRPr lang="en-GB" sz="3600" b="1" dirty="0"/>
          </a:p>
          <a:p>
            <a:pPr algn="ctr"/>
            <a:endParaRPr lang="en-GB" sz="3600" b="1" dirty="0" smtClean="0"/>
          </a:p>
          <a:p>
            <a:pPr algn="ctr"/>
            <a:r>
              <a:rPr lang="en-GB" sz="3600" b="1" dirty="0" smtClean="0"/>
              <a:t>Senior </a:t>
            </a:r>
            <a:r>
              <a:rPr lang="en-GB" sz="3600" b="1" dirty="0"/>
              <a:t>Teacher - KS3 (Student Welfare)</a:t>
            </a:r>
            <a:endParaRPr lang="en-GB" sz="3600" dirty="0"/>
          </a:p>
        </p:txBody>
      </p:sp>
      <p:pic>
        <p:nvPicPr>
          <p:cNvPr id="30724"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569566"/>
            <a:ext cx="9107488"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smtClean="0">
                <a:ln w="11430"/>
                <a:effectLst>
                  <a:outerShdw blurRad="38100" dist="38100" dir="2700000" algn="tl">
                    <a:srgbClr val="000000">
                      <a:alpha val="43137"/>
                    </a:srgbClr>
                  </a:outerShdw>
                </a:effectLst>
              </a:rPr>
              <a:t>Tim Coates</a:t>
            </a:r>
            <a:endParaRPr lang="en-US" sz="5400" b="1" dirty="0">
              <a:ln w="11430"/>
              <a:effectLst>
                <a:outerShdw blurRad="50800" dist="39000" dir="5460000" algn="tl">
                  <a:srgbClr val="000000">
                    <a:alpha val="38000"/>
                  </a:srgbClr>
                </a:outerShdw>
              </a:effectLst>
            </a:endParaRPr>
          </a:p>
        </p:txBody>
      </p:sp>
      <p:sp>
        <p:nvSpPr>
          <p:cNvPr id="13" name="Rectangle 12"/>
          <p:cNvSpPr/>
          <p:nvPr/>
        </p:nvSpPr>
        <p:spPr>
          <a:xfrm>
            <a:off x="0" y="5663625"/>
            <a:ext cx="9107488" cy="584775"/>
          </a:xfrm>
          <a:prstGeom prst="rect">
            <a:avLst/>
          </a:prstGeom>
          <a:noFill/>
        </p:spPr>
        <p:txBody>
          <a:bodyPr>
            <a:spAutoFit/>
          </a:bodyPr>
          <a:lstStyle/>
          <a:p>
            <a:pPr algn="ctr">
              <a:defRP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tico@patana.ac.th</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Rectangle 2"/>
          <p:cNvSpPr txBox="1">
            <a:spLocks noRot="1" noChangeArrowheads="1"/>
          </p:cNvSpPr>
          <p:nvPr/>
        </p:nvSpPr>
        <p:spPr>
          <a:xfrm>
            <a:off x="6697663" y="736600"/>
            <a:ext cx="1978793" cy="914400"/>
          </a:xfrm>
          <a:prstGeom prst="rect">
            <a:avLst/>
          </a:prstGeom>
        </p:spPr>
        <p:txBody>
          <a:bodyPr/>
          <a:lstStyle/>
          <a:p>
            <a:pPr algn="ctr">
              <a:defRPr/>
            </a:pPr>
            <a:r>
              <a:rPr lang="en-US" sz="5400" dirty="0">
                <a:ea typeface="+mj-ea"/>
                <a:cs typeface="+mj-cs"/>
              </a:rPr>
              <a:t>Year 7</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0710" y="2714623"/>
            <a:ext cx="1656184" cy="2010519"/>
          </a:xfrm>
          <a:prstGeom prst="rect">
            <a:avLst/>
          </a:prstGeom>
        </p:spPr>
      </p:pic>
    </p:spTree>
    <p:extLst>
      <p:ext uri="{BB962C8B-B14F-4D97-AF65-F5344CB8AC3E}">
        <p14:creationId xmlns:p14="http://schemas.microsoft.com/office/powerpoint/2010/main" val="19198808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sz="1400"/>
              <a:t>Bangkok Patana School Master Presentation</a:t>
            </a:r>
          </a:p>
        </p:txBody>
      </p:sp>
      <p:sp>
        <p:nvSpPr>
          <p:cNvPr id="21507" name="Rectangle 5"/>
          <p:cNvSpPr>
            <a:spLocks noChangeArrowheads="1"/>
          </p:cNvSpPr>
          <p:nvPr/>
        </p:nvSpPr>
        <p:spPr bwMode="auto">
          <a:xfrm>
            <a:off x="0" y="1651000"/>
            <a:ext cx="9144000" cy="5588000"/>
          </a:xfrm>
          <a:prstGeom prst="rect">
            <a:avLst/>
          </a:prstGeom>
          <a:solidFill>
            <a:srgbClr val="001831"/>
          </a:solidFill>
          <a:ln w="9525">
            <a:solidFill>
              <a:schemeClr val="tx1"/>
            </a:solidFill>
            <a:miter lim="800000"/>
            <a:headEnd/>
            <a:tailEnd/>
          </a:ln>
        </p:spPr>
        <p:txBody>
          <a:bodyPr wrap="none" anchor="ctr"/>
          <a:lstStyle/>
          <a:p>
            <a:endParaRPr lang="en-US"/>
          </a:p>
        </p:txBody>
      </p:sp>
      <p:pic>
        <p:nvPicPr>
          <p:cNvPr id="21508"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51519" y="1844824"/>
            <a:ext cx="8712969" cy="4185761"/>
          </a:xfrm>
          <a:prstGeom prst="rect">
            <a:avLst/>
          </a:prstGeom>
          <a:noFill/>
        </p:spPr>
        <p:txBody>
          <a:bodyPr wrap="square">
            <a:spAutoFit/>
          </a:bodyPr>
          <a:lstStyle/>
          <a:p>
            <a:pPr algn="ctr">
              <a:defRPr/>
            </a:pPr>
            <a:endParaRPr lang="en-GB" sz="4000" dirty="0" smtClean="0"/>
          </a:p>
          <a:p>
            <a:pPr algn="ctr">
              <a:defRPr/>
            </a:pPr>
            <a:r>
              <a:rPr lang="en-GB" sz="4000" dirty="0" smtClean="0">
                <a:solidFill>
                  <a:srgbClr val="C00000"/>
                </a:solidFill>
              </a:rPr>
              <a:t>Absence </a:t>
            </a:r>
            <a:r>
              <a:rPr lang="en-GB" sz="4000" dirty="0">
                <a:solidFill>
                  <a:srgbClr val="C00000"/>
                </a:solidFill>
              </a:rPr>
              <a:t>and Late </a:t>
            </a:r>
            <a:r>
              <a:rPr lang="en-GB" sz="4000" dirty="0" smtClean="0">
                <a:solidFill>
                  <a:srgbClr val="C00000"/>
                </a:solidFill>
              </a:rPr>
              <a:t>authorisations</a:t>
            </a:r>
          </a:p>
          <a:p>
            <a:pPr marL="457200" indent="-457200">
              <a:buFont typeface="Arial" pitchFamily="34" charset="0"/>
              <a:buChar char="•"/>
              <a:defRPr/>
            </a:pPr>
            <a:endParaRPr lang="en-GB" sz="2400" dirty="0" smtClean="0"/>
          </a:p>
          <a:p>
            <a:pPr marL="457200" indent="-457200">
              <a:buFont typeface="Arial" pitchFamily="34" charset="0"/>
              <a:buChar char="•"/>
              <a:defRPr/>
            </a:pPr>
            <a:r>
              <a:rPr lang="en-GB" sz="2400" dirty="0" smtClean="0"/>
              <a:t>Absences </a:t>
            </a:r>
            <a:r>
              <a:rPr lang="en-GB" sz="2400" dirty="0"/>
              <a:t>need to be followed up quickly so we know the whereabouts of all our students. If your child is out for the day, please contact us as early as possible to tell </a:t>
            </a:r>
            <a:r>
              <a:rPr lang="en-GB" sz="2400" dirty="0" smtClean="0"/>
              <a:t>us – Secondary Office and tutor. </a:t>
            </a:r>
            <a:endParaRPr lang="en-GB" sz="2400" dirty="0"/>
          </a:p>
          <a:p>
            <a:pPr marL="457200" indent="-457200">
              <a:buFont typeface="Arial" pitchFamily="34" charset="0"/>
              <a:buChar char="•"/>
              <a:defRPr/>
            </a:pPr>
            <a:r>
              <a:rPr lang="en-GB" sz="2400" dirty="0">
                <a:solidFill>
                  <a:schemeClr val="accent2">
                    <a:lumMod val="40000"/>
                    <a:lumOff val="60000"/>
                  </a:schemeClr>
                </a:solidFill>
              </a:rPr>
              <a:t>Policy is to give a conduct detention for 3 unauthorised </a:t>
            </a:r>
            <a:r>
              <a:rPr lang="en-GB" sz="2400" dirty="0" err="1">
                <a:solidFill>
                  <a:schemeClr val="accent2">
                    <a:lumMod val="40000"/>
                    <a:lumOff val="60000"/>
                  </a:schemeClr>
                </a:solidFill>
              </a:rPr>
              <a:t>lates</a:t>
            </a:r>
            <a:r>
              <a:rPr lang="en-GB" sz="2400" dirty="0">
                <a:solidFill>
                  <a:schemeClr val="accent2">
                    <a:lumMod val="40000"/>
                    <a:lumOff val="60000"/>
                  </a:schemeClr>
                </a:solidFill>
              </a:rPr>
              <a:t>. </a:t>
            </a:r>
          </a:p>
          <a:p>
            <a:pPr marL="457200" indent="-457200">
              <a:buFont typeface="Arial" pitchFamily="34" charset="0"/>
              <a:buChar char="•"/>
              <a:defRPr/>
            </a:pPr>
            <a:r>
              <a:rPr lang="en-GB" sz="2400" dirty="0"/>
              <a:t>Please help us by authorising to tutors.</a:t>
            </a:r>
          </a:p>
          <a:p>
            <a:pPr>
              <a:defRPr/>
            </a:pPr>
            <a:endParaRPr lang="en-US" dirty="0"/>
          </a:p>
        </p:txBody>
      </p:sp>
      <p:sp>
        <p:nvSpPr>
          <p:cNvPr id="11" name="Rectangle 2"/>
          <p:cNvSpPr txBox="1">
            <a:spLocks noRot="1" noChangeArrowheads="1"/>
          </p:cNvSpPr>
          <p:nvPr/>
        </p:nvSpPr>
        <p:spPr>
          <a:xfrm>
            <a:off x="6659562" y="714400"/>
            <a:ext cx="1944687" cy="914400"/>
          </a:xfrm>
          <a:prstGeom prst="rect">
            <a:avLst/>
          </a:prstGeom>
        </p:spPr>
        <p:txBody>
          <a:bodyPr/>
          <a:lstStyle/>
          <a:p>
            <a:pPr algn="ctr">
              <a:defRPr/>
            </a:pPr>
            <a:r>
              <a:rPr lang="en-US" sz="5400" dirty="0">
                <a:ea typeface="+mj-ea"/>
                <a:cs typeface="+mj-cs"/>
              </a:rPr>
              <a:t>Year 7</a:t>
            </a:r>
          </a:p>
        </p:txBody>
      </p:sp>
      <p:sp>
        <p:nvSpPr>
          <p:cNvPr id="13" name="Rectangle 2"/>
          <p:cNvSpPr txBox="1">
            <a:spLocks noRot="1" noChangeArrowheads="1"/>
          </p:cNvSpPr>
          <p:nvPr/>
        </p:nvSpPr>
        <p:spPr>
          <a:xfrm>
            <a:off x="457200" y="1685925"/>
            <a:ext cx="8229600" cy="1143000"/>
          </a:xfrm>
          <a:prstGeom prst="rect">
            <a:avLst/>
          </a:prstGeom>
        </p:spPr>
        <p:txBody>
          <a:bodyPr/>
          <a:lstStyle/>
          <a:p>
            <a:pPr algn="ctr">
              <a:defRPr/>
            </a:pPr>
            <a:r>
              <a:rPr lang="en-US" sz="4400" u="sng" dirty="0">
                <a:ea typeface="+mj-ea"/>
                <a:cs typeface="+mj-cs"/>
              </a:rPr>
              <a:t>Parent and Teacher Partnership</a:t>
            </a:r>
            <a:endParaRPr lang="en-US" sz="5400" u="sng" dirty="0">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5"/>
          <p:cNvSpPr>
            <a:spLocks noChangeArrowheads="1"/>
          </p:cNvSpPr>
          <p:nvPr/>
        </p:nvSpPr>
        <p:spPr bwMode="auto">
          <a:xfrm>
            <a:off x="0" y="1651000"/>
            <a:ext cx="9144000" cy="5588000"/>
          </a:xfrm>
          <a:prstGeom prst="rect">
            <a:avLst/>
          </a:prstGeom>
          <a:solidFill>
            <a:srgbClr val="001831"/>
          </a:solidFill>
          <a:ln w="9525">
            <a:solidFill>
              <a:schemeClr val="tx1"/>
            </a:solidFill>
            <a:miter lim="800000"/>
            <a:headEnd/>
            <a:tailEnd/>
          </a:ln>
        </p:spPr>
        <p:txBody>
          <a:bodyPr wrap="none" anchor="ctr"/>
          <a:lstStyle/>
          <a:p>
            <a:endParaRPr lang="en-US"/>
          </a:p>
        </p:txBody>
      </p:sp>
      <p:sp>
        <p:nvSpPr>
          <p:cNvPr id="14" name="Rectangle 2"/>
          <p:cNvSpPr txBox="1">
            <a:spLocks noRot="1" noChangeArrowheads="1"/>
          </p:cNvSpPr>
          <p:nvPr/>
        </p:nvSpPr>
        <p:spPr>
          <a:xfrm>
            <a:off x="457200" y="1685925"/>
            <a:ext cx="8229600" cy="1143000"/>
          </a:xfrm>
          <a:prstGeom prst="rect">
            <a:avLst/>
          </a:prstGeom>
        </p:spPr>
        <p:txBody>
          <a:bodyPr/>
          <a:lstStyle/>
          <a:p>
            <a:pPr algn="ctr">
              <a:defRPr/>
            </a:pPr>
            <a:r>
              <a:rPr lang="en-US" sz="4400" u="sng" dirty="0">
                <a:ea typeface="+mj-ea"/>
                <a:cs typeface="+mj-cs"/>
              </a:rPr>
              <a:t>Parent and Teacher Partnership</a:t>
            </a:r>
            <a:endParaRPr lang="en-US" sz="5400" u="sng" dirty="0">
              <a:ea typeface="+mj-ea"/>
              <a:cs typeface="+mj-cs"/>
            </a:endParaRPr>
          </a:p>
        </p:txBody>
      </p:sp>
      <p:sp>
        <p:nvSpPr>
          <p:cNvPr id="7" name="Rectangle 3"/>
          <p:cNvSpPr txBox="1">
            <a:spLocks noChangeArrowheads="1"/>
          </p:cNvSpPr>
          <p:nvPr/>
        </p:nvSpPr>
        <p:spPr>
          <a:xfrm>
            <a:off x="499128" y="3124200"/>
            <a:ext cx="4033838" cy="4525963"/>
          </a:xfrm>
          <a:prstGeom prst="rect">
            <a:avLst/>
          </a:prstGeom>
        </p:spPr>
        <p:txBody>
          <a:bodyPr/>
          <a:lstStyle/>
          <a:p>
            <a:pPr marL="419100" indent="-382588" algn="ctr">
              <a:lnSpc>
                <a:spcPct val="90000"/>
              </a:lnSpc>
              <a:spcBef>
                <a:spcPct val="20000"/>
              </a:spcBef>
              <a:buClr>
                <a:schemeClr val="accent1"/>
              </a:buClr>
              <a:buSzPct val="80000"/>
              <a:defRPr/>
            </a:pPr>
            <a:r>
              <a:rPr lang="en-US" sz="2800" b="1" dirty="0">
                <a:solidFill>
                  <a:schemeClr val="tx2">
                    <a:lumMod val="75000"/>
                  </a:schemeClr>
                </a:solidFill>
                <a:cs typeface="+mn-cs"/>
              </a:rPr>
              <a:t>Welcome</a:t>
            </a:r>
            <a:endParaRPr lang="en-US" sz="2800" dirty="0">
              <a:solidFill>
                <a:schemeClr val="tx2">
                  <a:lumMod val="75000"/>
                </a:schemeClr>
              </a:solidFill>
              <a:cs typeface="+mn-cs"/>
            </a:endParaRPr>
          </a:p>
          <a:p>
            <a:pPr marL="379412" indent="-342900">
              <a:lnSpc>
                <a:spcPct val="90000"/>
              </a:lnSpc>
              <a:spcBef>
                <a:spcPct val="20000"/>
              </a:spcBef>
              <a:buClr>
                <a:schemeClr val="accent1"/>
              </a:buClr>
              <a:buSzPct val="80000"/>
              <a:buFont typeface="Arial" pitchFamily="34" charset="0"/>
              <a:buChar char="•"/>
              <a:defRPr/>
            </a:pPr>
            <a:r>
              <a:rPr lang="en-US" sz="2000" dirty="0">
                <a:cs typeface="+mn-cs"/>
              </a:rPr>
              <a:t>Laptop (essential)</a:t>
            </a:r>
          </a:p>
          <a:p>
            <a:pPr marL="379412" indent="-342900">
              <a:lnSpc>
                <a:spcPct val="90000"/>
              </a:lnSpc>
              <a:spcBef>
                <a:spcPct val="20000"/>
              </a:spcBef>
              <a:buClr>
                <a:schemeClr val="accent1"/>
              </a:buClr>
              <a:buSzPct val="80000"/>
              <a:buFont typeface="Arial" pitchFamily="34" charset="0"/>
              <a:buChar char="•"/>
              <a:defRPr/>
            </a:pPr>
            <a:r>
              <a:rPr lang="en-US" sz="2000" dirty="0">
                <a:cs typeface="+mn-cs"/>
              </a:rPr>
              <a:t>Correct school uniform</a:t>
            </a:r>
          </a:p>
          <a:p>
            <a:pPr marL="379412" indent="-342900">
              <a:lnSpc>
                <a:spcPct val="90000"/>
              </a:lnSpc>
              <a:spcBef>
                <a:spcPct val="20000"/>
              </a:spcBef>
              <a:buClr>
                <a:schemeClr val="accent1"/>
              </a:buClr>
              <a:buSzPct val="80000"/>
              <a:buFont typeface="Arial" pitchFamily="34" charset="0"/>
              <a:buChar char="•"/>
              <a:defRPr/>
            </a:pPr>
            <a:r>
              <a:rPr lang="en-US" sz="2000" dirty="0">
                <a:cs typeface="+mn-cs"/>
              </a:rPr>
              <a:t>Water bottle</a:t>
            </a:r>
          </a:p>
          <a:p>
            <a:pPr marL="379412" indent="-342900">
              <a:lnSpc>
                <a:spcPct val="90000"/>
              </a:lnSpc>
              <a:spcBef>
                <a:spcPct val="20000"/>
              </a:spcBef>
              <a:buClr>
                <a:schemeClr val="accent1"/>
              </a:buClr>
              <a:buSzPct val="80000"/>
              <a:buFont typeface="Arial" pitchFamily="34" charset="0"/>
              <a:buChar char="•"/>
              <a:defRPr/>
            </a:pPr>
            <a:r>
              <a:rPr lang="en-US" sz="2000" dirty="0">
                <a:cs typeface="+mn-cs"/>
              </a:rPr>
              <a:t>Correct equipment for each subject </a:t>
            </a:r>
            <a:r>
              <a:rPr lang="en-US" sz="2000" i="1" dirty="0">
                <a:cs typeface="+mn-cs"/>
              </a:rPr>
              <a:t>(incl. PE)</a:t>
            </a:r>
          </a:p>
          <a:p>
            <a:pPr marL="379412" indent="-342900">
              <a:lnSpc>
                <a:spcPct val="90000"/>
              </a:lnSpc>
              <a:spcBef>
                <a:spcPct val="20000"/>
              </a:spcBef>
              <a:buClr>
                <a:schemeClr val="accent1"/>
              </a:buClr>
              <a:buSzPct val="80000"/>
              <a:buFont typeface="Arial" pitchFamily="34" charset="0"/>
              <a:buChar char="•"/>
              <a:defRPr/>
            </a:pPr>
            <a:r>
              <a:rPr lang="en-US" sz="2000" dirty="0">
                <a:cs typeface="+mn-cs"/>
              </a:rPr>
              <a:t>Labels on equipment</a:t>
            </a:r>
          </a:p>
          <a:p>
            <a:pPr marL="379412" indent="-342900">
              <a:lnSpc>
                <a:spcPct val="90000"/>
              </a:lnSpc>
              <a:spcBef>
                <a:spcPct val="20000"/>
              </a:spcBef>
              <a:buClr>
                <a:schemeClr val="accent1"/>
              </a:buClr>
              <a:buSzPct val="80000"/>
              <a:buFont typeface="Arial" pitchFamily="34" charset="0"/>
              <a:buChar char="•"/>
              <a:defRPr/>
            </a:pPr>
            <a:r>
              <a:rPr lang="en-US" sz="2000" dirty="0">
                <a:cs typeface="+mn-cs"/>
              </a:rPr>
              <a:t>Healthy snack</a:t>
            </a:r>
          </a:p>
        </p:txBody>
      </p:sp>
      <p:sp>
        <p:nvSpPr>
          <p:cNvPr id="24578"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sz="1400"/>
              <a:t>Bangkok Patana School Master Presentation</a:t>
            </a:r>
          </a:p>
        </p:txBody>
      </p:sp>
      <p:pic>
        <p:nvPicPr>
          <p:cNvPr id="24580"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Rot="1" noChangeArrowheads="1"/>
          </p:cNvSpPr>
          <p:nvPr/>
        </p:nvSpPr>
        <p:spPr>
          <a:xfrm>
            <a:off x="-3586" y="2416324"/>
            <a:ext cx="9144000" cy="1143000"/>
          </a:xfrm>
          <a:prstGeom prst="rect">
            <a:avLst/>
          </a:prstGeom>
        </p:spPr>
        <p:txBody>
          <a:bodyPr>
            <a:normAutofit fontScale="97500"/>
          </a:bodyPr>
          <a:lstStyle/>
          <a:p>
            <a:pPr algn="ctr" fontAlgn="auto">
              <a:spcAft>
                <a:spcPts val="0"/>
              </a:spcAft>
              <a:defRPr/>
            </a:pPr>
            <a:r>
              <a:rPr lang="en-US" sz="4000" dirty="0">
                <a:solidFill>
                  <a:srgbClr val="C00000"/>
                </a:solidFill>
                <a:ea typeface="+mj-ea"/>
                <a:cs typeface="+mj-cs"/>
              </a:rPr>
              <a:t>Personal Belongings and Equipment</a:t>
            </a:r>
          </a:p>
        </p:txBody>
      </p:sp>
      <p:sp>
        <p:nvSpPr>
          <p:cNvPr id="8" name="Rectangle 4"/>
          <p:cNvSpPr txBox="1">
            <a:spLocks noChangeArrowheads="1"/>
          </p:cNvSpPr>
          <p:nvPr/>
        </p:nvSpPr>
        <p:spPr>
          <a:xfrm>
            <a:off x="4577226" y="3124200"/>
            <a:ext cx="4217988" cy="4114800"/>
          </a:xfrm>
          <a:prstGeom prst="rect">
            <a:avLst/>
          </a:prstGeom>
        </p:spPr>
        <p:txBody>
          <a:bodyPr/>
          <a:lstStyle/>
          <a:p>
            <a:pPr marL="419100" indent="-382588" algn="ctr">
              <a:lnSpc>
                <a:spcPct val="90000"/>
              </a:lnSpc>
              <a:spcBef>
                <a:spcPct val="20000"/>
              </a:spcBef>
              <a:buClr>
                <a:schemeClr val="accent1"/>
              </a:buClr>
              <a:buSzPct val="80000"/>
              <a:defRPr/>
            </a:pPr>
            <a:r>
              <a:rPr lang="en-US" sz="2800" b="1" dirty="0">
                <a:solidFill>
                  <a:schemeClr val="tx2">
                    <a:lumMod val="75000"/>
                  </a:schemeClr>
                </a:solidFill>
                <a:cs typeface="+mn-cs"/>
              </a:rPr>
              <a:t>Not Welcome</a:t>
            </a:r>
            <a:endParaRPr lang="en-US" sz="2800" dirty="0">
              <a:solidFill>
                <a:schemeClr val="tx2">
                  <a:lumMod val="75000"/>
                </a:schemeClr>
              </a:solidFill>
              <a:cs typeface="+mn-cs"/>
            </a:endParaRPr>
          </a:p>
          <a:p>
            <a:pPr marL="379412" indent="-342900">
              <a:lnSpc>
                <a:spcPct val="90000"/>
              </a:lnSpc>
              <a:spcBef>
                <a:spcPct val="20000"/>
              </a:spcBef>
              <a:buClr>
                <a:schemeClr val="accent1"/>
              </a:buClr>
              <a:buSzPct val="80000"/>
              <a:buFont typeface="Arial" pitchFamily="34" charset="0"/>
              <a:buChar char="•"/>
              <a:defRPr/>
            </a:pPr>
            <a:r>
              <a:rPr lang="en-US" sz="2000" dirty="0">
                <a:cs typeface="+mn-cs"/>
              </a:rPr>
              <a:t>Dangerous items </a:t>
            </a:r>
            <a:r>
              <a:rPr lang="en-US" sz="1600" i="1" dirty="0">
                <a:cs typeface="+mn-cs"/>
              </a:rPr>
              <a:t>(e.g. laser pointers, knives, etc.)</a:t>
            </a:r>
          </a:p>
          <a:p>
            <a:pPr marL="379412" indent="-342900">
              <a:lnSpc>
                <a:spcPct val="90000"/>
              </a:lnSpc>
              <a:spcBef>
                <a:spcPct val="20000"/>
              </a:spcBef>
              <a:buClr>
                <a:schemeClr val="accent1"/>
              </a:buClr>
              <a:buSzPct val="80000"/>
              <a:buFont typeface="Arial" pitchFamily="34" charset="0"/>
              <a:buChar char="•"/>
              <a:defRPr/>
            </a:pPr>
            <a:r>
              <a:rPr lang="en-US" sz="2000" dirty="0">
                <a:cs typeface="+mn-cs"/>
              </a:rPr>
              <a:t>Incorrect school uniform</a:t>
            </a:r>
          </a:p>
          <a:p>
            <a:pPr marL="379412" indent="-342900">
              <a:lnSpc>
                <a:spcPct val="90000"/>
              </a:lnSpc>
              <a:spcBef>
                <a:spcPct val="20000"/>
              </a:spcBef>
              <a:buClr>
                <a:schemeClr val="accent1"/>
              </a:buClr>
              <a:buSzPct val="80000"/>
              <a:buFont typeface="Arial" pitchFamily="34" charset="0"/>
              <a:buChar char="•"/>
              <a:defRPr/>
            </a:pPr>
            <a:r>
              <a:rPr lang="en-US" sz="2000" dirty="0">
                <a:cs typeface="+mn-cs"/>
              </a:rPr>
              <a:t>Chewing gum, smoking, drugs, alcohol</a:t>
            </a:r>
          </a:p>
          <a:p>
            <a:pPr marL="379412" indent="-342900">
              <a:lnSpc>
                <a:spcPct val="90000"/>
              </a:lnSpc>
              <a:spcBef>
                <a:spcPct val="20000"/>
              </a:spcBef>
              <a:buClr>
                <a:schemeClr val="accent1"/>
              </a:buClr>
              <a:buSzPct val="80000"/>
              <a:buFont typeface="Arial" pitchFamily="34" charset="0"/>
              <a:buChar char="•"/>
              <a:defRPr/>
            </a:pPr>
            <a:r>
              <a:rPr lang="en-US" sz="2000" dirty="0" err="1">
                <a:cs typeface="+mn-cs"/>
              </a:rPr>
              <a:t>Coloured</a:t>
            </a:r>
            <a:r>
              <a:rPr lang="en-US" sz="2000" dirty="0">
                <a:cs typeface="+mn-cs"/>
              </a:rPr>
              <a:t> nail varnish, braids, jewellery,  excessive make-up, bandanas and obvious hair dyes</a:t>
            </a:r>
          </a:p>
          <a:p>
            <a:pPr marL="379412" indent="-342900">
              <a:lnSpc>
                <a:spcPct val="90000"/>
              </a:lnSpc>
              <a:spcBef>
                <a:spcPct val="20000"/>
              </a:spcBef>
              <a:buClr>
                <a:schemeClr val="accent1"/>
              </a:buClr>
              <a:buSzPct val="80000"/>
              <a:buFont typeface="Arial" pitchFamily="34" charset="0"/>
              <a:buChar char="•"/>
              <a:defRPr/>
            </a:pPr>
            <a:r>
              <a:rPr lang="en-US" sz="2000" dirty="0">
                <a:cs typeface="+mn-cs"/>
              </a:rPr>
              <a:t>Unlabelled items</a:t>
            </a:r>
          </a:p>
        </p:txBody>
      </p:sp>
      <p:sp>
        <p:nvSpPr>
          <p:cNvPr id="13" name="Rectangle 2"/>
          <p:cNvSpPr txBox="1">
            <a:spLocks noRot="1" noChangeArrowheads="1"/>
          </p:cNvSpPr>
          <p:nvPr/>
        </p:nvSpPr>
        <p:spPr>
          <a:xfrm>
            <a:off x="6659562" y="714400"/>
            <a:ext cx="1944687" cy="914400"/>
          </a:xfrm>
          <a:prstGeom prst="rect">
            <a:avLst/>
          </a:prstGeom>
        </p:spPr>
        <p:txBody>
          <a:bodyPr/>
          <a:lstStyle/>
          <a:p>
            <a:pPr algn="ctr">
              <a:defRPr/>
            </a:pPr>
            <a:r>
              <a:rPr lang="en-US" sz="5400" dirty="0">
                <a:ea typeface="+mj-ea"/>
                <a:cs typeface="+mj-cs"/>
              </a:rPr>
              <a:t>Year 7</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5"/>
          <p:cNvSpPr>
            <a:spLocks noChangeArrowheads="1"/>
          </p:cNvSpPr>
          <p:nvPr/>
        </p:nvSpPr>
        <p:spPr bwMode="auto">
          <a:xfrm>
            <a:off x="0" y="1651000"/>
            <a:ext cx="9144000" cy="5588000"/>
          </a:xfrm>
          <a:prstGeom prst="rect">
            <a:avLst/>
          </a:prstGeom>
          <a:solidFill>
            <a:srgbClr val="001831"/>
          </a:solidFill>
          <a:ln w="9525">
            <a:solidFill>
              <a:schemeClr val="tx1"/>
            </a:solidFill>
            <a:miter lim="800000"/>
            <a:headEnd/>
            <a:tailEnd/>
          </a:ln>
        </p:spPr>
        <p:txBody>
          <a:bodyPr wrap="none" anchor="ctr"/>
          <a:lstStyle/>
          <a:p>
            <a:endParaRPr lang="en-US"/>
          </a:p>
        </p:txBody>
      </p:sp>
      <p:sp>
        <p:nvSpPr>
          <p:cNvPr id="14" name="Rectangle 2"/>
          <p:cNvSpPr txBox="1">
            <a:spLocks noRot="1" noChangeArrowheads="1"/>
          </p:cNvSpPr>
          <p:nvPr/>
        </p:nvSpPr>
        <p:spPr>
          <a:xfrm>
            <a:off x="457200" y="1685925"/>
            <a:ext cx="8229600" cy="1143000"/>
          </a:xfrm>
          <a:prstGeom prst="rect">
            <a:avLst/>
          </a:prstGeom>
        </p:spPr>
        <p:txBody>
          <a:bodyPr/>
          <a:lstStyle/>
          <a:p>
            <a:pPr algn="ctr">
              <a:defRPr/>
            </a:pPr>
            <a:r>
              <a:rPr lang="en-US" sz="4400" u="sng" dirty="0">
                <a:ea typeface="+mj-ea"/>
                <a:cs typeface="+mj-cs"/>
              </a:rPr>
              <a:t>Parent and Teacher Partnership</a:t>
            </a:r>
            <a:endParaRPr lang="en-US" sz="5400" u="sng" dirty="0">
              <a:ea typeface="+mj-ea"/>
              <a:cs typeface="+mj-cs"/>
            </a:endParaRPr>
          </a:p>
        </p:txBody>
      </p:sp>
      <p:sp>
        <p:nvSpPr>
          <p:cNvPr id="24578"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sz="1400"/>
              <a:t>Bangkok Patana School Master Presentation</a:t>
            </a:r>
          </a:p>
        </p:txBody>
      </p:sp>
      <p:pic>
        <p:nvPicPr>
          <p:cNvPr id="24580"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Rot="1" noChangeArrowheads="1"/>
          </p:cNvSpPr>
          <p:nvPr/>
        </p:nvSpPr>
        <p:spPr>
          <a:xfrm>
            <a:off x="-3586" y="2416324"/>
            <a:ext cx="9144000" cy="1143000"/>
          </a:xfrm>
          <a:prstGeom prst="rect">
            <a:avLst/>
          </a:prstGeom>
        </p:spPr>
        <p:txBody>
          <a:bodyPr>
            <a:normAutofit fontScale="97500"/>
          </a:bodyPr>
          <a:lstStyle/>
          <a:p>
            <a:pPr algn="ctr" fontAlgn="auto">
              <a:spcAft>
                <a:spcPts val="0"/>
              </a:spcAft>
              <a:defRPr/>
            </a:pPr>
            <a:r>
              <a:rPr lang="en-US" sz="4000" dirty="0">
                <a:solidFill>
                  <a:srgbClr val="C00000"/>
                </a:solidFill>
                <a:ea typeface="+mj-ea"/>
                <a:cs typeface="+mj-cs"/>
              </a:rPr>
              <a:t>Personal Belongings and Equipment</a:t>
            </a:r>
          </a:p>
        </p:txBody>
      </p:sp>
      <p:sp>
        <p:nvSpPr>
          <p:cNvPr id="13" name="Rectangle 2"/>
          <p:cNvSpPr txBox="1">
            <a:spLocks noRot="1" noChangeArrowheads="1"/>
          </p:cNvSpPr>
          <p:nvPr/>
        </p:nvSpPr>
        <p:spPr>
          <a:xfrm>
            <a:off x="6659562" y="714400"/>
            <a:ext cx="1944687" cy="914400"/>
          </a:xfrm>
          <a:prstGeom prst="rect">
            <a:avLst/>
          </a:prstGeom>
        </p:spPr>
        <p:txBody>
          <a:bodyPr/>
          <a:lstStyle/>
          <a:p>
            <a:pPr algn="ctr">
              <a:defRPr/>
            </a:pPr>
            <a:r>
              <a:rPr lang="en-US" sz="5400" dirty="0">
                <a:ea typeface="+mj-ea"/>
                <a:cs typeface="+mj-cs"/>
              </a:rPr>
              <a:t>Year 7</a:t>
            </a:r>
          </a:p>
        </p:txBody>
      </p:sp>
      <p:sp>
        <p:nvSpPr>
          <p:cNvPr id="11" name="Rectangle 3"/>
          <p:cNvSpPr txBox="1">
            <a:spLocks noChangeArrowheads="1"/>
          </p:cNvSpPr>
          <p:nvPr/>
        </p:nvSpPr>
        <p:spPr>
          <a:xfrm>
            <a:off x="5364088" y="3140968"/>
            <a:ext cx="3456384" cy="4525963"/>
          </a:xfrm>
          <a:prstGeom prst="rect">
            <a:avLst/>
          </a:prstGeom>
        </p:spPr>
        <p:txBody>
          <a:bodyPr/>
          <a:lstStyle/>
          <a:p>
            <a:pPr marL="322262" indent="-285750">
              <a:lnSpc>
                <a:spcPct val="90000"/>
              </a:lnSpc>
              <a:spcBef>
                <a:spcPct val="20000"/>
              </a:spcBef>
              <a:buClr>
                <a:schemeClr val="accent1"/>
              </a:buClr>
              <a:buSzPct val="80000"/>
              <a:buFont typeface="Arial" pitchFamily="34" charset="0"/>
              <a:buChar char="•"/>
              <a:defRPr/>
            </a:pPr>
            <a:endParaRPr lang="en-US" i="1" dirty="0">
              <a:cs typeface="+mn-cs"/>
            </a:endParaRPr>
          </a:p>
          <a:p>
            <a:pPr marL="36512">
              <a:lnSpc>
                <a:spcPct val="90000"/>
              </a:lnSpc>
              <a:spcBef>
                <a:spcPct val="20000"/>
              </a:spcBef>
              <a:buClr>
                <a:schemeClr val="accent1"/>
              </a:buClr>
              <a:buSzPct val="80000"/>
              <a:defRPr/>
            </a:pPr>
            <a:r>
              <a:rPr lang="en-US" sz="2800" b="1" dirty="0" smtClean="0">
                <a:solidFill>
                  <a:schemeClr val="tx2">
                    <a:lumMod val="75000"/>
                  </a:schemeClr>
                </a:solidFill>
              </a:rPr>
              <a:t>Patana Card </a:t>
            </a:r>
            <a:r>
              <a:rPr lang="en-US" sz="2800" b="1" dirty="0" smtClean="0"/>
              <a:t>- </a:t>
            </a:r>
            <a:r>
              <a:rPr lang="en-US" sz="2400" dirty="0" smtClean="0">
                <a:cs typeface="+mn-cs"/>
              </a:rPr>
              <a:t>please </a:t>
            </a:r>
            <a:r>
              <a:rPr lang="en-US" sz="2400" dirty="0">
                <a:cs typeface="+mn-cs"/>
              </a:rPr>
              <a:t>ensure your child understands this card needs to be taken very good care of!</a:t>
            </a:r>
          </a:p>
        </p:txBody>
      </p:sp>
      <p:sp>
        <p:nvSpPr>
          <p:cNvPr id="12" name="Rectangle 3"/>
          <p:cNvSpPr txBox="1">
            <a:spLocks noChangeArrowheads="1"/>
          </p:cNvSpPr>
          <p:nvPr/>
        </p:nvSpPr>
        <p:spPr>
          <a:xfrm>
            <a:off x="719133" y="3140968"/>
            <a:ext cx="4033838" cy="4525963"/>
          </a:xfrm>
          <a:prstGeom prst="rect">
            <a:avLst/>
          </a:prstGeom>
        </p:spPr>
        <p:txBody>
          <a:bodyPr/>
          <a:lstStyle/>
          <a:p>
            <a:pPr marL="419100" lvl="0" indent="-382588" algn="ctr">
              <a:lnSpc>
                <a:spcPct val="90000"/>
              </a:lnSpc>
              <a:spcBef>
                <a:spcPct val="20000"/>
              </a:spcBef>
              <a:buClr>
                <a:srgbClr val="6EA0B0"/>
              </a:buClr>
              <a:buSzPct val="80000"/>
              <a:defRPr/>
            </a:pPr>
            <a:r>
              <a:rPr lang="en-US" sz="2800" b="1" dirty="0" smtClean="0">
                <a:solidFill>
                  <a:schemeClr val="tx2">
                    <a:lumMod val="75000"/>
                  </a:schemeClr>
                </a:solidFill>
              </a:rPr>
              <a:t>Cautions</a:t>
            </a:r>
            <a:endParaRPr lang="en-US" sz="2800" dirty="0">
              <a:solidFill>
                <a:schemeClr val="tx2">
                  <a:lumMod val="75000"/>
                </a:schemeClr>
              </a:solidFill>
            </a:endParaRPr>
          </a:p>
          <a:p>
            <a:pPr marL="379412" lvl="0" indent="-342900">
              <a:lnSpc>
                <a:spcPct val="90000"/>
              </a:lnSpc>
              <a:spcBef>
                <a:spcPct val="20000"/>
              </a:spcBef>
              <a:buClr>
                <a:srgbClr val="6EA0B0"/>
              </a:buClr>
              <a:buSzPct val="80000"/>
              <a:buFont typeface="Arial" pitchFamily="34" charset="0"/>
              <a:buChar char="•"/>
              <a:defRPr/>
            </a:pPr>
            <a:r>
              <a:rPr lang="en-US" sz="2400" dirty="0">
                <a:solidFill>
                  <a:prstClr val="white"/>
                </a:solidFill>
              </a:rPr>
              <a:t>Money </a:t>
            </a:r>
            <a:r>
              <a:rPr lang="en-US" i="1" dirty="0">
                <a:solidFill>
                  <a:prstClr val="white"/>
                </a:solidFill>
              </a:rPr>
              <a:t>(lock away)</a:t>
            </a:r>
          </a:p>
          <a:p>
            <a:pPr marL="379412" lvl="0" indent="-342900">
              <a:lnSpc>
                <a:spcPct val="90000"/>
              </a:lnSpc>
              <a:spcBef>
                <a:spcPct val="20000"/>
              </a:spcBef>
              <a:buClr>
                <a:srgbClr val="6EA0B0"/>
              </a:buClr>
              <a:buSzPct val="80000"/>
              <a:buFont typeface="Arial" pitchFamily="34" charset="0"/>
              <a:buChar char="•"/>
              <a:defRPr/>
            </a:pPr>
            <a:r>
              <a:rPr lang="en-US" sz="2400" dirty="0">
                <a:solidFill>
                  <a:prstClr val="white"/>
                </a:solidFill>
              </a:rPr>
              <a:t>Mobiles </a:t>
            </a:r>
            <a:r>
              <a:rPr lang="en-US" i="1" dirty="0">
                <a:solidFill>
                  <a:prstClr val="white"/>
                </a:solidFill>
              </a:rPr>
              <a:t>(locked away and turned off)</a:t>
            </a:r>
          </a:p>
          <a:p>
            <a:pPr marL="379412" lvl="0" indent="-342900">
              <a:lnSpc>
                <a:spcPct val="90000"/>
              </a:lnSpc>
              <a:spcBef>
                <a:spcPct val="20000"/>
              </a:spcBef>
              <a:buClr>
                <a:srgbClr val="6EA0B0"/>
              </a:buClr>
              <a:buSzPct val="80000"/>
              <a:buFont typeface="Arial" pitchFamily="34" charset="0"/>
              <a:buChar char="•"/>
              <a:defRPr/>
            </a:pPr>
            <a:r>
              <a:rPr lang="en-US" sz="2400" dirty="0">
                <a:solidFill>
                  <a:prstClr val="white"/>
                </a:solidFill>
              </a:rPr>
              <a:t>Other electronic equipment (e.g. mp3 players, cameras, etc.) </a:t>
            </a:r>
            <a:r>
              <a:rPr lang="en-US" i="1" dirty="0">
                <a:solidFill>
                  <a:prstClr val="white"/>
                </a:solidFill>
              </a:rPr>
              <a:t>(locked away and turned off)</a:t>
            </a:r>
          </a:p>
        </p:txBody>
      </p:sp>
    </p:spTree>
    <p:extLst>
      <p:ext uri="{BB962C8B-B14F-4D97-AF65-F5344CB8AC3E}">
        <p14:creationId xmlns:p14="http://schemas.microsoft.com/office/powerpoint/2010/main" val="15285233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34819" name="Rectangle 5"/>
          <p:cNvSpPr>
            <a:spLocks noChangeArrowheads="1"/>
          </p:cNvSpPr>
          <p:nvPr/>
        </p:nvSpPr>
        <p:spPr bwMode="auto">
          <a:xfrm>
            <a:off x="-23867" y="1628800"/>
            <a:ext cx="9144000" cy="5608638"/>
          </a:xfrm>
          <a:prstGeom prst="rect">
            <a:avLst/>
          </a:prstGeom>
          <a:solidFill>
            <a:srgbClr val="001831"/>
          </a:solidFill>
          <a:ln w="9525">
            <a:solidFill>
              <a:schemeClr val="tx1"/>
            </a:solidFill>
            <a:miter lim="800000"/>
            <a:headEnd/>
            <a:tailEnd/>
          </a:ln>
        </p:spPr>
        <p:txBody>
          <a:bodyPr wrap="none" anchor="ctr"/>
          <a:lstStyle/>
          <a:p>
            <a:endParaRPr lang="en-US" sz="2400"/>
          </a:p>
        </p:txBody>
      </p:sp>
      <p:pic>
        <p:nvPicPr>
          <p:cNvPr id="34820" name="Picture 4" descr="A4_identityBand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A4_accreditation_50pc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Line 13"/>
          <p:cNvSpPr>
            <a:spLocks noChangeShapeType="1"/>
          </p:cNvSpPr>
          <p:nvPr/>
        </p:nvSpPr>
        <p:spPr bwMode="auto">
          <a:xfrm>
            <a:off x="5867400" y="3657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 name="Rectangle 2"/>
          <p:cNvSpPr txBox="1">
            <a:spLocks noChangeArrowheads="1"/>
          </p:cNvSpPr>
          <p:nvPr>
            <p:custDataLst>
              <p:tags r:id="rId1"/>
            </p:custDataLst>
          </p:nvPr>
        </p:nvSpPr>
        <p:spPr>
          <a:xfrm>
            <a:off x="12151" y="2397125"/>
            <a:ext cx="9144000" cy="863600"/>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n-US" sz="4000" dirty="0">
                <a:solidFill>
                  <a:srgbClr val="C00000"/>
                </a:solidFill>
                <a:effectLst/>
                <a:latin typeface="Garamond" pitchFamily="18" charset="0"/>
                <a:cs typeface="Aharoni" pitchFamily="2" charset="-79"/>
              </a:rPr>
              <a:t>Home Learning  Policy</a:t>
            </a:r>
          </a:p>
        </p:txBody>
      </p:sp>
      <p:sp>
        <p:nvSpPr>
          <p:cNvPr id="13" name="Rectangle 2"/>
          <p:cNvSpPr txBox="1">
            <a:spLocks noRot="1" noChangeArrowheads="1"/>
          </p:cNvSpPr>
          <p:nvPr/>
        </p:nvSpPr>
        <p:spPr>
          <a:xfrm>
            <a:off x="6659562" y="714400"/>
            <a:ext cx="1944687" cy="914400"/>
          </a:xfrm>
          <a:prstGeom prst="rect">
            <a:avLst/>
          </a:prstGeom>
        </p:spPr>
        <p:txBody>
          <a:bodyPr/>
          <a:lstStyle/>
          <a:p>
            <a:pPr algn="ctr">
              <a:defRPr/>
            </a:pPr>
            <a:r>
              <a:rPr lang="en-US" sz="5400" dirty="0">
                <a:ea typeface="+mj-ea"/>
                <a:cs typeface="+mj-cs"/>
              </a:rPr>
              <a:t>Year 7</a:t>
            </a:r>
          </a:p>
        </p:txBody>
      </p:sp>
      <p:sp>
        <p:nvSpPr>
          <p:cNvPr id="15" name="Rectangle 2"/>
          <p:cNvSpPr txBox="1">
            <a:spLocks noRot="1" noChangeArrowheads="1"/>
          </p:cNvSpPr>
          <p:nvPr/>
        </p:nvSpPr>
        <p:spPr>
          <a:xfrm>
            <a:off x="457200" y="1685925"/>
            <a:ext cx="8229600" cy="1143000"/>
          </a:xfrm>
          <a:prstGeom prst="rect">
            <a:avLst/>
          </a:prstGeom>
        </p:spPr>
        <p:txBody>
          <a:bodyPr/>
          <a:lstStyle/>
          <a:p>
            <a:pPr algn="ctr">
              <a:defRPr/>
            </a:pPr>
            <a:r>
              <a:rPr lang="en-US" sz="4400" u="sng" dirty="0">
                <a:ea typeface="+mj-ea"/>
                <a:cs typeface="+mj-cs"/>
              </a:rPr>
              <a:t>Parent and Teacher Partnership</a:t>
            </a:r>
            <a:endParaRPr lang="en-US" sz="5400" u="sng" dirty="0">
              <a:ea typeface="+mj-ea"/>
              <a:cs typeface="+mj-cs"/>
            </a:endParaRPr>
          </a:p>
        </p:txBody>
      </p:sp>
      <p:sp>
        <p:nvSpPr>
          <p:cNvPr id="14" name="TextBox 13"/>
          <p:cNvSpPr txBox="1"/>
          <p:nvPr/>
        </p:nvSpPr>
        <p:spPr>
          <a:xfrm>
            <a:off x="457200" y="3260725"/>
            <a:ext cx="8686800" cy="2677656"/>
          </a:xfrm>
          <a:prstGeom prst="rect">
            <a:avLst/>
          </a:prstGeom>
          <a:noFill/>
        </p:spPr>
        <p:txBody>
          <a:bodyPr wrap="square" rtlCol="0">
            <a:spAutoFit/>
          </a:bodyPr>
          <a:lstStyle/>
          <a:p>
            <a:pPr marL="285750" indent="-285750">
              <a:buFont typeface="Arial" pitchFamily="34" charset="0"/>
              <a:buChar char="•"/>
            </a:pPr>
            <a:r>
              <a:rPr lang="en-GB" sz="2400" dirty="0"/>
              <a:t>Most children cope well with a structured programme</a:t>
            </a:r>
          </a:p>
          <a:p>
            <a:pPr marL="285750" indent="-285750">
              <a:buFont typeface="Arial" pitchFamily="34" charset="0"/>
              <a:buChar char="•"/>
            </a:pPr>
            <a:endParaRPr lang="en-GB" sz="2400" dirty="0"/>
          </a:p>
          <a:p>
            <a:pPr marL="285750" indent="-285750">
              <a:buFont typeface="Arial" pitchFamily="34" charset="0"/>
              <a:buChar char="•"/>
            </a:pPr>
            <a:r>
              <a:rPr lang="en-GB" sz="2400" dirty="0"/>
              <a:t>Get in touch with us early if problems occur</a:t>
            </a:r>
          </a:p>
          <a:p>
            <a:pPr marL="285750" indent="-285750">
              <a:buFont typeface="Arial" pitchFamily="34" charset="0"/>
              <a:buChar char="•"/>
            </a:pPr>
            <a:endParaRPr lang="en-GB" sz="2400" dirty="0"/>
          </a:p>
          <a:p>
            <a:pPr marL="285750" indent="-285750">
              <a:buFont typeface="Arial" pitchFamily="34" charset="0"/>
              <a:buChar char="•"/>
            </a:pPr>
            <a:r>
              <a:rPr lang="en-GB" sz="2400" dirty="0"/>
              <a:t>Up to five evenings a week</a:t>
            </a:r>
          </a:p>
          <a:p>
            <a:pPr marL="285750" indent="-285750">
              <a:buFont typeface="Arial" pitchFamily="34" charset="0"/>
              <a:buChar char="•"/>
            </a:pPr>
            <a:endParaRPr lang="en-GB" sz="2400" dirty="0"/>
          </a:p>
          <a:p>
            <a:pPr marL="285750" indent="-285750">
              <a:buFont typeface="Arial" pitchFamily="34" charset="0"/>
              <a:buChar char="•"/>
            </a:pPr>
            <a:r>
              <a:rPr lang="en-GB" sz="2400" dirty="0"/>
              <a:t>Around 60 minutes per evening</a:t>
            </a:r>
          </a:p>
        </p:txBody>
      </p:sp>
    </p:spTree>
    <p:extLst>
      <p:ext uri="{BB962C8B-B14F-4D97-AF65-F5344CB8AC3E}">
        <p14:creationId xmlns:p14="http://schemas.microsoft.com/office/powerpoint/2010/main" val="30421046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34819" name="Rectangle 5"/>
          <p:cNvSpPr>
            <a:spLocks noChangeArrowheads="1"/>
          </p:cNvSpPr>
          <p:nvPr/>
        </p:nvSpPr>
        <p:spPr bwMode="auto">
          <a:xfrm>
            <a:off x="-23867" y="1628800"/>
            <a:ext cx="9144000" cy="5608638"/>
          </a:xfrm>
          <a:prstGeom prst="rect">
            <a:avLst/>
          </a:prstGeom>
          <a:solidFill>
            <a:srgbClr val="001831"/>
          </a:solidFill>
          <a:ln w="9525">
            <a:solidFill>
              <a:schemeClr val="tx1"/>
            </a:solidFill>
            <a:miter lim="800000"/>
            <a:headEnd/>
            <a:tailEnd/>
          </a:ln>
        </p:spPr>
        <p:txBody>
          <a:bodyPr wrap="none" anchor="ctr"/>
          <a:lstStyle/>
          <a:p>
            <a:endParaRPr lang="en-US" sz="2400"/>
          </a:p>
        </p:txBody>
      </p:sp>
      <p:pic>
        <p:nvPicPr>
          <p:cNvPr id="34820" name="Picture 4" descr="A4_identityBand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A4_accreditation_50pc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Line 13"/>
          <p:cNvSpPr>
            <a:spLocks noChangeShapeType="1"/>
          </p:cNvSpPr>
          <p:nvPr/>
        </p:nvSpPr>
        <p:spPr bwMode="auto">
          <a:xfrm>
            <a:off x="5867400" y="3657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 name="Rectangle 2"/>
          <p:cNvSpPr txBox="1">
            <a:spLocks noChangeArrowheads="1"/>
          </p:cNvSpPr>
          <p:nvPr>
            <p:custDataLst>
              <p:tags r:id="rId1"/>
            </p:custDataLst>
          </p:nvPr>
        </p:nvSpPr>
        <p:spPr>
          <a:xfrm>
            <a:off x="12151" y="2397125"/>
            <a:ext cx="9144000" cy="863600"/>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n-US" sz="4000" dirty="0">
                <a:solidFill>
                  <a:srgbClr val="C00000"/>
                </a:solidFill>
                <a:effectLst/>
                <a:latin typeface="Garamond" pitchFamily="18" charset="0"/>
                <a:cs typeface="Aharoni" pitchFamily="2" charset="-79"/>
              </a:rPr>
              <a:t>Home Learning  Policy</a:t>
            </a:r>
          </a:p>
        </p:txBody>
      </p:sp>
      <p:sp>
        <p:nvSpPr>
          <p:cNvPr id="13" name="Rectangle 2"/>
          <p:cNvSpPr txBox="1">
            <a:spLocks noRot="1" noChangeArrowheads="1"/>
          </p:cNvSpPr>
          <p:nvPr/>
        </p:nvSpPr>
        <p:spPr>
          <a:xfrm>
            <a:off x="6659562" y="714400"/>
            <a:ext cx="1944687" cy="914400"/>
          </a:xfrm>
          <a:prstGeom prst="rect">
            <a:avLst/>
          </a:prstGeom>
        </p:spPr>
        <p:txBody>
          <a:bodyPr/>
          <a:lstStyle/>
          <a:p>
            <a:pPr algn="ctr">
              <a:defRPr/>
            </a:pPr>
            <a:r>
              <a:rPr lang="en-US" sz="5400" dirty="0">
                <a:ea typeface="+mj-ea"/>
                <a:cs typeface="+mj-cs"/>
              </a:rPr>
              <a:t>Year 7</a:t>
            </a:r>
          </a:p>
        </p:txBody>
      </p:sp>
      <p:sp>
        <p:nvSpPr>
          <p:cNvPr id="15" name="Rectangle 2"/>
          <p:cNvSpPr txBox="1">
            <a:spLocks noRot="1" noChangeArrowheads="1"/>
          </p:cNvSpPr>
          <p:nvPr/>
        </p:nvSpPr>
        <p:spPr>
          <a:xfrm>
            <a:off x="457200" y="1685925"/>
            <a:ext cx="8229600" cy="1143000"/>
          </a:xfrm>
          <a:prstGeom prst="rect">
            <a:avLst/>
          </a:prstGeom>
        </p:spPr>
        <p:txBody>
          <a:bodyPr/>
          <a:lstStyle/>
          <a:p>
            <a:pPr algn="ctr">
              <a:defRPr/>
            </a:pPr>
            <a:r>
              <a:rPr lang="en-US" sz="4400" u="sng" dirty="0">
                <a:ea typeface="+mj-ea"/>
                <a:cs typeface="+mj-cs"/>
              </a:rPr>
              <a:t>Parent and Teacher Partnership</a:t>
            </a:r>
            <a:endParaRPr lang="en-US" sz="5400" u="sng" dirty="0">
              <a:ea typeface="+mj-ea"/>
              <a:cs typeface="+mj-cs"/>
            </a:endParaRPr>
          </a:p>
        </p:txBody>
      </p:sp>
      <p:sp>
        <p:nvSpPr>
          <p:cNvPr id="14" name="TextBox 13"/>
          <p:cNvSpPr txBox="1"/>
          <p:nvPr/>
        </p:nvSpPr>
        <p:spPr>
          <a:xfrm>
            <a:off x="107504" y="3260725"/>
            <a:ext cx="9036496" cy="2862322"/>
          </a:xfrm>
          <a:prstGeom prst="rect">
            <a:avLst/>
          </a:prstGeom>
          <a:noFill/>
        </p:spPr>
        <p:txBody>
          <a:bodyPr wrap="square" rtlCol="0">
            <a:spAutoFit/>
          </a:bodyPr>
          <a:lstStyle/>
          <a:p>
            <a:pPr marL="285750" indent="-285750">
              <a:buFont typeface="Arial" pitchFamily="34" charset="0"/>
              <a:buChar char="•"/>
            </a:pPr>
            <a:r>
              <a:rPr lang="en-US" sz="2000" dirty="0"/>
              <a:t>Students should practice playing their musical instruments for 15 minutes each </a:t>
            </a:r>
            <a:r>
              <a:rPr lang="en-US" sz="2000" dirty="0" smtClean="0"/>
              <a:t>evening</a:t>
            </a:r>
          </a:p>
          <a:p>
            <a:endParaRPr lang="en-US" sz="2000" dirty="0"/>
          </a:p>
          <a:p>
            <a:pPr marL="285750" indent="-285750">
              <a:buFont typeface="Arial" pitchFamily="34" charset="0"/>
              <a:buChar char="•"/>
            </a:pPr>
            <a:r>
              <a:rPr lang="en-US" sz="2000" dirty="0"/>
              <a:t>EAL recommends 20 minutes reading per night which will be recorded on the </a:t>
            </a:r>
            <a:r>
              <a:rPr lang="en-US" sz="2000" dirty="0" smtClean="0"/>
              <a:t>Home Learning database</a:t>
            </a:r>
          </a:p>
          <a:p>
            <a:endParaRPr lang="en-US" sz="2000" dirty="0"/>
          </a:p>
          <a:p>
            <a:pPr marL="285750" indent="-285750">
              <a:buFont typeface="Arial" pitchFamily="34" charset="0"/>
              <a:buChar char="•"/>
            </a:pPr>
            <a:r>
              <a:rPr lang="en-US" sz="2000" dirty="0"/>
              <a:t>In Term 1, MFL1 gets 30mins, MFL2 gets 20mins distributed throughout the </a:t>
            </a:r>
            <a:r>
              <a:rPr lang="en-US" sz="2000" dirty="0" smtClean="0"/>
              <a:t>week</a:t>
            </a:r>
          </a:p>
          <a:p>
            <a:endParaRPr lang="en-US" sz="2000" dirty="0"/>
          </a:p>
          <a:p>
            <a:pPr marL="285750" indent="-285750">
              <a:buFont typeface="Arial" pitchFamily="34" charset="0"/>
              <a:buChar char="•"/>
            </a:pPr>
            <a:r>
              <a:rPr lang="en-US" sz="2000" dirty="0"/>
              <a:t>In Terms 2 and 3 MFL1 gets 40mins and MFL2 gets 30mins distributed throughout the </a:t>
            </a:r>
            <a:r>
              <a:rPr lang="en-US" sz="2000" dirty="0" smtClean="0"/>
              <a:t>week</a:t>
            </a:r>
            <a:endParaRPr lang="en-US" sz="2000" dirty="0"/>
          </a:p>
        </p:txBody>
      </p:sp>
    </p:spTree>
    <p:extLst>
      <p:ext uri="{BB962C8B-B14F-4D97-AF65-F5344CB8AC3E}">
        <p14:creationId xmlns:p14="http://schemas.microsoft.com/office/powerpoint/2010/main" val="1217583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34819" name="Rectangle 5"/>
          <p:cNvSpPr>
            <a:spLocks noChangeArrowheads="1"/>
          </p:cNvSpPr>
          <p:nvPr/>
        </p:nvSpPr>
        <p:spPr bwMode="auto">
          <a:xfrm>
            <a:off x="-23867" y="1628800"/>
            <a:ext cx="9144000" cy="5608638"/>
          </a:xfrm>
          <a:prstGeom prst="rect">
            <a:avLst/>
          </a:prstGeom>
          <a:solidFill>
            <a:srgbClr val="001831"/>
          </a:solidFill>
          <a:ln w="9525">
            <a:solidFill>
              <a:schemeClr val="tx1"/>
            </a:solidFill>
            <a:miter lim="800000"/>
            <a:headEnd/>
            <a:tailEnd/>
          </a:ln>
        </p:spPr>
        <p:txBody>
          <a:bodyPr wrap="none" anchor="ctr"/>
          <a:lstStyle/>
          <a:p>
            <a:endParaRPr lang="en-US" sz="2400"/>
          </a:p>
        </p:txBody>
      </p:sp>
      <p:pic>
        <p:nvPicPr>
          <p:cNvPr id="34820" name="Picture 4" descr="A4_identityBand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A4_accreditation_50pc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Line 13"/>
          <p:cNvSpPr>
            <a:spLocks noChangeShapeType="1"/>
          </p:cNvSpPr>
          <p:nvPr/>
        </p:nvSpPr>
        <p:spPr bwMode="auto">
          <a:xfrm>
            <a:off x="5867400" y="3657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 name="Rectangle 2"/>
          <p:cNvSpPr txBox="1">
            <a:spLocks noChangeArrowheads="1"/>
          </p:cNvSpPr>
          <p:nvPr>
            <p:custDataLst>
              <p:tags r:id="rId1"/>
            </p:custDataLst>
          </p:nvPr>
        </p:nvSpPr>
        <p:spPr>
          <a:xfrm>
            <a:off x="12151" y="2397125"/>
            <a:ext cx="9144000" cy="863600"/>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n-US" sz="4000" dirty="0" smtClean="0">
                <a:solidFill>
                  <a:srgbClr val="C00000"/>
                </a:solidFill>
                <a:effectLst/>
                <a:latin typeface="Garamond" pitchFamily="18" charset="0"/>
                <a:cs typeface="Aharoni" pitchFamily="2" charset="-79"/>
              </a:rPr>
              <a:t>Homework  Schedule</a:t>
            </a:r>
            <a:endParaRPr lang="en-US" sz="4000" dirty="0">
              <a:solidFill>
                <a:srgbClr val="C00000"/>
              </a:solidFill>
              <a:effectLst/>
              <a:latin typeface="Garamond" pitchFamily="18" charset="0"/>
              <a:cs typeface="Aharoni" pitchFamily="2" charset="-79"/>
            </a:endParaRPr>
          </a:p>
        </p:txBody>
      </p:sp>
      <p:sp>
        <p:nvSpPr>
          <p:cNvPr id="13" name="Rectangle 2"/>
          <p:cNvSpPr txBox="1">
            <a:spLocks noRot="1" noChangeArrowheads="1"/>
          </p:cNvSpPr>
          <p:nvPr/>
        </p:nvSpPr>
        <p:spPr>
          <a:xfrm>
            <a:off x="6659562" y="714400"/>
            <a:ext cx="1944687" cy="914400"/>
          </a:xfrm>
          <a:prstGeom prst="rect">
            <a:avLst/>
          </a:prstGeom>
        </p:spPr>
        <p:txBody>
          <a:bodyPr/>
          <a:lstStyle/>
          <a:p>
            <a:pPr algn="ctr">
              <a:defRPr/>
            </a:pPr>
            <a:r>
              <a:rPr lang="en-US" sz="5400" dirty="0">
                <a:ea typeface="+mj-ea"/>
                <a:cs typeface="+mj-cs"/>
              </a:rPr>
              <a:t>Year 7</a:t>
            </a:r>
          </a:p>
        </p:txBody>
      </p:sp>
      <p:sp>
        <p:nvSpPr>
          <p:cNvPr id="15" name="Rectangle 2"/>
          <p:cNvSpPr txBox="1">
            <a:spLocks noRot="1" noChangeArrowheads="1"/>
          </p:cNvSpPr>
          <p:nvPr/>
        </p:nvSpPr>
        <p:spPr>
          <a:xfrm>
            <a:off x="457200" y="1685925"/>
            <a:ext cx="8229600" cy="1143000"/>
          </a:xfrm>
          <a:prstGeom prst="rect">
            <a:avLst/>
          </a:prstGeom>
        </p:spPr>
        <p:txBody>
          <a:bodyPr/>
          <a:lstStyle/>
          <a:p>
            <a:pPr algn="ctr">
              <a:defRPr/>
            </a:pPr>
            <a:r>
              <a:rPr lang="en-US" sz="4400" u="sng" dirty="0">
                <a:ea typeface="+mj-ea"/>
                <a:cs typeface="+mj-cs"/>
              </a:rPr>
              <a:t>Parent and Teacher Partnership</a:t>
            </a:r>
            <a:endParaRPr lang="en-US" sz="5400" u="sng" dirty="0">
              <a:ea typeface="+mj-ea"/>
              <a:cs typeface="+mj-cs"/>
            </a:endParaRPr>
          </a:p>
        </p:txBody>
      </p:sp>
      <p:sp>
        <p:nvSpPr>
          <p:cNvPr id="14" name="TextBox 13"/>
          <p:cNvSpPr txBox="1"/>
          <p:nvPr/>
        </p:nvSpPr>
        <p:spPr>
          <a:xfrm>
            <a:off x="107504" y="3260725"/>
            <a:ext cx="9036496" cy="400110"/>
          </a:xfrm>
          <a:prstGeom prst="rect">
            <a:avLst/>
          </a:prstGeom>
          <a:noFill/>
        </p:spPr>
        <p:txBody>
          <a:bodyPr wrap="square" rtlCol="0">
            <a:spAutoFit/>
          </a:bodyPr>
          <a:lstStyle/>
          <a:p>
            <a:r>
              <a:rPr lang="en-US" sz="2000" dirty="0" smtClean="0"/>
              <a:t>Year 7 Homework Schedule  </a:t>
            </a:r>
            <a:endParaRPr lang="en-US" sz="2000" dirty="0"/>
          </a:p>
        </p:txBody>
      </p:sp>
    </p:spTree>
    <p:extLst>
      <p:ext uri="{BB962C8B-B14F-4D97-AF65-F5344CB8AC3E}">
        <p14:creationId xmlns:p14="http://schemas.microsoft.com/office/powerpoint/2010/main" val="25272430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34819" name="Rectangle 5"/>
          <p:cNvSpPr>
            <a:spLocks noChangeArrowheads="1"/>
          </p:cNvSpPr>
          <p:nvPr/>
        </p:nvSpPr>
        <p:spPr bwMode="auto">
          <a:xfrm>
            <a:off x="-23867" y="1628800"/>
            <a:ext cx="9144000" cy="5608638"/>
          </a:xfrm>
          <a:prstGeom prst="rect">
            <a:avLst/>
          </a:prstGeom>
          <a:solidFill>
            <a:srgbClr val="001831"/>
          </a:solidFill>
          <a:ln w="9525">
            <a:solidFill>
              <a:schemeClr val="tx1"/>
            </a:solidFill>
            <a:miter lim="800000"/>
            <a:headEnd/>
            <a:tailEnd/>
          </a:ln>
        </p:spPr>
        <p:txBody>
          <a:bodyPr wrap="none" anchor="ctr"/>
          <a:lstStyle/>
          <a:p>
            <a:endParaRPr lang="en-US" sz="2400"/>
          </a:p>
        </p:txBody>
      </p:sp>
      <p:pic>
        <p:nvPicPr>
          <p:cNvPr id="34820" name="Picture 4" descr="A4_identityBand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A4_accreditation_50pc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Line 13"/>
          <p:cNvSpPr>
            <a:spLocks noChangeShapeType="1"/>
          </p:cNvSpPr>
          <p:nvPr/>
        </p:nvSpPr>
        <p:spPr bwMode="auto">
          <a:xfrm>
            <a:off x="5867400" y="3657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 name="Rectangle 2"/>
          <p:cNvSpPr txBox="1">
            <a:spLocks noChangeArrowheads="1"/>
          </p:cNvSpPr>
          <p:nvPr>
            <p:custDataLst>
              <p:tags r:id="rId1"/>
            </p:custDataLst>
          </p:nvPr>
        </p:nvSpPr>
        <p:spPr>
          <a:xfrm>
            <a:off x="12151" y="2397125"/>
            <a:ext cx="9144000" cy="863600"/>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n-US" sz="4000" dirty="0" smtClean="0">
                <a:solidFill>
                  <a:srgbClr val="C00000"/>
                </a:solidFill>
                <a:effectLst/>
                <a:latin typeface="Garamond" pitchFamily="18" charset="0"/>
                <a:cs typeface="Aharoni" pitchFamily="2" charset="-79"/>
              </a:rPr>
              <a:t>Home Learning Schedule</a:t>
            </a:r>
            <a:endParaRPr lang="en-US" sz="4000" dirty="0">
              <a:solidFill>
                <a:srgbClr val="C00000"/>
              </a:solidFill>
              <a:effectLst/>
              <a:latin typeface="Garamond" pitchFamily="18" charset="0"/>
              <a:cs typeface="Aharoni" pitchFamily="2" charset="-79"/>
            </a:endParaRPr>
          </a:p>
        </p:txBody>
      </p:sp>
      <p:sp>
        <p:nvSpPr>
          <p:cNvPr id="13" name="Rectangle 2"/>
          <p:cNvSpPr txBox="1">
            <a:spLocks noRot="1" noChangeArrowheads="1"/>
          </p:cNvSpPr>
          <p:nvPr/>
        </p:nvSpPr>
        <p:spPr>
          <a:xfrm>
            <a:off x="6659562" y="714400"/>
            <a:ext cx="1944687" cy="914400"/>
          </a:xfrm>
          <a:prstGeom prst="rect">
            <a:avLst/>
          </a:prstGeom>
        </p:spPr>
        <p:txBody>
          <a:bodyPr/>
          <a:lstStyle/>
          <a:p>
            <a:pPr algn="ctr">
              <a:defRPr/>
            </a:pPr>
            <a:r>
              <a:rPr lang="en-US" sz="5400" dirty="0">
                <a:ea typeface="+mj-ea"/>
                <a:cs typeface="+mj-cs"/>
              </a:rPr>
              <a:t>Year 7</a:t>
            </a:r>
          </a:p>
        </p:txBody>
      </p:sp>
      <p:sp>
        <p:nvSpPr>
          <p:cNvPr id="15" name="Rectangle 2"/>
          <p:cNvSpPr txBox="1">
            <a:spLocks noRot="1" noChangeArrowheads="1"/>
          </p:cNvSpPr>
          <p:nvPr/>
        </p:nvSpPr>
        <p:spPr>
          <a:xfrm>
            <a:off x="457200" y="1685925"/>
            <a:ext cx="8229600" cy="1143000"/>
          </a:xfrm>
          <a:prstGeom prst="rect">
            <a:avLst/>
          </a:prstGeom>
        </p:spPr>
        <p:txBody>
          <a:bodyPr/>
          <a:lstStyle/>
          <a:p>
            <a:pPr algn="ctr">
              <a:defRPr/>
            </a:pPr>
            <a:r>
              <a:rPr lang="en-US" sz="4400" u="sng" dirty="0">
                <a:ea typeface="+mj-ea"/>
                <a:cs typeface="+mj-cs"/>
              </a:rPr>
              <a:t>Parent and Teacher Partnership</a:t>
            </a:r>
            <a:endParaRPr lang="en-US" sz="5400" u="sng" dirty="0">
              <a:ea typeface="+mj-ea"/>
              <a:cs typeface="+mj-cs"/>
            </a:endParaRPr>
          </a:p>
        </p:txBody>
      </p:sp>
      <p:sp>
        <p:nvSpPr>
          <p:cNvPr id="11" name="TextBox 10"/>
          <p:cNvSpPr txBox="1"/>
          <p:nvPr/>
        </p:nvSpPr>
        <p:spPr>
          <a:xfrm>
            <a:off x="467544" y="3260725"/>
            <a:ext cx="7888232" cy="2339102"/>
          </a:xfrm>
          <a:prstGeom prst="rect">
            <a:avLst/>
          </a:prstGeom>
          <a:noFill/>
        </p:spPr>
        <p:txBody>
          <a:bodyPr wrap="square" rtlCol="0">
            <a:spAutoFit/>
          </a:bodyPr>
          <a:lstStyle/>
          <a:p>
            <a:pPr marL="285750" indent="-285750">
              <a:buFont typeface="Arial" pitchFamily="34" charset="0"/>
              <a:buChar char="•"/>
            </a:pPr>
            <a:r>
              <a:rPr lang="en-GB" sz="3200" dirty="0" smtClean="0">
                <a:cs typeface="Calibri" pitchFamily="34" charset="0"/>
              </a:rPr>
              <a:t>Emailed to students</a:t>
            </a:r>
          </a:p>
          <a:p>
            <a:pPr marL="285750" indent="-285750">
              <a:buFont typeface="Arial" pitchFamily="34" charset="0"/>
              <a:buChar char="•"/>
            </a:pPr>
            <a:r>
              <a:rPr lang="en-GB" sz="3200" dirty="0" smtClean="0">
                <a:cs typeface="Calibri" pitchFamily="34" charset="0"/>
              </a:rPr>
              <a:t>Emailed to parents</a:t>
            </a:r>
          </a:p>
          <a:p>
            <a:pPr marL="285750" indent="-285750">
              <a:buFont typeface="Arial" pitchFamily="34" charset="0"/>
              <a:buChar char="•"/>
            </a:pPr>
            <a:r>
              <a:rPr lang="en-GB" sz="3200" dirty="0" smtClean="0">
                <a:cs typeface="Calibri" pitchFamily="34" charset="0"/>
              </a:rPr>
              <a:t>Tutors</a:t>
            </a:r>
          </a:p>
          <a:p>
            <a:pPr marL="285750" indent="-285750">
              <a:buFont typeface="Arial" pitchFamily="34" charset="0"/>
              <a:buChar char="•"/>
            </a:pPr>
            <a:r>
              <a:rPr lang="en-GB" sz="3200" dirty="0" smtClean="0">
                <a:cs typeface="Calibri" pitchFamily="34" charset="0"/>
              </a:rPr>
              <a:t>Firefly</a:t>
            </a:r>
          </a:p>
          <a:p>
            <a:pPr marL="285750" indent="-285750">
              <a:buFont typeface="Arial" pitchFamily="34" charset="0"/>
              <a:buChar char="•"/>
            </a:pPr>
            <a:endParaRPr lang="en-GB" dirty="0"/>
          </a:p>
        </p:txBody>
      </p:sp>
    </p:spTree>
    <p:extLst>
      <p:ext uri="{BB962C8B-B14F-4D97-AF65-F5344CB8AC3E}">
        <p14:creationId xmlns:p14="http://schemas.microsoft.com/office/powerpoint/2010/main" val="40117243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34819" name="Rectangle 5"/>
          <p:cNvSpPr>
            <a:spLocks noChangeArrowheads="1"/>
          </p:cNvSpPr>
          <p:nvPr/>
        </p:nvSpPr>
        <p:spPr bwMode="auto">
          <a:xfrm>
            <a:off x="-23867" y="1628800"/>
            <a:ext cx="9144000" cy="5608638"/>
          </a:xfrm>
          <a:prstGeom prst="rect">
            <a:avLst/>
          </a:prstGeom>
          <a:solidFill>
            <a:srgbClr val="001831"/>
          </a:solidFill>
          <a:ln w="9525">
            <a:solidFill>
              <a:schemeClr val="tx1"/>
            </a:solidFill>
            <a:miter lim="800000"/>
            <a:headEnd/>
            <a:tailEnd/>
          </a:ln>
        </p:spPr>
        <p:txBody>
          <a:bodyPr wrap="none" anchor="ctr"/>
          <a:lstStyle/>
          <a:p>
            <a:endParaRPr lang="en-US" sz="2400"/>
          </a:p>
        </p:txBody>
      </p:sp>
      <p:pic>
        <p:nvPicPr>
          <p:cNvPr id="34820" name="Picture 4" descr="A4_identityBand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A4_accreditation_50pc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Line 13"/>
          <p:cNvSpPr>
            <a:spLocks noChangeShapeType="1"/>
          </p:cNvSpPr>
          <p:nvPr/>
        </p:nvSpPr>
        <p:spPr bwMode="auto">
          <a:xfrm>
            <a:off x="5867400" y="3657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 name="Rectangle 2"/>
          <p:cNvSpPr txBox="1">
            <a:spLocks noChangeArrowheads="1"/>
          </p:cNvSpPr>
          <p:nvPr>
            <p:custDataLst>
              <p:tags r:id="rId1"/>
            </p:custDataLst>
          </p:nvPr>
        </p:nvSpPr>
        <p:spPr>
          <a:xfrm>
            <a:off x="12151" y="2397125"/>
            <a:ext cx="9144000" cy="863600"/>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n-US" sz="4000" dirty="0" smtClean="0">
                <a:solidFill>
                  <a:srgbClr val="C00000"/>
                </a:solidFill>
                <a:effectLst/>
                <a:latin typeface="Garamond" pitchFamily="18" charset="0"/>
                <a:cs typeface="Aharoni" pitchFamily="2" charset="-79"/>
              </a:rPr>
              <a:t>Home Learning  Schedule</a:t>
            </a:r>
            <a:endParaRPr lang="en-US" sz="4000" dirty="0">
              <a:solidFill>
                <a:srgbClr val="C00000"/>
              </a:solidFill>
              <a:effectLst/>
              <a:latin typeface="Garamond" pitchFamily="18" charset="0"/>
              <a:cs typeface="Aharoni" pitchFamily="2" charset="-79"/>
            </a:endParaRPr>
          </a:p>
        </p:txBody>
      </p:sp>
      <p:sp>
        <p:nvSpPr>
          <p:cNvPr id="13" name="Rectangle 2"/>
          <p:cNvSpPr txBox="1">
            <a:spLocks noRot="1" noChangeArrowheads="1"/>
          </p:cNvSpPr>
          <p:nvPr/>
        </p:nvSpPr>
        <p:spPr>
          <a:xfrm>
            <a:off x="6659562" y="714400"/>
            <a:ext cx="1944687" cy="914400"/>
          </a:xfrm>
          <a:prstGeom prst="rect">
            <a:avLst/>
          </a:prstGeom>
        </p:spPr>
        <p:txBody>
          <a:bodyPr/>
          <a:lstStyle/>
          <a:p>
            <a:pPr algn="ctr">
              <a:defRPr/>
            </a:pPr>
            <a:r>
              <a:rPr lang="en-US" sz="5400" dirty="0">
                <a:ea typeface="+mj-ea"/>
                <a:cs typeface="+mj-cs"/>
              </a:rPr>
              <a:t>Year 7</a:t>
            </a:r>
          </a:p>
        </p:txBody>
      </p:sp>
      <p:sp>
        <p:nvSpPr>
          <p:cNvPr id="15" name="Rectangle 2"/>
          <p:cNvSpPr txBox="1">
            <a:spLocks noRot="1" noChangeArrowheads="1"/>
          </p:cNvSpPr>
          <p:nvPr/>
        </p:nvSpPr>
        <p:spPr>
          <a:xfrm>
            <a:off x="457200" y="1685925"/>
            <a:ext cx="8229600" cy="1143000"/>
          </a:xfrm>
          <a:prstGeom prst="rect">
            <a:avLst/>
          </a:prstGeom>
        </p:spPr>
        <p:txBody>
          <a:bodyPr/>
          <a:lstStyle/>
          <a:p>
            <a:pPr algn="ctr">
              <a:defRPr/>
            </a:pPr>
            <a:r>
              <a:rPr lang="en-US" sz="4400" u="sng" dirty="0">
                <a:ea typeface="+mj-ea"/>
                <a:cs typeface="+mj-cs"/>
              </a:rPr>
              <a:t>Parent and Teacher Partnership</a:t>
            </a:r>
            <a:endParaRPr lang="en-US" sz="5400" u="sng" dirty="0">
              <a:ea typeface="+mj-ea"/>
              <a:cs typeface="+mj-cs"/>
            </a:endParaRPr>
          </a:p>
        </p:txBody>
      </p:sp>
      <p:sp>
        <p:nvSpPr>
          <p:cNvPr id="11" name="TextBox 10"/>
          <p:cNvSpPr txBox="1"/>
          <p:nvPr/>
        </p:nvSpPr>
        <p:spPr>
          <a:xfrm>
            <a:off x="467544" y="3260725"/>
            <a:ext cx="7888232" cy="3200876"/>
          </a:xfrm>
          <a:prstGeom prst="rect">
            <a:avLst/>
          </a:prstGeom>
          <a:noFill/>
        </p:spPr>
        <p:txBody>
          <a:bodyPr wrap="square" rtlCol="0">
            <a:spAutoFit/>
          </a:bodyPr>
          <a:lstStyle/>
          <a:p>
            <a:pPr marL="285750" indent="-285750">
              <a:buFont typeface="Arial" pitchFamily="34" charset="0"/>
              <a:buChar char="•"/>
            </a:pPr>
            <a:r>
              <a:rPr lang="en-GB" sz="3200" dirty="0" smtClean="0">
                <a:cs typeface="Calibri" pitchFamily="34" charset="0"/>
              </a:rPr>
              <a:t>Emailed to students</a:t>
            </a:r>
          </a:p>
          <a:p>
            <a:pPr marL="285750" indent="-285750">
              <a:buFont typeface="Arial" pitchFamily="34" charset="0"/>
              <a:buChar char="•"/>
            </a:pPr>
            <a:r>
              <a:rPr lang="en-GB" sz="3200" dirty="0" smtClean="0">
                <a:cs typeface="Calibri" pitchFamily="34" charset="0"/>
              </a:rPr>
              <a:t>Emailed to parents</a:t>
            </a:r>
          </a:p>
          <a:p>
            <a:pPr marL="285750" indent="-285750">
              <a:buFont typeface="Arial" pitchFamily="34" charset="0"/>
              <a:buChar char="•"/>
            </a:pPr>
            <a:r>
              <a:rPr lang="en-GB" sz="3200" dirty="0" smtClean="0">
                <a:cs typeface="Calibri" pitchFamily="34" charset="0"/>
              </a:rPr>
              <a:t>Tutors</a:t>
            </a:r>
          </a:p>
          <a:p>
            <a:pPr marL="285750" indent="-285750">
              <a:buFont typeface="Arial" pitchFamily="34" charset="0"/>
              <a:buChar char="•"/>
            </a:pPr>
            <a:r>
              <a:rPr lang="en-GB" sz="3200" dirty="0" smtClean="0">
                <a:cs typeface="Calibri" pitchFamily="34" charset="0"/>
              </a:rPr>
              <a:t>Firefly</a:t>
            </a:r>
          </a:p>
          <a:p>
            <a:endParaRPr lang="en-GB" sz="2800" dirty="0" smtClean="0">
              <a:solidFill>
                <a:srgbClr val="C00000"/>
              </a:solidFill>
              <a:cs typeface="Calibri" pitchFamily="34" charset="0"/>
            </a:endParaRPr>
          </a:p>
          <a:p>
            <a:pPr algn="ctr"/>
            <a:r>
              <a:rPr lang="en-GB" sz="2800" dirty="0" smtClean="0">
                <a:solidFill>
                  <a:srgbClr val="C00000"/>
                </a:solidFill>
                <a:cs typeface="Calibri" pitchFamily="34" charset="0"/>
              </a:rPr>
              <a:t>Get in touch early with us early if problems occur</a:t>
            </a:r>
          </a:p>
          <a:p>
            <a:pPr marL="285750" indent="-285750">
              <a:buFont typeface="Arial" pitchFamily="34" charset="0"/>
              <a:buChar char="•"/>
            </a:pPr>
            <a:endParaRPr lang="en-GB" dirty="0"/>
          </a:p>
        </p:txBody>
      </p:sp>
    </p:spTree>
    <p:extLst>
      <p:ext uri="{BB962C8B-B14F-4D97-AF65-F5344CB8AC3E}">
        <p14:creationId xmlns:p14="http://schemas.microsoft.com/office/powerpoint/2010/main" val="22561920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4100" name="Rectangle 5"/>
          <p:cNvSpPr>
            <a:spLocks noChangeArrowheads="1"/>
          </p:cNvSpPr>
          <p:nvPr/>
        </p:nvSpPr>
        <p:spPr bwMode="auto">
          <a:xfrm>
            <a:off x="0" y="1628775"/>
            <a:ext cx="9144000" cy="5486400"/>
          </a:xfrm>
          <a:prstGeom prst="rect">
            <a:avLst/>
          </a:prstGeom>
          <a:solidFill>
            <a:srgbClr val="001831"/>
          </a:solidFill>
          <a:ln w="9525">
            <a:solidFill>
              <a:schemeClr val="tx1"/>
            </a:solidFill>
            <a:miter lim="800000"/>
            <a:headEnd/>
            <a:tailEnd/>
          </a:ln>
        </p:spPr>
        <p:txBody>
          <a:bodyPr wrap="none" anchor="ctr"/>
          <a:lstStyle/>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buFont typeface="Wingdings" pitchFamily="2" charset="2"/>
              <a:buNone/>
              <a:defRPr/>
            </a:pPr>
            <a:endParaRPr lang="en-US" sz="2800" dirty="0">
              <a:latin typeface="Arial" pitchFamily="34" charset="0"/>
              <a:cs typeface="Arial" pitchFamily="34" charset="0"/>
            </a:endParaRPr>
          </a:p>
        </p:txBody>
      </p:sp>
      <p:pic>
        <p:nvPicPr>
          <p:cNvPr id="77828"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Rectangle 8"/>
          <p:cNvSpPr>
            <a:spLocks noChangeArrowheads="1"/>
          </p:cNvSpPr>
          <p:nvPr/>
        </p:nvSpPr>
        <p:spPr bwMode="auto">
          <a:xfrm>
            <a:off x="-11113" y="1646238"/>
            <a:ext cx="91201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400" u="sng" dirty="0" smtClean="0">
                <a:ea typeface="+mj-ea"/>
                <a:cs typeface="+mj-cs"/>
              </a:rPr>
              <a:t>The Parent Teacher Group (PTG)</a:t>
            </a:r>
            <a:endParaRPr lang="en-US" sz="4400" u="sng" dirty="0">
              <a:ea typeface="+mj-ea"/>
              <a:cs typeface="+mj-cs"/>
            </a:endParaRPr>
          </a:p>
        </p:txBody>
      </p:sp>
      <p:sp>
        <p:nvSpPr>
          <p:cNvPr id="15" name="Rectangle 2"/>
          <p:cNvSpPr txBox="1">
            <a:spLocks noRot="1" noChangeArrowheads="1"/>
          </p:cNvSpPr>
          <p:nvPr/>
        </p:nvSpPr>
        <p:spPr>
          <a:xfrm>
            <a:off x="6659562" y="714400"/>
            <a:ext cx="1944687" cy="914400"/>
          </a:xfrm>
          <a:prstGeom prst="rect">
            <a:avLst/>
          </a:prstGeom>
        </p:spPr>
        <p:txBody>
          <a:bodyPr/>
          <a:lstStyle/>
          <a:p>
            <a:pPr algn="ctr">
              <a:defRPr/>
            </a:pPr>
            <a:r>
              <a:rPr lang="en-US" sz="5400" dirty="0">
                <a:ea typeface="+mj-ea"/>
                <a:cs typeface="+mj-cs"/>
              </a:rPr>
              <a:t>Year 7</a:t>
            </a:r>
          </a:p>
        </p:txBody>
      </p:sp>
      <p:sp>
        <p:nvSpPr>
          <p:cNvPr id="10" name="TextBox 9"/>
          <p:cNvSpPr txBox="1"/>
          <p:nvPr/>
        </p:nvSpPr>
        <p:spPr>
          <a:xfrm>
            <a:off x="0" y="2636912"/>
            <a:ext cx="9144000" cy="2308324"/>
          </a:xfrm>
          <a:prstGeom prst="rect">
            <a:avLst/>
          </a:prstGeom>
          <a:noFill/>
        </p:spPr>
        <p:txBody>
          <a:bodyPr wrap="square" rtlCol="0">
            <a:spAutoFit/>
          </a:bodyPr>
          <a:lstStyle/>
          <a:p>
            <a:pPr algn="ctr"/>
            <a:r>
              <a:rPr lang="en-GB" sz="3600" dirty="0" smtClean="0">
                <a:solidFill>
                  <a:srgbClr val="C00000"/>
                </a:solidFill>
                <a:cs typeface="Calibri" pitchFamily="34" charset="0"/>
              </a:rPr>
              <a:t>Year 7 PTG Representatives:</a:t>
            </a:r>
            <a:endParaRPr lang="en-GB" sz="3600" dirty="0" smtClean="0">
              <a:cs typeface="Calibri" pitchFamily="34" charset="0"/>
            </a:endParaRPr>
          </a:p>
          <a:p>
            <a:pPr algn="ctr"/>
            <a:r>
              <a:rPr lang="en-GB" sz="3600" dirty="0" smtClean="0">
                <a:cs typeface="Calibri" pitchFamily="34" charset="0"/>
              </a:rPr>
              <a:t>Line </a:t>
            </a:r>
            <a:r>
              <a:rPr lang="en-GB" sz="3600" dirty="0">
                <a:cs typeface="Calibri" pitchFamily="34" charset="0"/>
              </a:rPr>
              <a:t>Echivard</a:t>
            </a:r>
          </a:p>
          <a:p>
            <a:pPr algn="ctr"/>
            <a:r>
              <a:rPr lang="en-GB" sz="3600" dirty="0">
                <a:cs typeface="Calibri" pitchFamily="34" charset="0"/>
              </a:rPr>
              <a:t>a</a:t>
            </a:r>
            <a:r>
              <a:rPr lang="en-GB" sz="3600" dirty="0" smtClean="0">
                <a:cs typeface="Calibri" pitchFamily="34" charset="0"/>
              </a:rPr>
              <a:t>nd</a:t>
            </a:r>
          </a:p>
          <a:p>
            <a:pPr algn="ctr"/>
            <a:r>
              <a:rPr lang="en-GB" sz="3600" dirty="0" smtClean="0">
                <a:cs typeface="Calibri" pitchFamily="34" charset="0"/>
              </a:rPr>
              <a:t>Anne </a:t>
            </a:r>
            <a:r>
              <a:rPr lang="en-GB" sz="3600" dirty="0">
                <a:cs typeface="Calibri" pitchFamily="34" charset="0"/>
              </a:rPr>
              <a:t>Morganthaler </a:t>
            </a:r>
            <a:r>
              <a:rPr lang="en-GB" sz="3600" dirty="0" smtClean="0">
                <a:cs typeface="Calibri" pitchFamily="34" charset="0"/>
              </a:rPr>
              <a:t>Vandlik </a:t>
            </a:r>
          </a:p>
        </p:txBody>
      </p:sp>
      <p:sp>
        <p:nvSpPr>
          <p:cNvPr id="11" name="Rectangle 10"/>
          <p:cNvSpPr/>
          <p:nvPr/>
        </p:nvSpPr>
        <p:spPr>
          <a:xfrm>
            <a:off x="6456341" y="5552946"/>
            <a:ext cx="2687659" cy="523220"/>
          </a:xfrm>
          <a:prstGeom prst="rect">
            <a:avLst/>
          </a:prstGeom>
        </p:spPr>
        <p:txBody>
          <a:bodyPr wrap="none">
            <a:spAutoFit/>
          </a:bodyPr>
          <a:lstStyle/>
          <a:p>
            <a:r>
              <a:rPr lang="en-US" sz="2800" dirty="0" smtClean="0">
                <a:solidFill>
                  <a:schemeClr val="bg2">
                    <a:lumMod val="40000"/>
                    <a:lumOff val="60000"/>
                  </a:schemeClr>
                </a:solidFill>
              </a:rPr>
              <a:t>ptg@patana.ac.th </a:t>
            </a:r>
            <a:endParaRPr lang="en-US" sz="2800" dirty="0">
              <a:solidFill>
                <a:schemeClr val="bg2">
                  <a:lumMod val="40000"/>
                  <a:lumOff val="60000"/>
                </a:schemeClr>
              </a:solidFill>
            </a:endParaRPr>
          </a:p>
        </p:txBody>
      </p:sp>
    </p:spTree>
    <p:extLst>
      <p:ext uri="{BB962C8B-B14F-4D97-AF65-F5344CB8AC3E}">
        <p14:creationId xmlns:p14="http://schemas.microsoft.com/office/powerpoint/2010/main" val="12837393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4100" name="Rectangle 5"/>
          <p:cNvSpPr>
            <a:spLocks noChangeArrowheads="1"/>
          </p:cNvSpPr>
          <p:nvPr/>
        </p:nvSpPr>
        <p:spPr bwMode="auto">
          <a:xfrm>
            <a:off x="0" y="1628775"/>
            <a:ext cx="9144000" cy="5486400"/>
          </a:xfrm>
          <a:prstGeom prst="rect">
            <a:avLst/>
          </a:prstGeom>
          <a:solidFill>
            <a:srgbClr val="001831"/>
          </a:solidFill>
          <a:ln w="9525">
            <a:solidFill>
              <a:schemeClr val="tx1"/>
            </a:solidFill>
            <a:miter lim="800000"/>
            <a:headEnd/>
            <a:tailEnd/>
          </a:ln>
        </p:spPr>
        <p:txBody>
          <a:bodyPr wrap="none" anchor="ctr"/>
          <a:lstStyle/>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buFont typeface="Wingdings" pitchFamily="2" charset="2"/>
              <a:buNone/>
              <a:defRPr/>
            </a:pPr>
            <a:endParaRPr lang="en-US" sz="2800" dirty="0">
              <a:latin typeface="Arial" pitchFamily="34" charset="0"/>
              <a:cs typeface="Arial" pitchFamily="34" charset="0"/>
            </a:endParaRPr>
          </a:p>
        </p:txBody>
      </p:sp>
      <p:pic>
        <p:nvPicPr>
          <p:cNvPr id="77828"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Rectangle 8"/>
          <p:cNvSpPr>
            <a:spLocks noChangeArrowheads="1"/>
          </p:cNvSpPr>
          <p:nvPr/>
        </p:nvSpPr>
        <p:spPr bwMode="auto">
          <a:xfrm>
            <a:off x="-11113" y="1646238"/>
            <a:ext cx="91201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400" u="sng" dirty="0">
                <a:ea typeface="+mj-ea"/>
                <a:cs typeface="+mj-cs"/>
              </a:rPr>
              <a:t>Year 7 Tutor Programme</a:t>
            </a:r>
          </a:p>
        </p:txBody>
      </p:sp>
      <p:sp>
        <p:nvSpPr>
          <p:cNvPr id="10" name="Rectangle 9"/>
          <p:cNvSpPr/>
          <p:nvPr/>
        </p:nvSpPr>
        <p:spPr>
          <a:xfrm>
            <a:off x="318996" y="3645024"/>
            <a:ext cx="2129109" cy="769441"/>
          </a:xfrm>
          <a:prstGeom prst="rect">
            <a:avLst/>
          </a:prstGeom>
          <a:noFill/>
        </p:spPr>
        <p:txBody>
          <a:bodyPr wrap="none">
            <a:spAutoFit/>
          </a:bodyPr>
          <a:lstStyle/>
          <a:p>
            <a:pPr algn="ctr">
              <a:defRPr/>
            </a:pPr>
            <a:r>
              <a:rPr lang="en-US" sz="4400" dirty="0">
                <a:ea typeface="+mj-ea"/>
                <a:cs typeface="+mj-cs"/>
              </a:rPr>
              <a:t>TERM 2</a:t>
            </a:r>
          </a:p>
        </p:txBody>
      </p:sp>
      <p:sp>
        <p:nvSpPr>
          <p:cNvPr id="11" name="Rectangle 10"/>
          <p:cNvSpPr/>
          <p:nvPr/>
        </p:nvSpPr>
        <p:spPr>
          <a:xfrm>
            <a:off x="330402" y="2825371"/>
            <a:ext cx="2129109" cy="769441"/>
          </a:xfrm>
          <a:prstGeom prst="rect">
            <a:avLst/>
          </a:prstGeom>
          <a:noFill/>
        </p:spPr>
        <p:txBody>
          <a:bodyPr wrap="none">
            <a:spAutoFit/>
          </a:bodyPr>
          <a:lstStyle/>
          <a:p>
            <a:pPr algn="ctr">
              <a:defRPr/>
            </a:pPr>
            <a:r>
              <a:rPr lang="en-US" sz="4400" dirty="0">
                <a:ea typeface="+mj-ea"/>
                <a:cs typeface="+mj-cs"/>
              </a:rPr>
              <a:t>TERM 1</a:t>
            </a:r>
          </a:p>
        </p:txBody>
      </p:sp>
      <p:sp>
        <p:nvSpPr>
          <p:cNvPr id="12" name="Rectangle 11"/>
          <p:cNvSpPr/>
          <p:nvPr/>
        </p:nvSpPr>
        <p:spPr>
          <a:xfrm>
            <a:off x="318996" y="4476021"/>
            <a:ext cx="2129109" cy="769441"/>
          </a:xfrm>
          <a:prstGeom prst="rect">
            <a:avLst/>
          </a:prstGeom>
          <a:noFill/>
        </p:spPr>
        <p:txBody>
          <a:bodyPr wrap="none">
            <a:spAutoFit/>
          </a:bodyPr>
          <a:lstStyle/>
          <a:p>
            <a:pPr algn="ctr">
              <a:defRPr/>
            </a:pPr>
            <a:r>
              <a:rPr lang="en-US" sz="4400" dirty="0">
                <a:ea typeface="+mj-ea"/>
                <a:cs typeface="+mj-cs"/>
              </a:rPr>
              <a:t>TERM 3</a:t>
            </a:r>
          </a:p>
        </p:txBody>
      </p:sp>
      <p:sp>
        <p:nvSpPr>
          <p:cNvPr id="13" name="Rectangle 12"/>
          <p:cNvSpPr/>
          <p:nvPr/>
        </p:nvSpPr>
        <p:spPr>
          <a:xfrm>
            <a:off x="2483769" y="2917703"/>
            <a:ext cx="6768752" cy="646331"/>
          </a:xfrm>
          <a:prstGeom prst="rect">
            <a:avLst/>
          </a:prstGeom>
          <a:noFill/>
        </p:spPr>
        <p:txBody>
          <a:bodyPr>
            <a:spAutoFit/>
          </a:bodyPr>
          <a:lstStyle/>
          <a:p>
            <a:pPr algn="ctr">
              <a:defRPr/>
            </a:pPr>
            <a:r>
              <a:rPr lang="en-US" sz="3600" dirty="0">
                <a:solidFill>
                  <a:srgbClr val="C00000"/>
                </a:solidFill>
                <a:cs typeface="Calibri" pitchFamily="34" charset="0"/>
              </a:rPr>
              <a:t>Overcoming Challenges</a:t>
            </a:r>
          </a:p>
        </p:txBody>
      </p:sp>
      <p:sp>
        <p:nvSpPr>
          <p:cNvPr id="14" name="Rectangle 13"/>
          <p:cNvSpPr/>
          <p:nvPr/>
        </p:nvSpPr>
        <p:spPr>
          <a:xfrm>
            <a:off x="2581774" y="3789040"/>
            <a:ext cx="6527299" cy="646331"/>
          </a:xfrm>
          <a:prstGeom prst="rect">
            <a:avLst/>
          </a:prstGeom>
          <a:noFill/>
        </p:spPr>
        <p:txBody>
          <a:bodyPr>
            <a:spAutoFit/>
          </a:bodyPr>
          <a:lstStyle/>
          <a:p>
            <a:pPr algn="ctr">
              <a:defRPr/>
            </a:pPr>
            <a:r>
              <a:rPr lang="en-US" sz="3600" dirty="0">
                <a:solidFill>
                  <a:srgbClr val="C00000"/>
                </a:solidFill>
                <a:cs typeface="Calibri" pitchFamily="34" charset="0"/>
              </a:rPr>
              <a:t>Who Are We?</a:t>
            </a:r>
          </a:p>
        </p:txBody>
      </p:sp>
      <p:sp>
        <p:nvSpPr>
          <p:cNvPr id="16" name="Rectangle 15"/>
          <p:cNvSpPr/>
          <p:nvPr/>
        </p:nvSpPr>
        <p:spPr>
          <a:xfrm>
            <a:off x="2483768" y="4582721"/>
            <a:ext cx="6625305" cy="646331"/>
          </a:xfrm>
          <a:prstGeom prst="rect">
            <a:avLst/>
          </a:prstGeom>
          <a:noFill/>
        </p:spPr>
        <p:txBody>
          <a:bodyPr>
            <a:spAutoFit/>
          </a:bodyPr>
          <a:lstStyle/>
          <a:p>
            <a:pPr algn="ctr">
              <a:defRPr/>
            </a:pPr>
            <a:r>
              <a:rPr lang="en-US" sz="3600" dirty="0">
                <a:solidFill>
                  <a:srgbClr val="C00000"/>
                </a:solidFill>
                <a:cs typeface="Calibri" pitchFamily="34" charset="0"/>
              </a:rPr>
              <a:t>Getting On</a:t>
            </a:r>
          </a:p>
        </p:txBody>
      </p:sp>
      <p:sp>
        <p:nvSpPr>
          <p:cNvPr id="15" name="Rectangle 2"/>
          <p:cNvSpPr txBox="1">
            <a:spLocks noRot="1" noChangeArrowheads="1"/>
          </p:cNvSpPr>
          <p:nvPr/>
        </p:nvSpPr>
        <p:spPr>
          <a:xfrm>
            <a:off x="6659562" y="714400"/>
            <a:ext cx="1944687" cy="914400"/>
          </a:xfrm>
          <a:prstGeom prst="rect">
            <a:avLst/>
          </a:prstGeom>
        </p:spPr>
        <p:txBody>
          <a:bodyPr/>
          <a:lstStyle/>
          <a:p>
            <a:pPr algn="ctr">
              <a:defRPr/>
            </a:pPr>
            <a:r>
              <a:rPr lang="en-US" sz="5400" dirty="0">
                <a:ea typeface="+mj-ea"/>
                <a:cs typeface="+mj-cs"/>
              </a:rPr>
              <a:t>Year 7</a:t>
            </a:r>
          </a:p>
        </p:txBody>
      </p:sp>
    </p:spTree>
    <p:extLst>
      <p:ext uri="{BB962C8B-B14F-4D97-AF65-F5344CB8AC3E}">
        <p14:creationId xmlns:p14="http://schemas.microsoft.com/office/powerpoint/2010/main" val="1184436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30723" name="Rectangle 5"/>
          <p:cNvSpPr>
            <a:spLocks noChangeArrowheads="1"/>
          </p:cNvSpPr>
          <p:nvPr/>
        </p:nvSpPr>
        <p:spPr bwMode="auto">
          <a:xfrm>
            <a:off x="0" y="1619677"/>
            <a:ext cx="9144001" cy="5486400"/>
          </a:xfrm>
          <a:prstGeom prst="rect">
            <a:avLst/>
          </a:prstGeom>
          <a:solidFill>
            <a:srgbClr val="001831"/>
          </a:solidFill>
          <a:ln w="9525">
            <a:solidFill>
              <a:schemeClr val="tx1"/>
            </a:solidFill>
            <a:miter lim="800000"/>
            <a:headEnd/>
            <a:tailEnd/>
          </a:ln>
        </p:spPr>
        <p:txBody>
          <a:bodyPr wrap="none" anchor="ctr"/>
          <a:lstStyle/>
          <a:p>
            <a:r>
              <a:rPr lang="en-GB" sz="4800"/>
              <a:t>            </a:t>
            </a:r>
          </a:p>
          <a:p>
            <a:endParaRPr lang="en-GB" sz="4800"/>
          </a:p>
          <a:p>
            <a:r>
              <a:rPr lang="en-GB" sz="4800"/>
              <a:t>             </a:t>
            </a:r>
          </a:p>
        </p:txBody>
      </p:sp>
      <p:pic>
        <p:nvPicPr>
          <p:cNvPr id="30724"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569566"/>
            <a:ext cx="9107488"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effectLst>
                  <a:outerShdw blurRad="38100" dist="38100" dir="2700000" algn="tl">
                    <a:srgbClr val="000000">
                      <a:alpha val="43137"/>
                    </a:srgbClr>
                  </a:outerShdw>
                </a:effectLst>
              </a:rPr>
              <a:t>Owen McDevitt</a:t>
            </a:r>
            <a:endParaRPr lang="en-US" sz="5400" b="1" dirty="0">
              <a:ln w="11430"/>
              <a:effectLst>
                <a:outerShdw blurRad="50800" dist="39000" dir="5460000" algn="tl">
                  <a:srgbClr val="000000">
                    <a:alpha val="38000"/>
                  </a:srgbClr>
                </a:outerShdw>
              </a:effectLst>
            </a:endParaRPr>
          </a:p>
        </p:txBody>
      </p:sp>
      <p:sp>
        <p:nvSpPr>
          <p:cNvPr id="10" name="Rectangle 9"/>
          <p:cNvSpPr/>
          <p:nvPr/>
        </p:nvSpPr>
        <p:spPr>
          <a:xfrm>
            <a:off x="0" y="4801215"/>
            <a:ext cx="9107488" cy="923330"/>
          </a:xfrm>
          <a:prstGeom prst="rect">
            <a:avLst/>
          </a:prstGeom>
          <a:noFill/>
        </p:spPr>
        <p:txBody>
          <a:bodyPr>
            <a:spAutoFit/>
          </a:bodyPr>
          <a:lstStyle/>
          <a:p>
            <a:pPr algn="ctr">
              <a:defRPr/>
            </a:pPr>
            <a:r>
              <a:rPr lang="en-GB" sz="5400" b="1" dirty="0">
                <a:ln w="17780" cmpd="sng">
                  <a:solidFill>
                    <a:schemeClr val="accent1">
                      <a:tint val="3000"/>
                    </a:schemeClr>
                  </a:solidFill>
                  <a:prstDash val="solid"/>
                  <a:miter lim="800000"/>
                </a:ln>
                <a:effectLst>
                  <a:outerShdw blurRad="55000" dist="50800" dir="5400000" algn="tl">
                    <a:srgbClr val="000000">
                      <a:alpha val="33000"/>
                    </a:srgbClr>
                  </a:outerShdw>
                </a:effectLst>
              </a:rPr>
              <a:t>Head of Year 7</a:t>
            </a:r>
          </a:p>
        </p:txBody>
      </p:sp>
      <p:sp>
        <p:nvSpPr>
          <p:cNvPr id="13" name="Rectangle 12"/>
          <p:cNvSpPr/>
          <p:nvPr/>
        </p:nvSpPr>
        <p:spPr>
          <a:xfrm>
            <a:off x="0" y="5663625"/>
            <a:ext cx="9107488" cy="584775"/>
          </a:xfrm>
          <a:prstGeom prst="rect">
            <a:avLst/>
          </a:prstGeom>
          <a:noFill/>
        </p:spPr>
        <p:txBody>
          <a:bodyPr>
            <a:spAutoFit/>
          </a:bodyPr>
          <a:lstStyle/>
          <a:p>
            <a:pPr algn="ctr">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owmc@patana.ac.th</a:t>
            </a:r>
          </a:p>
        </p:txBody>
      </p:sp>
      <p:sp>
        <p:nvSpPr>
          <p:cNvPr id="14" name="Rectangle 2"/>
          <p:cNvSpPr txBox="1">
            <a:spLocks noRot="1" noChangeArrowheads="1"/>
          </p:cNvSpPr>
          <p:nvPr/>
        </p:nvSpPr>
        <p:spPr>
          <a:xfrm>
            <a:off x="6697663" y="736600"/>
            <a:ext cx="1978793" cy="914400"/>
          </a:xfrm>
          <a:prstGeom prst="rect">
            <a:avLst/>
          </a:prstGeom>
        </p:spPr>
        <p:txBody>
          <a:bodyPr/>
          <a:lstStyle/>
          <a:p>
            <a:pPr algn="ctr">
              <a:defRPr/>
            </a:pPr>
            <a:r>
              <a:rPr lang="en-US" sz="5400" dirty="0">
                <a:ea typeface="+mj-ea"/>
                <a:cs typeface="+mj-cs"/>
              </a:rPr>
              <a:t>Year 7</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7904" y="2708919"/>
            <a:ext cx="1728192" cy="2092295"/>
          </a:xfrm>
          <a:prstGeom prst="rect">
            <a:avLst/>
          </a:prstGeom>
        </p:spPr>
      </p:pic>
    </p:spTree>
    <p:extLst>
      <p:ext uri="{BB962C8B-B14F-4D97-AF65-F5344CB8AC3E}">
        <p14:creationId xmlns:p14="http://schemas.microsoft.com/office/powerpoint/2010/main" val="4110298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4100" name="Rectangle 5"/>
          <p:cNvSpPr>
            <a:spLocks noChangeArrowheads="1"/>
          </p:cNvSpPr>
          <p:nvPr/>
        </p:nvSpPr>
        <p:spPr bwMode="auto">
          <a:xfrm>
            <a:off x="0" y="1628775"/>
            <a:ext cx="9144000" cy="5486400"/>
          </a:xfrm>
          <a:prstGeom prst="rect">
            <a:avLst/>
          </a:prstGeom>
          <a:solidFill>
            <a:srgbClr val="001831"/>
          </a:solidFill>
          <a:ln w="9525">
            <a:solidFill>
              <a:schemeClr val="tx1"/>
            </a:solidFill>
            <a:miter lim="800000"/>
            <a:headEnd/>
            <a:tailEnd/>
          </a:ln>
        </p:spPr>
        <p:txBody>
          <a:bodyPr wrap="none" anchor="ctr"/>
          <a:lstStyle/>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buFont typeface="Wingdings" pitchFamily="2" charset="2"/>
              <a:buNone/>
              <a:defRPr/>
            </a:pPr>
            <a:endParaRPr lang="en-US" sz="2800" dirty="0">
              <a:latin typeface="Arial" pitchFamily="34" charset="0"/>
              <a:cs typeface="Arial" pitchFamily="34" charset="0"/>
            </a:endParaRPr>
          </a:p>
        </p:txBody>
      </p:sp>
      <p:pic>
        <p:nvPicPr>
          <p:cNvPr id="77828"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Rectangle 8"/>
          <p:cNvSpPr>
            <a:spLocks noChangeArrowheads="1"/>
          </p:cNvSpPr>
          <p:nvPr/>
        </p:nvSpPr>
        <p:spPr bwMode="auto">
          <a:xfrm>
            <a:off x="-11113" y="1646238"/>
            <a:ext cx="91201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400" u="sng" dirty="0">
                <a:ea typeface="+mj-ea"/>
                <a:cs typeface="+mj-cs"/>
              </a:rPr>
              <a:t>Year 7 </a:t>
            </a:r>
            <a:r>
              <a:rPr lang="en-US" sz="4400" u="sng" dirty="0" smtClean="0">
                <a:ea typeface="+mj-ea"/>
                <a:cs typeface="+mj-cs"/>
              </a:rPr>
              <a:t>Residential to </a:t>
            </a:r>
            <a:r>
              <a:rPr lang="en-US" sz="4400" u="sng" dirty="0" err="1" smtClean="0">
                <a:ea typeface="+mj-ea"/>
                <a:cs typeface="+mj-cs"/>
              </a:rPr>
              <a:t>Rayong</a:t>
            </a:r>
            <a:endParaRPr lang="en-US" sz="4400" u="sng" dirty="0">
              <a:ea typeface="+mj-ea"/>
              <a:cs typeface="+mj-cs"/>
            </a:endParaRPr>
          </a:p>
        </p:txBody>
      </p:sp>
      <p:sp>
        <p:nvSpPr>
          <p:cNvPr id="15" name="Rectangle 2"/>
          <p:cNvSpPr txBox="1">
            <a:spLocks noRot="1" noChangeArrowheads="1"/>
          </p:cNvSpPr>
          <p:nvPr/>
        </p:nvSpPr>
        <p:spPr>
          <a:xfrm>
            <a:off x="6659562" y="714400"/>
            <a:ext cx="1944687" cy="914400"/>
          </a:xfrm>
          <a:prstGeom prst="rect">
            <a:avLst/>
          </a:prstGeom>
        </p:spPr>
        <p:txBody>
          <a:bodyPr/>
          <a:lstStyle/>
          <a:p>
            <a:pPr algn="ctr">
              <a:defRPr/>
            </a:pPr>
            <a:r>
              <a:rPr lang="en-US" sz="5400" dirty="0">
                <a:ea typeface="+mj-ea"/>
                <a:cs typeface="+mj-cs"/>
              </a:rPr>
              <a:t>Year 7</a:t>
            </a:r>
          </a:p>
        </p:txBody>
      </p:sp>
      <p:pic>
        <p:nvPicPr>
          <p:cNvPr id="17" name="Picture 12" descr="http://www.patana.ac.th/Students/gallery/image/gallery/1076/pic/IMG_524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793" y="2636912"/>
            <a:ext cx="4128375" cy="309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1749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4100" name="Rectangle 5"/>
          <p:cNvSpPr>
            <a:spLocks noChangeArrowheads="1"/>
          </p:cNvSpPr>
          <p:nvPr/>
        </p:nvSpPr>
        <p:spPr bwMode="auto">
          <a:xfrm>
            <a:off x="0" y="1628775"/>
            <a:ext cx="9144000" cy="5486400"/>
          </a:xfrm>
          <a:prstGeom prst="rect">
            <a:avLst/>
          </a:prstGeom>
          <a:solidFill>
            <a:srgbClr val="001831"/>
          </a:solidFill>
          <a:ln w="9525">
            <a:solidFill>
              <a:schemeClr val="tx1"/>
            </a:solidFill>
            <a:miter lim="800000"/>
            <a:headEnd/>
            <a:tailEnd/>
          </a:ln>
        </p:spPr>
        <p:txBody>
          <a:bodyPr wrap="none" anchor="ctr"/>
          <a:lstStyle/>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buFont typeface="Wingdings" pitchFamily="2" charset="2"/>
              <a:buNone/>
              <a:defRPr/>
            </a:pPr>
            <a:endParaRPr lang="en-US" sz="2800" dirty="0">
              <a:latin typeface="Arial" pitchFamily="34" charset="0"/>
              <a:cs typeface="Arial" pitchFamily="34" charset="0"/>
            </a:endParaRPr>
          </a:p>
        </p:txBody>
      </p:sp>
      <p:pic>
        <p:nvPicPr>
          <p:cNvPr id="77828"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Rectangle 8"/>
          <p:cNvSpPr>
            <a:spLocks noChangeArrowheads="1"/>
          </p:cNvSpPr>
          <p:nvPr/>
        </p:nvSpPr>
        <p:spPr bwMode="auto">
          <a:xfrm>
            <a:off x="-11113" y="1646238"/>
            <a:ext cx="91201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400" u="sng" dirty="0">
                <a:ea typeface="+mj-ea"/>
                <a:cs typeface="+mj-cs"/>
              </a:rPr>
              <a:t>Year 7 </a:t>
            </a:r>
            <a:r>
              <a:rPr lang="en-US" sz="4400" u="sng" dirty="0" smtClean="0">
                <a:ea typeface="+mj-ea"/>
                <a:cs typeface="+mj-cs"/>
              </a:rPr>
              <a:t>Residential to </a:t>
            </a:r>
            <a:r>
              <a:rPr lang="en-US" sz="4400" u="sng" dirty="0" err="1" smtClean="0">
                <a:ea typeface="+mj-ea"/>
                <a:cs typeface="+mj-cs"/>
              </a:rPr>
              <a:t>Rayong</a:t>
            </a:r>
            <a:endParaRPr lang="en-US" sz="4400" u="sng" dirty="0">
              <a:ea typeface="+mj-ea"/>
              <a:cs typeface="+mj-cs"/>
            </a:endParaRPr>
          </a:p>
        </p:txBody>
      </p:sp>
      <p:sp>
        <p:nvSpPr>
          <p:cNvPr id="15" name="Rectangle 2"/>
          <p:cNvSpPr txBox="1">
            <a:spLocks noRot="1" noChangeArrowheads="1"/>
          </p:cNvSpPr>
          <p:nvPr/>
        </p:nvSpPr>
        <p:spPr>
          <a:xfrm>
            <a:off x="6659562" y="714400"/>
            <a:ext cx="1944687" cy="914400"/>
          </a:xfrm>
          <a:prstGeom prst="rect">
            <a:avLst/>
          </a:prstGeom>
        </p:spPr>
        <p:txBody>
          <a:bodyPr/>
          <a:lstStyle/>
          <a:p>
            <a:pPr algn="ctr">
              <a:defRPr/>
            </a:pPr>
            <a:r>
              <a:rPr lang="en-US" sz="5400" dirty="0">
                <a:ea typeface="+mj-ea"/>
                <a:cs typeface="+mj-cs"/>
              </a:rPr>
              <a:t>Year 7</a:t>
            </a:r>
          </a:p>
        </p:txBody>
      </p:sp>
      <p:sp>
        <p:nvSpPr>
          <p:cNvPr id="9" name="Rectangle 3"/>
          <p:cNvSpPr txBox="1">
            <a:spLocks noChangeArrowheads="1"/>
          </p:cNvSpPr>
          <p:nvPr/>
        </p:nvSpPr>
        <p:spPr>
          <a:xfrm>
            <a:off x="609600" y="2695575"/>
            <a:ext cx="7924800" cy="4419600"/>
          </a:xfrm>
          <a:prstGeom prst="rect">
            <a:avLst/>
          </a:prstGeom>
        </p:spPr>
        <p:txBody>
          <a:bodyPr/>
          <a:lstStyle/>
          <a:p>
            <a:pPr marL="36512" eaLnBrk="0" hangingPunct="0">
              <a:lnSpc>
                <a:spcPct val="80000"/>
              </a:lnSpc>
              <a:spcBef>
                <a:spcPts val="200"/>
              </a:spcBef>
              <a:buClr>
                <a:schemeClr val="accent1"/>
              </a:buClr>
              <a:buSzPct val="80000"/>
              <a:defRPr/>
            </a:pPr>
            <a:r>
              <a:rPr lang="en-US" sz="3200" dirty="0" smtClean="0">
                <a:solidFill>
                  <a:srgbClr val="C00000"/>
                </a:solidFill>
                <a:cs typeface="+mn-cs"/>
              </a:rPr>
              <a:t>WHERE:</a:t>
            </a:r>
          </a:p>
          <a:p>
            <a:pPr marL="836612" lvl="1" indent="-342900" eaLnBrk="0" hangingPunct="0">
              <a:lnSpc>
                <a:spcPct val="80000"/>
              </a:lnSpc>
              <a:spcBef>
                <a:spcPts val="200"/>
              </a:spcBef>
              <a:buClr>
                <a:schemeClr val="accent1"/>
              </a:buClr>
              <a:buSzPct val="80000"/>
              <a:buFont typeface="Arial" pitchFamily="34" charset="0"/>
              <a:buChar char="•"/>
              <a:defRPr/>
            </a:pPr>
            <a:r>
              <a:rPr lang="en-US" sz="3200" dirty="0" err="1" smtClean="0">
                <a:cs typeface="+mn-cs"/>
              </a:rPr>
              <a:t>Rayong</a:t>
            </a:r>
            <a:r>
              <a:rPr lang="en-US" sz="3200" dirty="0" smtClean="0">
                <a:cs typeface="+mn-cs"/>
              </a:rPr>
              <a:t> Chalet</a:t>
            </a:r>
            <a:endParaRPr lang="en-US" sz="2300" dirty="0">
              <a:cs typeface="+mn-cs"/>
            </a:endParaRPr>
          </a:p>
        </p:txBody>
      </p:sp>
      <p:pic>
        <p:nvPicPr>
          <p:cNvPr id="10"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0825" y="3860800"/>
            <a:ext cx="4249738"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27299" y="2416175"/>
            <a:ext cx="361950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84405" y="4569756"/>
            <a:ext cx="2505288" cy="1619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86613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4100" name="Rectangle 5"/>
          <p:cNvSpPr>
            <a:spLocks noChangeArrowheads="1"/>
          </p:cNvSpPr>
          <p:nvPr/>
        </p:nvSpPr>
        <p:spPr bwMode="auto">
          <a:xfrm>
            <a:off x="0" y="1628775"/>
            <a:ext cx="9144000" cy="5486400"/>
          </a:xfrm>
          <a:prstGeom prst="rect">
            <a:avLst/>
          </a:prstGeom>
          <a:solidFill>
            <a:srgbClr val="001831"/>
          </a:solidFill>
          <a:ln w="9525">
            <a:solidFill>
              <a:schemeClr val="tx1"/>
            </a:solidFill>
            <a:miter lim="800000"/>
            <a:headEnd/>
            <a:tailEnd/>
          </a:ln>
        </p:spPr>
        <p:txBody>
          <a:bodyPr wrap="none" anchor="ctr"/>
          <a:lstStyle/>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buFont typeface="Wingdings" pitchFamily="2" charset="2"/>
              <a:buNone/>
              <a:defRPr/>
            </a:pPr>
            <a:endParaRPr lang="en-US" sz="2800" dirty="0">
              <a:latin typeface="Arial" pitchFamily="34" charset="0"/>
              <a:cs typeface="Arial" pitchFamily="34" charset="0"/>
            </a:endParaRPr>
          </a:p>
        </p:txBody>
      </p:sp>
      <p:pic>
        <p:nvPicPr>
          <p:cNvPr id="77828"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Rectangle 8"/>
          <p:cNvSpPr>
            <a:spLocks noChangeArrowheads="1"/>
          </p:cNvSpPr>
          <p:nvPr/>
        </p:nvSpPr>
        <p:spPr bwMode="auto">
          <a:xfrm>
            <a:off x="-11113" y="1646238"/>
            <a:ext cx="91201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400" u="sng" dirty="0">
                <a:ea typeface="+mj-ea"/>
                <a:cs typeface="+mj-cs"/>
              </a:rPr>
              <a:t>Year 7 </a:t>
            </a:r>
            <a:r>
              <a:rPr lang="en-US" sz="4400" u="sng" dirty="0" smtClean="0">
                <a:ea typeface="+mj-ea"/>
                <a:cs typeface="+mj-cs"/>
              </a:rPr>
              <a:t>Residential to </a:t>
            </a:r>
            <a:r>
              <a:rPr lang="en-US" sz="4400" u="sng" dirty="0" err="1" smtClean="0">
                <a:ea typeface="+mj-ea"/>
                <a:cs typeface="+mj-cs"/>
              </a:rPr>
              <a:t>Rayong</a:t>
            </a:r>
            <a:endParaRPr lang="en-US" sz="4400" u="sng" dirty="0">
              <a:ea typeface="+mj-ea"/>
              <a:cs typeface="+mj-cs"/>
            </a:endParaRPr>
          </a:p>
        </p:txBody>
      </p:sp>
      <p:sp>
        <p:nvSpPr>
          <p:cNvPr id="15" name="Rectangle 2"/>
          <p:cNvSpPr txBox="1">
            <a:spLocks noRot="1" noChangeArrowheads="1"/>
          </p:cNvSpPr>
          <p:nvPr/>
        </p:nvSpPr>
        <p:spPr>
          <a:xfrm>
            <a:off x="6659562" y="714400"/>
            <a:ext cx="1944687" cy="914400"/>
          </a:xfrm>
          <a:prstGeom prst="rect">
            <a:avLst/>
          </a:prstGeom>
        </p:spPr>
        <p:txBody>
          <a:bodyPr/>
          <a:lstStyle/>
          <a:p>
            <a:pPr algn="ctr">
              <a:defRPr/>
            </a:pPr>
            <a:r>
              <a:rPr lang="en-US" sz="5400" dirty="0">
                <a:ea typeface="+mj-ea"/>
                <a:cs typeface="+mj-cs"/>
              </a:rPr>
              <a:t>Year 7</a:t>
            </a:r>
          </a:p>
        </p:txBody>
      </p:sp>
      <p:sp>
        <p:nvSpPr>
          <p:cNvPr id="9" name="Rectangle 3"/>
          <p:cNvSpPr txBox="1">
            <a:spLocks noChangeArrowheads="1"/>
          </p:cNvSpPr>
          <p:nvPr/>
        </p:nvSpPr>
        <p:spPr>
          <a:xfrm>
            <a:off x="609600" y="2695575"/>
            <a:ext cx="7924800" cy="4419600"/>
          </a:xfrm>
          <a:prstGeom prst="rect">
            <a:avLst/>
          </a:prstGeom>
        </p:spPr>
        <p:txBody>
          <a:bodyPr/>
          <a:lstStyle/>
          <a:p>
            <a:pPr marL="36512" eaLnBrk="0" hangingPunct="0">
              <a:lnSpc>
                <a:spcPct val="80000"/>
              </a:lnSpc>
              <a:spcBef>
                <a:spcPts val="200"/>
              </a:spcBef>
              <a:buClr>
                <a:schemeClr val="accent1"/>
              </a:buClr>
              <a:buSzPct val="80000"/>
              <a:defRPr/>
            </a:pPr>
            <a:r>
              <a:rPr lang="en-US" sz="3200" dirty="0" smtClean="0">
                <a:solidFill>
                  <a:srgbClr val="C00000"/>
                </a:solidFill>
                <a:cs typeface="+mn-cs"/>
              </a:rPr>
              <a:t>WHY:</a:t>
            </a:r>
          </a:p>
          <a:p>
            <a:pPr marL="836612" lvl="1" indent="-342900" eaLnBrk="0" hangingPunct="0">
              <a:lnSpc>
                <a:spcPct val="80000"/>
              </a:lnSpc>
              <a:spcBef>
                <a:spcPts val="200"/>
              </a:spcBef>
              <a:buClr>
                <a:schemeClr val="accent1"/>
              </a:buClr>
              <a:buSzPct val="80000"/>
              <a:buFont typeface="Arial" pitchFamily="34" charset="0"/>
              <a:buChar char="•"/>
              <a:defRPr/>
            </a:pPr>
            <a:r>
              <a:rPr lang="en-US" sz="3200" dirty="0" smtClean="0">
                <a:cs typeface="+mn-cs"/>
              </a:rPr>
              <a:t>T</a:t>
            </a:r>
            <a:r>
              <a:rPr lang="th-TH" sz="3200" dirty="0">
                <a:cs typeface="+mn-cs"/>
              </a:rPr>
              <a:t>o promote </a:t>
            </a:r>
            <a:r>
              <a:rPr lang="th-TH" sz="3200" dirty="0" smtClean="0">
                <a:cs typeface="+mn-cs"/>
              </a:rPr>
              <a:t>self-confidence</a:t>
            </a:r>
            <a:endParaRPr lang="en-US" sz="3200" dirty="0">
              <a:cs typeface="+mn-cs"/>
            </a:endParaRPr>
          </a:p>
          <a:p>
            <a:pPr marL="836612" lvl="1" indent="-342900" eaLnBrk="0" hangingPunct="0">
              <a:lnSpc>
                <a:spcPct val="80000"/>
              </a:lnSpc>
              <a:spcBef>
                <a:spcPts val="200"/>
              </a:spcBef>
              <a:buClr>
                <a:schemeClr val="accent1"/>
              </a:buClr>
              <a:buSzPct val="80000"/>
              <a:buFont typeface="Arial" pitchFamily="34" charset="0"/>
              <a:buChar char="•"/>
              <a:defRPr/>
            </a:pPr>
            <a:r>
              <a:rPr lang="en-US" sz="3200" dirty="0" smtClean="0">
                <a:cs typeface="+mn-cs"/>
              </a:rPr>
              <a:t>T</a:t>
            </a:r>
            <a:r>
              <a:rPr lang="th-TH" sz="3200" dirty="0">
                <a:cs typeface="+mn-cs"/>
              </a:rPr>
              <a:t>o encourage decision</a:t>
            </a:r>
            <a:r>
              <a:rPr lang="en-US" sz="3200" dirty="0">
                <a:cs typeface="+mn-cs"/>
              </a:rPr>
              <a:t> </a:t>
            </a:r>
            <a:r>
              <a:rPr lang="th-TH" sz="3200" dirty="0">
                <a:cs typeface="+mn-cs"/>
              </a:rPr>
              <a:t>making </a:t>
            </a:r>
            <a:r>
              <a:rPr lang="th-TH" sz="3200" dirty="0" smtClean="0">
                <a:cs typeface="+mn-cs"/>
              </a:rPr>
              <a:t>skills</a:t>
            </a:r>
            <a:endParaRPr lang="en-US" sz="3200" dirty="0">
              <a:cs typeface="+mn-cs"/>
            </a:endParaRPr>
          </a:p>
          <a:p>
            <a:pPr marL="836612" lvl="1" indent="-342900" eaLnBrk="0" hangingPunct="0">
              <a:lnSpc>
                <a:spcPct val="80000"/>
              </a:lnSpc>
              <a:spcBef>
                <a:spcPts val="200"/>
              </a:spcBef>
              <a:buClr>
                <a:schemeClr val="accent1"/>
              </a:buClr>
              <a:buSzPct val="80000"/>
              <a:buFont typeface="Arial" pitchFamily="34" charset="0"/>
              <a:buChar char="•"/>
              <a:defRPr/>
            </a:pPr>
            <a:r>
              <a:rPr lang="en-US" sz="3200" dirty="0" smtClean="0">
                <a:cs typeface="+mn-cs"/>
              </a:rPr>
              <a:t>T</a:t>
            </a:r>
            <a:r>
              <a:rPr lang="th-TH" sz="3200" dirty="0">
                <a:cs typeface="+mn-cs"/>
              </a:rPr>
              <a:t>o give </a:t>
            </a:r>
            <a:r>
              <a:rPr lang="en-GB" sz="3200" dirty="0">
                <a:cs typeface="+mn-cs"/>
              </a:rPr>
              <a:t>you </a:t>
            </a:r>
            <a:r>
              <a:rPr lang="th-TH" sz="3200" dirty="0">
                <a:cs typeface="+mn-cs"/>
              </a:rPr>
              <a:t>practice at </a:t>
            </a:r>
            <a:r>
              <a:rPr lang="th-TH" sz="3200" dirty="0" smtClean="0">
                <a:cs typeface="+mn-cs"/>
              </a:rPr>
              <a:t>problem-solving</a:t>
            </a:r>
            <a:endParaRPr lang="en-US" sz="3200" dirty="0">
              <a:cs typeface="+mn-cs"/>
            </a:endParaRPr>
          </a:p>
          <a:p>
            <a:pPr marL="836612" lvl="1" indent="-342900" eaLnBrk="0" hangingPunct="0">
              <a:lnSpc>
                <a:spcPct val="80000"/>
              </a:lnSpc>
              <a:spcBef>
                <a:spcPts val="200"/>
              </a:spcBef>
              <a:buClr>
                <a:schemeClr val="accent1"/>
              </a:buClr>
              <a:buSzPct val="80000"/>
              <a:buFont typeface="Arial" pitchFamily="34" charset="0"/>
              <a:buChar char="•"/>
              <a:defRPr/>
            </a:pPr>
            <a:r>
              <a:rPr lang="en-US" sz="3200" dirty="0" smtClean="0">
                <a:cs typeface="+mn-cs"/>
              </a:rPr>
              <a:t>T</a:t>
            </a:r>
            <a:r>
              <a:rPr lang="th-TH" sz="3200" dirty="0">
                <a:cs typeface="+mn-cs"/>
              </a:rPr>
              <a:t>o </a:t>
            </a:r>
            <a:r>
              <a:rPr lang="en-GB" sz="3200" dirty="0">
                <a:cs typeface="+mn-cs"/>
              </a:rPr>
              <a:t>encourage</a:t>
            </a:r>
            <a:r>
              <a:rPr lang="th-TH" sz="3200" dirty="0">
                <a:cs typeface="+mn-cs"/>
              </a:rPr>
              <a:t> </a:t>
            </a:r>
            <a:r>
              <a:rPr lang="th-TH" sz="3200" dirty="0" smtClean="0">
                <a:cs typeface="+mn-cs"/>
              </a:rPr>
              <a:t>teamwork</a:t>
            </a:r>
            <a:endParaRPr lang="en-US" sz="3200" dirty="0">
              <a:cs typeface="+mn-cs"/>
            </a:endParaRPr>
          </a:p>
          <a:p>
            <a:pPr marL="836612" lvl="1" indent="-342900" eaLnBrk="0" hangingPunct="0">
              <a:lnSpc>
                <a:spcPct val="80000"/>
              </a:lnSpc>
              <a:spcBef>
                <a:spcPts val="200"/>
              </a:spcBef>
              <a:buClr>
                <a:schemeClr val="accent1"/>
              </a:buClr>
              <a:buSzPct val="80000"/>
              <a:buFont typeface="Arial" pitchFamily="34" charset="0"/>
              <a:buChar char="•"/>
              <a:defRPr/>
            </a:pPr>
            <a:r>
              <a:rPr lang="en-US" sz="3200" dirty="0" smtClean="0">
                <a:cs typeface="+mn-cs"/>
              </a:rPr>
              <a:t>T</a:t>
            </a:r>
            <a:r>
              <a:rPr lang="th-TH" sz="3200" dirty="0">
                <a:cs typeface="+mn-cs"/>
              </a:rPr>
              <a:t>o develop communication </a:t>
            </a:r>
            <a:r>
              <a:rPr lang="th-TH" sz="3200" dirty="0" smtClean="0">
                <a:cs typeface="+mn-cs"/>
              </a:rPr>
              <a:t>skills</a:t>
            </a:r>
            <a:endParaRPr lang="en-US" sz="3200" dirty="0">
              <a:cs typeface="+mn-cs"/>
            </a:endParaRPr>
          </a:p>
          <a:p>
            <a:pPr marL="836612" lvl="1" indent="-342900" eaLnBrk="0" hangingPunct="0">
              <a:lnSpc>
                <a:spcPct val="80000"/>
              </a:lnSpc>
              <a:spcBef>
                <a:spcPts val="200"/>
              </a:spcBef>
              <a:buClr>
                <a:schemeClr val="accent1"/>
              </a:buClr>
              <a:buSzPct val="80000"/>
              <a:buFont typeface="Arial" pitchFamily="34" charset="0"/>
              <a:buChar char="•"/>
              <a:defRPr/>
            </a:pPr>
            <a:r>
              <a:rPr lang="en-US" sz="3200" dirty="0" smtClean="0">
                <a:cs typeface="+mn-cs"/>
              </a:rPr>
              <a:t>To </a:t>
            </a:r>
            <a:r>
              <a:rPr lang="en-US" sz="3200" dirty="0">
                <a:cs typeface="+mn-cs"/>
              </a:rPr>
              <a:t>have </a:t>
            </a:r>
            <a:r>
              <a:rPr lang="en-US" sz="3200" dirty="0" smtClean="0">
                <a:cs typeface="+mn-cs"/>
              </a:rPr>
              <a:t>FUN</a:t>
            </a:r>
          </a:p>
          <a:p>
            <a:pPr marL="379412" indent="-342900" eaLnBrk="0" hangingPunct="0">
              <a:lnSpc>
                <a:spcPct val="80000"/>
              </a:lnSpc>
              <a:spcBef>
                <a:spcPts val="200"/>
              </a:spcBef>
              <a:buClr>
                <a:schemeClr val="accent1"/>
              </a:buClr>
              <a:buSzPct val="80000"/>
              <a:buFont typeface="Arial" pitchFamily="34" charset="0"/>
              <a:buChar char="•"/>
              <a:defRPr/>
            </a:pPr>
            <a:endParaRPr lang="en-US" sz="2300" dirty="0">
              <a:cs typeface="+mn-cs"/>
            </a:endParaRPr>
          </a:p>
        </p:txBody>
      </p:sp>
    </p:spTree>
    <p:extLst>
      <p:ext uri="{BB962C8B-B14F-4D97-AF65-F5344CB8AC3E}">
        <p14:creationId xmlns:p14="http://schemas.microsoft.com/office/powerpoint/2010/main" val="28918190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anbe\Desktop\IMG_28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0" y="0"/>
            <a:ext cx="4860032" cy="3645024"/>
          </a:xfrm>
          <a:prstGeom prst="rect">
            <a:avLst/>
          </a:prstGeom>
          <a:noFill/>
          <a:extLst>
            <a:ext uri="{909E8E84-426E-40DD-AFC4-6F175D3DCCD1}">
              <a14:hiddenFill xmlns:a14="http://schemas.microsoft.com/office/drawing/2010/main">
                <a:solidFill>
                  <a:srgbClr val="FFFFFF"/>
                </a:solidFill>
              </a14:hiddenFill>
            </a:ext>
          </a:extLst>
        </p:spPr>
      </p:pic>
      <p:pic>
        <p:nvPicPr>
          <p:cNvPr id="49155" name="Picture 3" descr="C:\Users\anbe\Desktop\qq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0369" y="0"/>
            <a:ext cx="4703631" cy="3527723"/>
          </a:xfrm>
          <a:prstGeom prst="rect">
            <a:avLst/>
          </a:prstGeom>
          <a:noFill/>
          <a:extLst>
            <a:ext uri="{909E8E84-426E-40DD-AFC4-6F175D3DCCD1}">
              <a14:hiddenFill xmlns:a14="http://schemas.microsoft.com/office/drawing/2010/main">
                <a:solidFill>
                  <a:srgbClr val="FFFFFF"/>
                </a:solidFill>
              </a14:hiddenFill>
            </a:ext>
          </a:extLst>
        </p:spPr>
      </p:pic>
      <p:pic>
        <p:nvPicPr>
          <p:cNvPr id="49156" name="Picture 4" descr="C:\Users\anbe\Desktop\zzzz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12975"/>
            <a:ext cx="4860034" cy="3645025"/>
          </a:xfrm>
          <a:prstGeom prst="rect">
            <a:avLst/>
          </a:prstGeom>
          <a:noFill/>
          <a:extLst>
            <a:ext uri="{909E8E84-426E-40DD-AFC4-6F175D3DCCD1}">
              <a14:hiddenFill xmlns:a14="http://schemas.microsoft.com/office/drawing/2010/main">
                <a:solidFill>
                  <a:srgbClr val="FFFFFF"/>
                </a:solidFill>
              </a14:hiddenFill>
            </a:ext>
          </a:extLst>
        </p:spPr>
      </p:pic>
      <p:pic>
        <p:nvPicPr>
          <p:cNvPr id="49157" name="Picture 5" descr="C:\Users\anbe\Desktop\xsxsx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2683" y="3520083"/>
            <a:ext cx="4377829" cy="32833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anbe\Desktop\vdvdvd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3160"/>
            <a:ext cx="5537162" cy="4149079"/>
          </a:xfrm>
          <a:prstGeom prst="rect">
            <a:avLst/>
          </a:prstGeom>
          <a:noFill/>
          <a:extLst>
            <a:ext uri="{909E8E84-426E-40DD-AFC4-6F175D3DCCD1}">
              <a14:hiddenFill xmlns:a14="http://schemas.microsoft.com/office/drawing/2010/main">
                <a:solidFill>
                  <a:srgbClr val="FFFFFF"/>
                </a:solidFill>
              </a14:hiddenFill>
            </a:ext>
          </a:extLst>
        </p:spPr>
      </p:pic>
      <p:pic>
        <p:nvPicPr>
          <p:cNvPr id="50180" name="Picture 4" descr="C:\Users\anbe\Desktop\11111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41374"/>
            <a:ext cx="5568078" cy="4176058"/>
          </a:xfrm>
          <a:prstGeom prst="rect">
            <a:avLst/>
          </a:prstGeom>
          <a:noFill/>
          <a:extLst>
            <a:ext uri="{909E8E84-426E-40DD-AFC4-6F175D3DCCD1}">
              <a14:hiddenFill xmlns:a14="http://schemas.microsoft.com/office/drawing/2010/main">
                <a:solidFill>
                  <a:srgbClr val="FFFFFF"/>
                </a:solidFill>
              </a14:hiddenFill>
            </a:ext>
          </a:extLst>
        </p:spPr>
      </p:pic>
      <p:pic>
        <p:nvPicPr>
          <p:cNvPr id="50181" name="Picture 5" descr="C:\Users\anbe\Desktop\222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7154" y="9128"/>
            <a:ext cx="5270978" cy="3953233"/>
          </a:xfrm>
          <a:prstGeom prst="rect">
            <a:avLst/>
          </a:prstGeom>
          <a:noFill/>
          <a:extLst>
            <a:ext uri="{909E8E84-426E-40DD-AFC4-6F175D3DCCD1}">
              <a14:hiddenFill xmlns:a14="http://schemas.microsoft.com/office/drawing/2010/main">
                <a:solidFill>
                  <a:srgbClr val="FFFFFF"/>
                </a:solidFill>
              </a14:hiddenFill>
            </a:ext>
          </a:extLst>
        </p:spPr>
      </p:pic>
      <p:pic>
        <p:nvPicPr>
          <p:cNvPr id="50179" name="Picture 3" descr="C:\Users\anbe\Desktop\IMG_081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7162" y="3962361"/>
            <a:ext cx="3559718" cy="51125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anbe\Desktop\555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152" y="0"/>
            <a:ext cx="4665265" cy="3495753"/>
          </a:xfrm>
          <a:prstGeom prst="rect">
            <a:avLst/>
          </a:prstGeom>
          <a:noFill/>
          <a:extLst>
            <a:ext uri="{909E8E84-426E-40DD-AFC4-6F175D3DCCD1}">
              <a14:hiddenFill xmlns:a14="http://schemas.microsoft.com/office/drawing/2010/main">
                <a:solidFill>
                  <a:srgbClr val="FFFFFF"/>
                </a:solidFill>
              </a14:hiddenFill>
            </a:ext>
          </a:extLst>
        </p:spPr>
      </p:pic>
      <p:pic>
        <p:nvPicPr>
          <p:cNvPr id="51203" name="Picture 3" descr="C:\Users\anbe\Desktop\6666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7113" y="2721729"/>
            <a:ext cx="5557193" cy="4164088"/>
          </a:xfrm>
          <a:prstGeom prst="rect">
            <a:avLst/>
          </a:prstGeom>
          <a:noFill/>
          <a:extLst>
            <a:ext uri="{909E8E84-426E-40DD-AFC4-6F175D3DCCD1}">
              <a14:hiddenFill xmlns:a14="http://schemas.microsoft.com/office/drawing/2010/main">
                <a:solidFill>
                  <a:srgbClr val="FFFFFF"/>
                </a:solidFill>
              </a14:hiddenFill>
            </a:ext>
          </a:extLst>
        </p:spPr>
      </p:pic>
      <p:pic>
        <p:nvPicPr>
          <p:cNvPr id="51204" name="Picture 4" descr="C:\Users\anbe\Desktop\7777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01" y="3495753"/>
            <a:ext cx="5348288" cy="4007552"/>
          </a:xfrm>
          <a:prstGeom prst="rect">
            <a:avLst/>
          </a:prstGeom>
          <a:noFill/>
          <a:extLst>
            <a:ext uri="{909E8E84-426E-40DD-AFC4-6F175D3DCCD1}">
              <a14:hiddenFill xmlns:a14="http://schemas.microsoft.com/office/drawing/2010/main">
                <a:solidFill>
                  <a:srgbClr val="FFFFFF"/>
                </a:solidFill>
              </a14:hiddenFill>
            </a:ext>
          </a:extLst>
        </p:spPr>
      </p:pic>
      <p:pic>
        <p:nvPicPr>
          <p:cNvPr id="51205" name="Picture 5" descr="C:\Users\anbe\Desktop\888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7113" y="3565"/>
            <a:ext cx="5264554" cy="39448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30723" name="Rectangle 5"/>
          <p:cNvSpPr>
            <a:spLocks noChangeArrowheads="1"/>
          </p:cNvSpPr>
          <p:nvPr/>
        </p:nvSpPr>
        <p:spPr bwMode="auto">
          <a:xfrm>
            <a:off x="0" y="1619677"/>
            <a:ext cx="9144001" cy="5486400"/>
          </a:xfrm>
          <a:prstGeom prst="rect">
            <a:avLst/>
          </a:prstGeom>
          <a:solidFill>
            <a:srgbClr val="001831"/>
          </a:solidFill>
          <a:ln w="9525">
            <a:solidFill>
              <a:schemeClr val="tx1"/>
            </a:solidFill>
            <a:miter lim="800000"/>
            <a:headEnd/>
            <a:tailEnd/>
          </a:ln>
        </p:spPr>
        <p:txBody>
          <a:bodyPr wrap="none" anchor="ctr"/>
          <a:lstStyle/>
          <a:p>
            <a:r>
              <a:rPr lang="en-GB" sz="4800"/>
              <a:t>            </a:t>
            </a:r>
          </a:p>
          <a:p>
            <a:endParaRPr lang="en-GB" sz="4800"/>
          </a:p>
          <a:p>
            <a:r>
              <a:rPr lang="en-GB" sz="4800"/>
              <a:t>             </a:t>
            </a:r>
          </a:p>
        </p:txBody>
      </p:sp>
      <p:pic>
        <p:nvPicPr>
          <p:cNvPr id="30724"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569566"/>
            <a:ext cx="9107488"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smtClean="0">
                <a:ln w="11430"/>
                <a:effectLst>
                  <a:outerShdw blurRad="38100" dist="38100" dir="2700000" algn="tl">
                    <a:srgbClr val="000000">
                      <a:alpha val="43137"/>
                    </a:srgbClr>
                  </a:outerShdw>
                </a:effectLst>
              </a:rPr>
              <a:t>Scott Tooley</a:t>
            </a:r>
            <a:endParaRPr lang="en-US" sz="5400" b="1" dirty="0">
              <a:ln w="11430"/>
              <a:effectLst>
                <a:outerShdw blurRad="50800" dist="39000" dir="5460000" algn="tl">
                  <a:srgbClr val="000000">
                    <a:alpha val="38000"/>
                  </a:srgbClr>
                </a:outerShdw>
              </a:effectLst>
            </a:endParaRPr>
          </a:p>
        </p:txBody>
      </p:sp>
      <p:sp>
        <p:nvSpPr>
          <p:cNvPr id="10" name="Rectangle 9"/>
          <p:cNvSpPr/>
          <p:nvPr/>
        </p:nvSpPr>
        <p:spPr>
          <a:xfrm>
            <a:off x="0" y="4869160"/>
            <a:ext cx="9107488" cy="584775"/>
          </a:xfrm>
          <a:prstGeom prst="rect">
            <a:avLst/>
          </a:prstGeom>
          <a:noFill/>
        </p:spPr>
        <p:txBody>
          <a:bodyPr>
            <a:spAutoFit/>
          </a:bodyPr>
          <a:lstStyle/>
          <a:p>
            <a:pPr algn="ctr">
              <a:defRPr/>
            </a:pPr>
            <a:r>
              <a:rPr lang="en-GB" sz="3200" b="1" dirty="0">
                <a:ln w="17780" cmpd="sng">
                  <a:solidFill>
                    <a:schemeClr val="accent1">
                      <a:tint val="3000"/>
                    </a:schemeClr>
                  </a:solidFill>
                  <a:prstDash val="solid"/>
                  <a:miter lim="800000"/>
                </a:ln>
                <a:effectLst>
                  <a:outerShdw blurRad="55000" dist="50800" dir="5400000" algn="tl">
                    <a:srgbClr val="000000">
                      <a:alpha val="33000"/>
                    </a:srgbClr>
                  </a:outerShdw>
                </a:effectLst>
              </a:rPr>
              <a:t>Head of Faculty, Mathematics</a:t>
            </a:r>
          </a:p>
        </p:txBody>
      </p:sp>
      <p:sp>
        <p:nvSpPr>
          <p:cNvPr id="13" name="Rectangle 12"/>
          <p:cNvSpPr/>
          <p:nvPr/>
        </p:nvSpPr>
        <p:spPr>
          <a:xfrm>
            <a:off x="0" y="5532592"/>
            <a:ext cx="9107488" cy="523220"/>
          </a:xfrm>
          <a:prstGeom prst="rect">
            <a:avLst/>
          </a:prstGeom>
          <a:noFill/>
        </p:spPr>
        <p:txBody>
          <a:bodyPr>
            <a:spAutoFit/>
          </a:bodyPr>
          <a:lstStyle/>
          <a:p>
            <a:pPr algn="ctr">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scto@patana.ac.th</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Rectangle 2"/>
          <p:cNvSpPr txBox="1">
            <a:spLocks noRot="1" noChangeArrowheads="1"/>
          </p:cNvSpPr>
          <p:nvPr/>
        </p:nvSpPr>
        <p:spPr>
          <a:xfrm>
            <a:off x="6697663" y="736600"/>
            <a:ext cx="1978793" cy="914400"/>
          </a:xfrm>
          <a:prstGeom prst="rect">
            <a:avLst/>
          </a:prstGeom>
        </p:spPr>
        <p:txBody>
          <a:bodyPr/>
          <a:lstStyle/>
          <a:p>
            <a:pPr algn="ctr">
              <a:defRPr/>
            </a:pPr>
            <a:r>
              <a:rPr lang="en-US" sz="5400" dirty="0">
                <a:ea typeface="+mj-ea"/>
                <a:cs typeface="+mj-cs"/>
              </a:rPr>
              <a:t>Year 7</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5652" y="2492896"/>
            <a:ext cx="1656184" cy="2016224"/>
          </a:xfrm>
          <a:prstGeom prst="rect">
            <a:avLst/>
          </a:prstGeom>
        </p:spPr>
      </p:pic>
    </p:spTree>
    <p:extLst>
      <p:ext uri="{BB962C8B-B14F-4D97-AF65-F5344CB8AC3E}">
        <p14:creationId xmlns:p14="http://schemas.microsoft.com/office/powerpoint/2010/main" val="14962890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4100" name="Rectangle 5"/>
          <p:cNvSpPr>
            <a:spLocks noChangeArrowheads="1"/>
          </p:cNvSpPr>
          <p:nvPr/>
        </p:nvSpPr>
        <p:spPr bwMode="auto">
          <a:xfrm>
            <a:off x="0" y="1628775"/>
            <a:ext cx="9144000" cy="5486400"/>
          </a:xfrm>
          <a:prstGeom prst="rect">
            <a:avLst/>
          </a:prstGeom>
          <a:solidFill>
            <a:srgbClr val="001831"/>
          </a:solidFill>
          <a:ln w="9525">
            <a:solidFill>
              <a:schemeClr val="tx1"/>
            </a:solidFill>
            <a:miter lim="800000"/>
            <a:headEnd/>
            <a:tailEnd/>
          </a:ln>
        </p:spPr>
        <p:txBody>
          <a:bodyPr wrap="none" anchor="ctr"/>
          <a:lstStyle/>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buFont typeface="Wingdings" pitchFamily="2" charset="2"/>
              <a:buNone/>
              <a:defRPr/>
            </a:pPr>
            <a:endParaRPr lang="en-US" sz="2800" dirty="0">
              <a:latin typeface="Arial" pitchFamily="34" charset="0"/>
              <a:cs typeface="Arial" pitchFamily="34" charset="0"/>
            </a:endParaRPr>
          </a:p>
        </p:txBody>
      </p:sp>
      <p:pic>
        <p:nvPicPr>
          <p:cNvPr id="77828"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Rectangle 8"/>
          <p:cNvSpPr>
            <a:spLocks noChangeArrowheads="1"/>
          </p:cNvSpPr>
          <p:nvPr/>
        </p:nvSpPr>
        <p:spPr bwMode="auto">
          <a:xfrm>
            <a:off x="-11113" y="1646238"/>
            <a:ext cx="91201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400" u="sng" dirty="0" smtClean="0">
                <a:ea typeface="+mj-ea"/>
                <a:cs typeface="+mj-cs"/>
              </a:rPr>
              <a:t>Set Structure</a:t>
            </a:r>
            <a:endParaRPr lang="en-US" sz="4400" u="sng" dirty="0">
              <a:ea typeface="+mj-ea"/>
              <a:cs typeface="+mj-cs"/>
            </a:endParaRPr>
          </a:p>
        </p:txBody>
      </p:sp>
      <p:sp>
        <p:nvSpPr>
          <p:cNvPr id="15" name="Rectangle 2"/>
          <p:cNvSpPr txBox="1">
            <a:spLocks noRot="1" noChangeArrowheads="1"/>
          </p:cNvSpPr>
          <p:nvPr/>
        </p:nvSpPr>
        <p:spPr>
          <a:xfrm>
            <a:off x="6659562" y="714400"/>
            <a:ext cx="1944687" cy="914400"/>
          </a:xfrm>
          <a:prstGeom prst="rect">
            <a:avLst/>
          </a:prstGeom>
        </p:spPr>
        <p:txBody>
          <a:bodyPr/>
          <a:lstStyle/>
          <a:p>
            <a:pPr algn="ctr">
              <a:defRPr/>
            </a:pPr>
            <a:r>
              <a:rPr lang="en-US" sz="5400" dirty="0">
                <a:ea typeface="+mj-ea"/>
                <a:cs typeface="+mj-cs"/>
              </a:rPr>
              <a:t>Year 7</a:t>
            </a:r>
          </a:p>
        </p:txBody>
      </p:sp>
      <p:graphicFrame>
        <p:nvGraphicFramePr>
          <p:cNvPr id="2" name="Table 1"/>
          <p:cNvGraphicFramePr>
            <a:graphicFrameLocks noGrp="1"/>
          </p:cNvGraphicFramePr>
          <p:nvPr>
            <p:extLst>
              <p:ext uri="{D42A27DB-BD31-4B8C-83A1-F6EECF244321}">
                <p14:modId xmlns:p14="http://schemas.microsoft.com/office/powerpoint/2010/main" val="4148063032"/>
              </p:ext>
            </p:extLst>
          </p:nvPr>
        </p:nvGraphicFramePr>
        <p:xfrm>
          <a:off x="323528" y="2370504"/>
          <a:ext cx="8496944" cy="3200400"/>
        </p:xfrm>
        <a:graphic>
          <a:graphicData uri="http://schemas.openxmlformats.org/drawingml/2006/table">
            <a:tbl>
              <a:tblPr firstRow="1" bandRow="1">
                <a:tableStyleId>{5940675A-B579-460E-94D1-54222C63F5DA}</a:tableStyleId>
              </a:tblPr>
              <a:tblGrid>
                <a:gridCol w="4248472"/>
                <a:gridCol w="4248472"/>
              </a:tblGrid>
              <a:tr h="628695">
                <a:tc>
                  <a:txBody>
                    <a:bodyPr/>
                    <a:lstStyle/>
                    <a:p>
                      <a:pPr algn="ctr"/>
                      <a:r>
                        <a:rPr lang="en-GB" sz="3600" dirty="0" smtClean="0">
                          <a:latin typeface="Garamond" pitchFamily="18" charset="0"/>
                        </a:rPr>
                        <a:t>SET</a:t>
                      </a:r>
                      <a:r>
                        <a:rPr lang="en-GB" sz="3600" baseline="0" dirty="0" smtClean="0">
                          <a:latin typeface="Garamond" pitchFamily="18" charset="0"/>
                        </a:rPr>
                        <a:t> 1A</a:t>
                      </a:r>
                      <a:endParaRPr lang="en-GB" sz="3600" dirty="0">
                        <a:latin typeface="Garamond" pitchFamily="18" charset="0"/>
                      </a:endParaRPr>
                    </a:p>
                  </a:txBody>
                  <a:tcPr>
                    <a:solidFill>
                      <a:srgbClr val="C00000"/>
                    </a:solidFill>
                  </a:tcPr>
                </a:tc>
                <a:tc>
                  <a:txBody>
                    <a:bodyPr/>
                    <a:lstStyle/>
                    <a:p>
                      <a:pPr algn="ctr"/>
                      <a:r>
                        <a:rPr lang="en-GB" sz="3600" dirty="0" smtClean="0">
                          <a:latin typeface="Garamond" pitchFamily="18" charset="0"/>
                        </a:rPr>
                        <a:t>SET 1A</a:t>
                      </a:r>
                      <a:endParaRPr lang="en-GB" sz="3600" dirty="0">
                        <a:latin typeface="Garamond" pitchFamily="18" charset="0"/>
                      </a:endParaRPr>
                    </a:p>
                  </a:txBody>
                  <a:tcPr>
                    <a:solidFill>
                      <a:srgbClr val="C00000"/>
                    </a:solidFill>
                  </a:tcPr>
                </a:tc>
              </a:tr>
              <a:tr h="628695">
                <a:tc>
                  <a:txBody>
                    <a:bodyPr/>
                    <a:lstStyle/>
                    <a:p>
                      <a:pPr algn="ctr"/>
                      <a:r>
                        <a:rPr lang="en-GB" sz="3600" dirty="0" smtClean="0">
                          <a:latin typeface="Garamond" pitchFamily="18" charset="0"/>
                        </a:rPr>
                        <a:t>SET 1B</a:t>
                      </a:r>
                      <a:endParaRPr lang="en-GB" sz="3600" dirty="0">
                        <a:latin typeface="Garamond" pitchFamily="18" charset="0"/>
                      </a:endParaRPr>
                    </a:p>
                  </a:txBody>
                  <a:tcPr>
                    <a:solidFill>
                      <a:srgbClr val="C00000"/>
                    </a:solidFill>
                  </a:tcPr>
                </a:tc>
                <a:tc>
                  <a:txBody>
                    <a:bodyPr/>
                    <a:lstStyle/>
                    <a:p>
                      <a:pPr algn="ctr"/>
                      <a:r>
                        <a:rPr lang="en-GB" sz="3600" dirty="0" smtClean="0">
                          <a:latin typeface="Garamond" pitchFamily="18" charset="0"/>
                        </a:rPr>
                        <a:t>SET 1B</a:t>
                      </a:r>
                      <a:endParaRPr lang="en-GB" sz="3600" dirty="0">
                        <a:latin typeface="Garamond" pitchFamily="18" charset="0"/>
                      </a:endParaRPr>
                    </a:p>
                  </a:txBody>
                  <a:tcPr>
                    <a:solidFill>
                      <a:srgbClr val="C00000"/>
                    </a:solidFill>
                  </a:tcPr>
                </a:tc>
              </a:tr>
              <a:tr h="628695">
                <a:tc>
                  <a:txBody>
                    <a:bodyPr/>
                    <a:lstStyle/>
                    <a:p>
                      <a:pPr algn="ctr"/>
                      <a:r>
                        <a:rPr lang="en-GB" sz="3600" dirty="0" smtClean="0">
                          <a:latin typeface="Garamond" pitchFamily="18" charset="0"/>
                        </a:rPr>
                        <a:t>SET 2A</a:t>
                      </a:r>
                      <a:endParaRPr lang="en-GB" sz="3600" dirty="0">
                        <a:latin typeface="Garamond" pitchFamily="18" charset="0"/>
                      </a:endParaRPr>
                    </a:p>
                  </a:txBody>
                  <a:tcPr>
                    <a:solidFill>
                      <a:schemeClr val="bg2">
                        <a:lumMod val="60000"/>
                        <a:lumOff val="40000"/>
                      </a:schemeClr>
                    </a:solidFill>
                  </a:tcPr>
                </a:tc>
                <a:tc>
                  <a:txBody>
                    <a:bodyPr/>
                    <a:lstStyle/>
                    <a:p>
                      <a:pPr algn="ctr"/>
                      <a:r>
                        <a:rPr lang="en-GB" sz="3600" dirty="0" smtClean="0">
                          <a:latin typeface="Garamond" pitchFamily="18" charset="0"/>
                        </a:rPr>
                        <a:t>SET 2A</a:t>
                      </a:r>
                      <a:endParaRPr lang="en-GB" sz="3600" dirty="0">
                        <a:latin typeface="Garamond" pitchFamily="18" charset="0"/>
                      </a:endParaRPr>
                    </a:p>
                  </a:txBody>
                  <a:tcPr>
                    <a:solidFill>
                      <a:schemeClr val="bg2">
                        <a:lumMod val="60000"/>
                        <a:lumOff val="40000"/>
                      </a:schemeClr>
                    </a:solidFill>
                  </a:tcPr>
                </a:tc>
              </a:tr>
              <a:tr h="628695">
                <a:tc>
                  <a:txBody>
                    <a:bodyPr/>
                    <a:lstStyle/>
                    <a:p>
                      <a:pPr algn="ctr"/>
                      <a:r>
                        <a:rPr lang="en-GB" sz="3600" dirty="0" smtClean="0">
                          <a:latin typeface="Garamond" pitchFamily="18" charset="0"/>
                        </a:rPr>
                        <a:t>SET 2B</a:t>
                      </a:r>
                      <a:endParaRPr lang="en-GB" sz="3600" dirty="0">
                        <a:latin typeface="Garamond" pitchFamily="18" charset="0"/>
                      </a:endParaRPr>
                    </a:p>
                  </a:txBody>
                  <a:tcPr>
                    <a:solidFill>
                      <a:schemeClr val="bg2">
                        <a:lumMod val="60000"/>
                        <a:lumOff val="40000"/>
                      </a:schemeClr>
                    </a:solidFill>
                  </a:tcPr>
                </a:tc>
                <a:tc>
                  <a:txBody>
                    <a:bodyPr/>
                    <a:lstStyle/>
                    <a:p>
                      <a:pPr algn="ctr"/>
                      <a:r>
                        <a:rPr lang="en-GB" sz="3600" dirty="0" smtClean="0">
                          <a:latin typeface="Garamond" pitchFamily="18" charset="0"/>
                        </a:rPr>
                        <a:t>SET 2B</a:t>
                      </a:r>
                      <a:endParaRPr lang="en-GB" sz="3600" dirty="0">
                        <a:latin typeface="Garamond" pitchFamily="18" charset="0"/>
                      </a:endParaRPr>
                    </a:p>
                  </a:txBody>
                  <a:tcPr>
                    <a:solidFill>
                      <a:schemeClr val="bg2">
                        <a:lumMod val="60000"/>
                        <a:lumOff val="40000"/>
                      </a:schemeClr>
                    </a:solidFill>
                  </a:tcPr>
                </a:tc>
              </a:tr>
              <a:tr h="628695">
                <a:tc>
                  <a:txBody>
                    <a:bodyPr/>
                    <a:lstStyle/>
                    <a:p>
                      <a:pPr algn="ctr"/>
                      <a:r>
                        <a:rPr lang="en-GB" sz="3600" dirty="0" smtClean="0">
                          <a:latin typeface="Garamond" pitchFamily="18" charset="0"/>
                        </a:rPr>
                        <a:t>SET 3</a:t>
                      </a:r>
                      <a:endParaRPr lang="en-GB" sz="3600" dirty="0">
                        <a:latin typeface="Garamond" pitchFamily="18" charset="0"/>
                      </a:endParaRPr>
                    </a:p>
                  </a:txBody>
                  <a:tcPr/>
                </a:tc>
                <a:tc>
                  <a:txBody>
                    <a:bodyPr/>
                    <a:lstStyle/>
                    <a:p>
                      <a:pPr algn="ctr"/>
                      <a:r>
                        <a:rPr lang="en-GB" sz="3600" dirty="0" smtClean="0">
                          <a:latin typeface="Garamond" pitchFamily="18" charset="0"/>
                        </a:rPr>
                        <a:t>SET 3</a:t>
                      </a:r>
                      <a:endParaRPr lang="en-GB" sz="3600" dirty="0">
                        <a:latin typeface="Garamond" pitchFamily="18" charset="0"/>
                      </a:endParaRPr>
                    </a:p>
                  </a:txBody>
                  <a:tcPr/>
                </a:tc>
              </a:tr>
            </a:tbl>
          </a:graphicData>
        </a:graphic>
      </p:graphicFrame>
      <p:sp>
        <p:nvSpPr>
          <p:cNvPr id="13" name="Rectangle 3"/>
          <p:cNvSpPr txBox="1">
            <a:spLocks noChangeArrowheads="1"/>
          </p:cNvSpPr>
          <p:nvPr/>
        </p:nvSpPr>
        <p:spPr>
          <a:xfrm>
            <a:off x="0" y="5733256"/>
            <a:ext cx="9144000" cy="4419600"/>
          </a:xfrm>
          <a:prstGeom prst="rect">
            <a:avLst/>
          </a:prstGeom>
        </p:spPr>
        <p:txBody>
          <a:bodyPr/>
          <a:lstStyle/>
          <a:p>
            <a:pPr marL="36512" algn="ctr" eaLnBrk="0" hangingPunct="0">
              <a:lnSpc>
                <a:spcPct val="80000"/>
              </a:lnSpc>
              <a:spcBef>
                <a:spcPts val="200"/>
              </a:spcBef>
              <a:buClr>
                <a:schemeClr val="accent1"/>
              </a:buClr>
              <a:buSzPct val="80000"/>
              <a:defRPr/>
            </a:pPr>
            <a:r>
              <a:rPr lang="en-US" sz="3200" dirty="0" smtClean="0">
                <a:cs typeface="+mn-cs"/>
              </a:rPr>
              <a:t>What set will my child be in?</a:t>
            </a:r>
          </a:p>
        </p:txBody>
      </p:sp>
    </p:spTree>
    <p:extLst>
      <p:ext uri="{BB962C8B-B14F-4D97-AF65-F5344CB8AC3E}">
        <p14:creationId xmlns:p14="http://schemas.microsoft.com/office/powerpoint/2010/main" val="40888066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4100" name="Rectangle 5"/>
          <p:cNvSpPr>
            <a:spLocks noChangeArrowheads="1"/>
          </p:cNvSpPr>
          <p:nvPr/>
        </p:nvSpPr>
        <p:spPr bwMode="auto">
          <a:xfrm>
            <a:off x="0" y="1628775"/>
            <a:ext cx="9144000" cy="5486400"/>
          </a:xfrm>
          <a:prstGeom prst="rect">
            <a:avLst/>
          </a:prstGeom>
          <a:solidFill>
            <a:srgbClr val="001831"/>
          </a:solidFill>
          <a:ln w="9525">
            <a:solidFill>
              <a:schemeClr val="tx1"/>
            </a:solidFill>
            <a:miter lim="800000"/>
            <a:headEnd/>
            <a:tailEnd/>
          </a:ln>
        </p:spPr>
        <p:txBody>
          <a:bodyPr wrap="none" anchor="ctr"/>
          <a:lstStyle/>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buFont typeface="Wingdings" pitchFamily="2" charset="2"/>
              <a:buNone/>
              <a:defRPr/>
            </a:pPr>
            <a:endParaRPr lang="en-US" sz="2800" dirty="0">
              <a:latin typeface="Arial" pitchFamily="34" charset="0"/>
              <a:cs typeface="Arial" pitchFamily="34" charset="0"/>
            </a:endParaRPr>
          </a:p>
        </p:txBody>
      </p:sp>
      <p:pic>
        <p:nvPicPr>
          <p:cNvPr id="77828"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Rectangle 8"/>
          <p:cNvSpPr>
            <a:spLocks noChangeArrowheads="1"/>
          </p:cNvSpPr>
          <p:nvPr/>
        </p:nvSpPr>
        <p:spPr bwMode="auto">
          <a:xfrm>
            <a:off x="-11113" y="1646238"/>
            <a:ext cx="91201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400" u="sng" dirty="0" smtClean="0">
                <a:ea typeface="+mj-ea"/>
                <a:cs typeface="+mj-cs"/>
              </a:rPr>
              <a:t>What do students study?</a:t>
            </a:r>
            <a:endParaRPr lang="en-US" sz="4400" u="sng" dirty="0">
              <a:ea typeface="+mj-ea"/>
              <a:cs typeface="+mj-cs"/>
            </a:endParaRPr>
          </a:p>
        </p:txBody>
      </p:sp>
      <p:sp>
        <p:nvSpPr>
          <p:cNvPr id="15" name="Rectangle 2"/>
          <p:cNvSpPr txBox="1">
            <a:spLocks noRot="1" noChangeArrowheads="1"/>
          </p:cNvSpPr>
          <p:nvPr/>
        </p:nvSpPr>
        <p:spPr>
          <a:xfrm>
            <a:off x="6659562" y="714400"/>
            <a:ext cx="1944687" cy="914400"/>
          </a:xfrm>
          <a:prstGeom prst="rect">
            <a:avLst/>
          </a:prstGeom>
        </p:spPr>
        <p:txBody>
          <a:bodyPr/>
          <a:lstStyle/>
          <a:p>
            <a:pPr algn="ctr">
              <a:defRPr/>
            </a:pPr>
            <a:r>
              <a:rPr lang="en-US" sz="5400" dirty="0">
                <a:ea typeface="+mj-ea"/>
                <a:cs typeface="+mj-cs"/>
              </a:rPr>
              <a:t>Year 7</a:t>
            </a:r>
          </a:p>
        </p:txBody>
      </p:sp>
      <p:sp>
        <p:nvSpPr>
          <p:cNvPr id="10" name="Rectangle 9"/>
          <p:cNvSpPr/>
          <p:nvPr/>
        </p:nvSpPr>
        <p:spPr>
          <a:xfrm>
            <a:off x="244827" y="2564904"/>
            <a:ext cx="2016224" cy="1224136"/>
          </a:xfrm>
          <a:prstGeom prst="rect">
            <a:avLst/>
          </a:prstGeom>
          <a:solidFill>
            <a:srgbClr val="002060"/>
          </a:solid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tx1"/>
                </a:solidFill>
                <a:latin typeface="Garamond" pitchFamily="18" charset="0"/>
              </a:rPr>
              <a:t>Number</a:t>
            </a:r>
            <a:endParaRPr lang="en-GB" sz="3600" dirty="0">
              <a:solidFill>
                <a:schemeClr val="tx1"/>
              </a:solidFill>
              <a:latin typeface="Garamond" pitchFamily="18" charset="0"/>
            </a:endParaRPr>
          </a:p>
        </p:txBody>
      </p:sp>
      <p:sp>
        <p:nvSpPr>
          <p:cNvPr id="11" name="Rectangle 10"/>
          <p:cNvSpPr/>
          <p:nvPr/>
        </p:nvSpPr>
        <p:spPr>
          <a:xfrm>
            <a:off x="2514500" y="2561536"/>
            <a:ext cx="2016224" cy="1224136"/>
          </a:xfrm>
          <a:prstGeom prst="rect">
            <a:avLst/>
          </a:prstGeom>
          <a:solidFill>
            <a:srgbClr val="002060"/>
          </a:solid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Garamond" pitchFamily="18" charset="0"/>
              </a:rPr>
              <a:t>Algebra</a:t>
            </a:r>
          </a:p>
        </p:txBody>
      </p:sp>
      <p:sp>
        <p:nvSpPr>
          <p:cNvPr id="12" name="Rectangle 11"/>
          <p:cNvSpPr/>
          <p:nvPr/>
        </p:nvSpPr>
        <p:spPr>
          <a:xfrm>
            <a:off x="4732307" y="2544347"/>
            <a:ext cx="2016224" cy="1224136"/>
          </a:xfrm>
          <a:prstGeom prst="rect">
            <a:avLst/>
          </a:prstGeom>
          <a:solidFill>
            <a:srgbClr val="002060"/>
          </a:solid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Garamond" pitchFamily="18" charset="0"/>
              </a:rPr>
              <a:t>Geometry</a:t>
            </a:r>
          </a:p>
        </p:txBody>
      </p:sp>
      <p:sp>
        <p:nvSpPr>
          <p:cNvPr id="14" name="Rectangle 13"/>
          <p:cNvSpPr/>
          <p:nvPr/>
        </p:nvSpPr>
        <p:spPr>
          <a:xfrm>
            <a:off x="6945684" y="2541226"/>
            <a:ext cx="2016224" cy="1224136"/>
          </a:xfrm>
          <a:prstGeom prst="rect">
            <a:avLst/>
          </a:prstGeom>
          <a:solidFill>
            <a:srgbClr val="002060"/>
          </a:solid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Garamond" pitchFamily="18" charset="0"/>
              </a:rPr>
              <a:t>Data Handling</a:t>
            </a:r>
          </a:p>
        </p:txBody>
      </p:sp>
      <p:sp>
        <p:nvSpPr>
          <p:cNvPr id="16" name="Rectangle 15"/>
          <p:cNvSpPr/>
          <p:nvPr/>
        </p:nvSpPr>
        <p:spPr>
          <a:xfrm>
            <a:off x="244828" y="4149080"/>
            <a:ext cx="2742995" cy="936104"/>
          </a:xfrm>
          <a:prstGeom prst="rect">
            <a:avLst/>
          </a:prstGeom>
          <a:solidFill>
            <a:schemeClr val="tx2">
              <a:lumMod val="60000"/>
              <a:lumOff val="40000"/>
            </a:schemeClr>
          </a:solid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100" dirty="0" smtClean="0">
                <a:solidFill>
                  <a:srgbClr val="C00000"/>
                </a:solidFill>
                <a:latin typeface="Garamond" pitchFamily="18" charset="0"/>
              </a:rPr>
              <a:t>Support/Review</a:t>
            </a:r>
            <a:endParaRPr lang="en-GB" sz="3100" dirty="0">
              <a:solidFill>
                <a:srgbClr val="C00000"/>
              </a:solidFill>
              <a:latin typeface="Garamond" pitchFamily="18" charset="0"/>
            </a:endParaRPr>
          </a:p>
        </p:txBody>
      </p:sp>
      <p:sp>
        <p:nvSpPr>
          <p:cNvPr id="17" name="Rectangle 16"/>
          <p:cNvSpPr/>
          <p:nvPr/>
        </p:nvSpPr>
        <p:spPr>
          <a:xfrm>
            <a:off x="3279653" y="4143005"/>
            <a:ext cx="2742995" cy="936104"/>
          </a:xfrm>
          <a:prstGeom prst="rect">
            <a:avLst/>
          </a:prstGeom>
          <a:solidFill>
            <a:schemeClr val="tx2">
              <a:lumMod val="60000"/>
              <a:lumOff val="40000"/>
            </a:schemeClr>
          </a:solid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100" dirty="0">
                <a:solidFill>
                  <a:srgbClr val="C00000"/>
                </a:solidFill>
                <a:latin typeface="Garamond" pitchFamily="18" charset="0"/>
              </a:rPr>
              <a:t>Core</a:t>
            </a:r>
          </a:p>
        </p:txBody>
      </p:sp>
      <p:sp>
        <p:nvSpPr>
          <p:cNvPr id="18" name="Rectangle 17"/>
          <p:cNvSpPr/>
          <p:nvPr/>
        </p:nvSpPr>
        <p:spPr>
          <a:xfrm>
            <a:off x="6218913" y="4143894"/>
            <a:ext cx="2742995" cy="936104"/>
          </a:xfrm>
          <a:prstGeom prst="rect">
            <a:avLst/>
          </a:prstGeom>
          <a:solidFill>
            <a:schemeClr val="tx2">
              <a:lumMod val="60000"/>
              <a:lumOff val="40000"/>
            </a:schemeClr>
          </a:solid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100" dirty="0">
                <a:solidFill>
                  <a:srgbClr val="C00000"/>
                </a:solidFill>
                <a:latin typeface="Garamond" pitchFamily="18" charset="0"/>
              </a:rPr>
              <a:t>Extension</a:t>
            </a:r>
          </a:p>
        </p:txBody>
      </p:sp>
      <p:sp>
        <p:nvSpPr>
          <p:cNvPr id="19" name="Rectangle 18"/>
          <p:cNvSpPr/>
          <p:nvPr/>
        </p:nvSpPr>
        <p:spPr>
          <a:xfrm>
            <a:off x="1015842" y="5301208"/>
            <a:ext cx="7270618" cy="897668"/>
          </a:xfrm>
          <a:prstGeom prst="rect">
            <a:avLst/>
          </a:prstGeom>
          <a:solidFill>
            <a:schemeClr val="bg2">
              <a:lumMod val="40000"/>
              <a:lumOff val="60000"/>
            </a:schemeClr>
          </a:solid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100" dirty="0">
                <a:solidFill>
                  <a:srgbClr val="002060"/>
                </a:solidFill>
                <a:latin typeface="Garamond" pitchFamily="18" charset="0"/>
              </a:rPr>
              <a:t>Mathematical Enrichment</a:t>
            </a:r>
          </a:p>
        </p:txBody>
      </p:sp>
    </p:spTree>
    <p:extLst>
      <p:ext uri="{BB962C8B-B14F-4D97-AF65-F5344CB8AC3E}">
        <p14:creationId xmlns:p14="http://schemas.microsoft.com/office/powerpoint/2010/main" val="10178465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4100" name="Rectangle 5"/>
          <p:cNvSpPr>
            <a:spLocks noChangeArrowheads="1"/>
          </p:cNvSpPr>
          <p:nvPr/>
        </p:nvSpPr>
        <p:spPr bwMode="auto">
          <a:xfrm>
            <a:off x="0" y="1628775"/>
            <a:ext cx="9144000" cy="5486400"/>
          </a:xfrm>
          <a:prstGeom prst="rect">
            <a:avLst/>
          </a:prstGeom>
          <a:solidFill>
            <a:srgbClr val="001831"/>
          </a:solidFill>
          <a:ln w="9525">
            <a:solidFill>
              <a:schemeClr val="tx1"/>
            </a:solidFill>
            <a:miter lim="800000"/>
            <a:headEnd/>
            <a:tailEnd/>
          </a:ln>
        </p:spPr>
        <p:txBody>
          <a:bodyPr wrap="none" anchor="ctr"/>
          <a:lstStyle/>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buFont typeface="Wingdings" pitchFamily="2" charset="2"/>
              <a:buNone/>
              <a:defRPr/>
            </a:pPr>
            <a:endParaRPr lang="en-US" sz="2800" dirty="0">
              <a:latin typeface="Arial" pitchFamily="34" charset="0"/>
              <a:cs typeface="Arial" pitchFamily="34" charset="0"/>
            </a:endParaRPr>
          </a:p>
        </p:txBody>
      </p:sp>
      <p:pic>
        <p:nvPicPr>
          <p:cNvPr id="77828"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Rectangle 8"/>
          <p:cNvSpPr>
            <a:spLocks noChangeArrowheads="1"/>
          </p:cNvSpPr>
          <p:nvPr/>
        </p:nvSpPr>
        <p:spPr bwMode="auto">
          <a:xfrm>
            <a:off x="-11113" y="1646238"/>
            <a:ext cx="91201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400" u="sng" dirty="0" smtClean="0">
                <a:ea typeface="+mj-ea"/>
                <a:cs typeface="+mj-cs"/>
              </a:rPr>
              <a:t>Assessment</a:t>
            </a:r>
            <a:endParaRPr lang="en-US" sz="4400" u="sng" dirty="0">
              <a:ea typeface="+mj-ea"/>
              <a:cs typeface="+mj-cs"/>
            </a:endParaRPr>
          </a:p>
        </p:txBody>
      </p:sp>
      <p:sp>
        <p:nvSpPr>
          <p:cNvPr id="15" name="Rectangle 2"/>
          <p:cNvSpPr txBox="1">
            <a:spLocks noRot="1" noChangeArrowheads="1"/>
          </p:cNvSpPr>
          <p:nvPr/>
        </p:nvSpPr>
        <p:spPr>
          <a:xfrm>
            <a:off x="6659562" y="714400"/>
            <a:ext cx="1944687" cy="914400"/>
          </a:xfrm>
          <a:prstGeom prst="rect">
            <a:avLst/>
          </a:prstGeom>
        </p:spPr>
        <p:txBody>
          <a:bodyPr/>
          <a:lstStyle/>
          <a:p>
            <a:pPr algn="ctr">
              <a:defRPr/>
            </a:pPr>
            <a:r>
              <a:rPr lang="en-US" sz="5400" dirty="0">
                <a:ea typeface="+mj-ea"/>
                <a:cs typeface="+mj-cs"/>
              </a:rPr>
              <a:t>Year 7</a:t>
            </a:r>
          </a:p>
        </p:txBody>
      </p:sp>
      <p:sp>
        <p:nvSpPr>
          <p:cNvPr id="2" name="Rectangle 1"/>
          <p:cNvSpPr/>
          <p:nvPr/>
        </p:nvSpPr>
        <p:spPr>
          <a:xfrm>
            <a:off x="205485" y="2636912"/>
            <a:ext cx="5086596" cy="3477875"/>
          </a:xfrm>
          <a:prstGeom prst="rect">
            <a:avLst/>
          </a:prstGeom>
        </p:spPr>
        <p:txBody>
          <a:bodyPr wrap="square">
            <a:spAutoFit/>
          </a:bodyPr>
          <a:lstStyle/>
          <a:p>
            <a:r>
              <a:rPr lang="en-GB" sz="3200" dirty="0"/>
              <a:t>Students will be assessed in the following ways:</a:t>
            </a:r>
          </a:p>
          <a:p>
            <a:pPr marL="457200" indent="-457200">
              <a:buFont typeface="Arial" pitchFamily="34" charset="0"/>
              <a:buChar char="•"/>
            </a:pPr>
            <a:r>
              <a:rPr lang="en-GB" sz="3200" dirty="0"/>
              <a:t>Half-termly levelled assessments.</a:t>
            </a:r>
          </a:p>
          <a:p>
            <a:pPr marL="457200" indent="-457200">
              <a:buFont typeface="Arial" pitchFamily="34" charset="0"/>
              <a:buChar char="•"/>
            </a:pPr>
            <a:r>
              <a:rPr lang="en-GB" sz="3200" dirty="0"/>
              <a:t>General class learning and homework.</a:t>
            </a:r>
          </a:p>
          <a:p>
            <a:endParaRPr lang="en-GB" sz="2800" dirty="0"/>
          </a:p>
        </p:txBody>
      </p:sp>
      <p:pic>
        <p:nvPicPr>
          <p:cNvPr id="2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068076">
            <a:off x="5373515" y="3089274"/>
            <a:ext cx="1841519" cy="2573149"/>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2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992160">
            <a:off x="6765719" y="3195182"/>
            <a:ext cx="1827862" cy="236133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82252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sz="1400"/>
              <a:t>Bangkok Patana School Master Presentation</a:t>
            </a:r>
          </a:p>
        </p:txBody>
      </p:sp>
      <p:sp>
        <p:nvSpPr>
          <p:cNvPr id="8195" name="Rectangle 5"/>
          <p:cNvSpPr>
            <a:spLocks noChangeArrowheads="1"/>
          </p:cNvSpPr>
          <p:nvPr/>
        </p:nvSpPr>
        <p:spPr bwMode="auto">
          <a:xfrm>
            <a:off x="0" y="1651000"/>
            <a:ext cx="9144000" cy="5621338"/>
          </a:xfrm>
          <a:prstGeom prst="rect">
            <a:avLst/>
          </a:prstGeom>
          <a:solidFill>
            <a:srgbClr val="001831"/>
          </a:solidFill>
          <a:ln w="9525">
            <a:solidFill>
              <a:schemeClr val="tx1"/>
            </a:solidFill>
            <a:miter lim="800000"/>
            <a:headEnd/>
            <a:tailEnd/>
          </a:ln>
        </p:spPr>
        <p:txBody>
          <a:bodyPr wrap="none" anchor="ctr"/>
          <a:lstStyle/>
          <a:p>
            <a:endParaRPr lang="en-US"/>
          </a:p>
        </p:txBody>
      </p:sp>
      <p:pic>
        <p:nvPicPr>
          <p:cNvPr id="8196"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Rot="1" noChangeArrowheads="1"/>
          </p:cNvSpPr>
          <p:nvPr/>
        </p:nvSpPr>
        <p:spPr>
          <a:xfrm>
            <a:off x="-24744" y="1633538"/>
            <a:ext cx="9168744" cy="1143000"/>
          </a:xfrm>
          <a:prstGeom prst="rect">
            <a:avLst/>
          </a:prstGeom>
        </p:spPr>
        <p:txBody>
          <a:bodyPr/>
          <a:lstStyle/>
          <a:p>
            <a:pPr algn="ctr">
              <a:defRPr/>
            </a:pPr>
            <a:r>
              <a:rPr lang="en-US" sz="4600" dirty="0">
                <a:ea typeface="+mj-ea"/>
                <a:cs typeface="+mj-cs"/>
              </a:rPr>
              <a:t>Today’s Agenda</a:t>
            </a:r>
          </a:p>
        </p:txBody>
      </p:sp>
      <p:sp>
        <p:nvSpPr>
          <p:cNvPr id="9" name="Rectangle 3"/>
          <p:cNvSpPr txBox="1">
            <a:spLocks noChangeArrowheads="1"/>
          </p:cNvSpPr>
          <p:nvPr/>
        </p:nvSpPr>
        <p:spPr>
          <a:xfrm>
            <a:off x="251520" y="2420888"/>
            <a:ext cx="8606730" cy="3451225"/>
          </a:xfrm>
          <a:prstGeom prst="rect">
            <a:avLst/>
          </a:prstGeom>
        </p:spPr>
        <p:txBody>
          <a:bodyPr>
            <a:noAutofit/>
          </a:bodyPr>
          <a:lstStyle/>
          <a:p>
            <a:pPr marL="550926" indent="-514350" fontAlgn="auto">
              <a:spcBef>
                <a:spcPct val="20000"/>
              </a:spcBef>
              <a:spcAft>
                <a:spcPts val="0"/>
              </a:spcAft>
              <a:buClr>
                <a:schemeClr val="accent1"/>
              </a:buClr>
              <a:buSzPct val="80000"/>
              <a:buFont typeface="Courier New" pitchFamily="49" charset="0"/>
              <a:buChar char="o"/>
              <a:defRPr/>
            </a:pPr>
            <a:r>
              <a:rPr lang="en-US" sz="2000" dirty="0" smtClean="0">
                <a:cs typeface="Arial" pitchFamily="34" charset="0"/>
              </a:rPr>
              <a:t>Guests – Tony Berghuis, Brian Taylor, Scott Tooley, Laura </a:t>
            </a:r>
            <a:r>
              <a:rPr lang="en-US" sz="2000" dirty="0" err="1" smtClean="0">
                <a:cs typeface="Arial" pitchFamily="34" charset="0"/>
              </a:rPr>
              <a:t>MacRitchie</a:t>
            </a:r>
            <a:r>
              <a:rPr lang="en-US" sz="2000" dirty="0" smtClean="0">
                <a:cs typeface="Arial" pitchFamily="34" charset="0"/>
              </a:rPr>
              <a:t>, Andy Thain</a:t>
            </a:r>
            <a:endParaRPr lang="en-US" sz="2000" dirty="0">
              <a:cs typeface="Arial" pitchFamily="34" charset="0"/>
            </a:endParaRPr>
          </a:p>
          <a:p>
            <a:pPr marL="550926" indent="-514350" fontAlgn="auto">
              <a:spcBef>
                <a:spcPct val="20000"/>
              </a:spcBef>
              <a:spcAft>
                <a:spcPts val="0"/>
              </a:spcAft>
              <a:buClr>
                <a:schemeClr val="accent1"/>
              </a:buClr>
              <a:buSzPct val="80000"/>
              <a:buFont typeface="Courier New" pitchFamily="49" charset="0"/>
              <a:buChar char="o"/>
              <a:defRPr/>
            </a:pPr>
            <a:r>
              <a:rPr lang="en-US" sz="2000" dirty="0" smtClean="0">
                <a:cs typeface="Arial" pitchFamily="34" charset="0"/>
              </a:rPr>
              <a:t>Meet </a:t>
            </a:r>
            <a:r>
              <a:rPr lang="en-US" sz="2000" dirty="0">
                <a:cs typeface="Arial" pitchFamily="34" charset="0"/>
              </a:rPr>
              <a:t>Head of Year 7 </a:t>
            </a:r>
          </a:p>
          <a:p>
            <a:pPr marL="550926" indent="-514350" fontAlgn="auto">
              <a:spcBef>
                <a:spcPct val="20000"/>
              </a:spcBef>
              <a:spcAft>
                <a:spcPts val="0"/>
              </a:spcAft>
              <a:buClr>
                <a:schemeClr val="accent1"/>
              </a:buClr>
              <a:buSzPct val="80000"/>
              <a:buFont typeface="Courier New" pitchFamily="49" charset="0"/>
              <a:buChar char="o"/>
              <a:defRPr/>
            </a:pPr>
            <a:r>
              <a:rPr lang="en-US" sz="2000" dirty="0" smtClean="0">
                <a:cs typeface="Arial" pitchFamily="34" charset="0"/>
              </a:rPr>
              <a:t>The Parent-Teacher </a:t>
            </a:r>
            <a:r>
              <a:rPr lang="en-US" sz="2000" dirty="0">
                <a:cs typeface="Arial" pitchFamily="34" charset="0"/>
              </a:rPr>
              <a:t>partnership</a:t>
            </a:r>
          </a:p>
          <a:p>
            <a:pPr marL="550926" indent="-514350" fontAlgn="auto">
              <a:spcBef>
                <a:spcPct val="20000"/>
              </a:spcBef>
              <a:spcAft>
                <a:spcPts val="0"/>
              </a:spcAft>
              <a:buClr>
                <a:schemeClr val="accent1"/>
              </a:buClr>
              <a:buSzPct val="80000"/>
              <a:buFont typeface="Courier New" pitchFamily="49" charset="0"/>
              <a:buChar char="o"/>
              <a:defRPr/>
            </a:pPr>
            <a:r>
              <a:rPr lang="en-US" sz="2000" dirty="0" smtClean="0">
                <a:cs typeface="Arial" pitchFamily="34" charset="0"/>
              </a:rPr>
              <a:t>Tutorial Programme</a:t>
            </a:r>
          </a:p>
          <a:p>
            <a:pPr marL="550926" indent="-514350" fontAlgn="auto">
              <a:spcBef>
                <a:spcPct val="20000"/>
              </a:spcBef>
              <a:spcAft>
                <a:spcPts val="0"/>
              </a:spcAft>
              <a:buClr>
                <a:schemeClr val="accent1"/>
              </a:buClr>
              <a:buSzPct val="80000"/>
              <a:buFont typeface="Courier New" pitchFamily="49" charset="0"/>
              <a:buChar char="o"/>
              <a:defRPr/>
            </a:pPr>
            <a:r>
              <a:rPr lang="en-US" sz="2000" dirty="0" smtClean="0">
                <a:cs typeface="Arial" pitchFamily="34" charset="0"/>
              </a:rPr>
              <a:t>Residential Visit</a:t>
            </a:r>
            <a:endParaRPr lang="en-US" sz="2000" dirty="0">
              <a:cs typeface="Arial" pitchFamily="34" charset="0"/>
            </a:endParaRPr>
          </a:p>
          <a:p>
            <a:pPr marL="550926" indent="-514350" fontAlgn="auto">
              <a:spcBef>
                <a:spcPct val="20000"/>
              </a:spcBef>
              <a:spcAft>
                <a:spcPts val="0"/>
              </a:spcAft>
              <a:buClr>
                <a:schemeClr val="accent1"/>
              </a:buClr>
              <a:buSzPct val="80000"/>
              <a:buFont typeface="Courier New" pitchFamily="49" charset="0"/>
              <a:buChar char="o"/>
              <a:defRPr/>
            </a:pPr>
            <a:r>
              <a:rPr lang="en-US" sz="2000" dirty="0" smtClean="0">
                <a:cs typeface="Arial" pitchFamily="34" charset="0"/>
              </a:rPr>
              <a:t>Q </a:t>
            </a:r>
            <a:r>
              <a:rPr lang="en-US" sz="2000" dirty="0">
                <a:cs typeface="Arial" pitchFamily="34" charset="0"/>
              </a:rPr>
              <a:t>&amp; </a:t>
            </a:r>
            <a:r>
              <a:rPr lang="en-US" sz="2000" dirty="0" smtClean="0">
                <a:cs typeface="Arial" pitchFamily="34" charset="0"/>
              </a:rPr>
              <a:t>A/Coffee Break</a:t>
            </a:r>
            <a:r>
              <a:rPr lang="en-US" sz="2000" dirty="0">
                <a:cs typeface="Arial" pitchFamily="34" charset="0"/>
              </a:rPr>
              <a:t>/</a:t>
            </a:r>
            <a:r>
              <a:rPr lang="en-US" sz="2000" dirty="0" smtClean="0">
                <a:cs typeface="Arial" pitchFamily="34" charset="0"/>
              </a:rPr>
              <a:t>Network with other parents and meet your child’s tutor</a:t>
            </a:r>
            <a:endParaRPr lang="en-US" sz="2000" dirty="0">
              <a:cs typeface="Arial" pitchFamily="34" charset="0"/>
            </a:endParaRPr>
          </a:p>
        </p:txBody>
      </p:sp>
      <p:sp>
        <p:nvSpPr>
          <p:cNvPr id="10" name="Rectangle 2"/>
          <p:cNvSpPr txBox="1">
            <a:spLocks noRot="1" noChangeArrowheads="1"/>
          </p:cNvSpPr>
          <p:nvPr/>
        </p:nvSpPr>
        <p:spPr>
          <a:xfrm>
            <a:off x="6659563" y="719138"/>
            <a:ext cx="1944687" cy="914400"/>
          </a:xfrm>
          <a:prstGeom prst="rect">
            <a:avLst/>
          </a:prstGeom>
        </p:spPr>
        <p:txBody>
          <a:bodyPr/>
          <a:lstStyle/>
          <a:p>
            <a:pPr algn="ctr">
              <a:defRPr/>
            </a:pPr>
            <a:r>
              <a:rPr lang="en-US" sz="5400" dirty="0">
                <a:ea typeface="+mj-ea"/>
                <a:cs typeface="+mj-cs"/>
              </a:rPr>
              <a:t>Year 7</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4100" name="Rectangle 5"/>
          <p:cNvSpPr>
            <a:spLocks noChangeArrowheads="1"/>
          </p:cNvSpPr>
          <p:nvPr/>
        </p:nvSpPr>
        <p:spPr bwMode="auto">
          <a:xfrm>
            <a:off x="0" y="1628775"/>
            <a:ext cx="9144000" cy="5486400"/>
          </a:xfrm>
          <a:prstGeom prst="rect">
            <a:avLst/>
          </a:prstGeom>
          <a:solidFill>
            <a:srgbClr val="001831"/>
          </a:solidFill>
          <a:ln w="9525">
            <a:solidFill>
              <a:schemeClr val="tx1"/>
            </a:solidFill>
            <a:miter lim="800000"/>
            <a:headEnd/>
            <a:tailEnd/>
          </a:ln>
        </p:spPr>
        <p:txBody>
          <a:bodyPr wrap="none" anchor="ctr"/>
          <a:lstStyle/>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buFont typeface="Wingdings" pitchFamily="2" charset="2"/>
              <a:buNone/>
              <a:defRPr/>
            </a:pPr>
            <a:endParaRPr lang="en-US" sz="2800" dirty="0">
              <a:latin typeface="Arial" pitchFamily="34" charset="0"/>
              <a:cs typeface="Arial" pitchFamily="34" charset="0"/>
            </a:endParaRPr>
          </a:p>
        </p:txBody>
      </p:sp>
      <p:pic>
        <p:nvPicPr>
          <p:cNvPr id="77828"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Rectangle 8"/>
          <p:cNvSpPr>
            <a:spLocks noChangeArrowheads="1"/>
          </p:cNvSpPr>
          <p:nvPr/>
        </p:nvSpPr>
        <p:spPr bwMode="auto">
          <a:xfrm>
            <a:off x="-11113" y="1646238"/>
            <a:ext cx="91201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400" u="sng" dirty="0" smtClean="0">
                <a:ea typeface="+mj-ea"/>
                <a:cs typeface="+mj-cs"/>
              </a:rPr>
              <a:t>Assessment</a:t>
            </a:r>
            <a:endParaRPr lang="en-US" sz="4400" u="sng" dirty="0">
              <a:ea typeface="+mj-ea"/>
              <a:cs typeface="+mj-cs"/>
            </a:endParaRPr>
          </a:p>
        </p:txBody>
      </p:sp>
      <p:sp>
        <p:nvSpPr>
          <p:cNvPr id="15" name="Rectangle 2"/>
          <p:cNvSpPr txBox="1">
            <a:spLocks noRot="1" noChangeArrowheads="1"/>
          </p:cNvSpPr>
          <p:nvPr/>
        </p:nvSpPr>
        <p:spPr>
          <a:xfrm>
            <a:off x="6659562" y="714400"/>
            <a:ext cx="1944687" cy="914400"/>
          </a:xfrm>
          <a:prstGeom prst="rect">
            <a:avLst/>
          </a:prstGeom>
        </p:spPr>
        <p:txBody>
          <a:bodyPr/>
          <a:lstStyle/>
          <a:p>
            <a:pPr algn="ctr">
              <a:defRPr/>
            </a:pPr>
            <a:r>
              <a:rPr lang="en-US" sz="5400" dirty="0">
                <a:ea typeface="+mj-ea"/>
                <a:cs typeface="+mj-cs"/>
              </a:rPr>
              <a:t>Year 7</a:t>
            </a:r>
          </a:p>
        </p:txBody>
      </p:sp>
      <p:sp>
        <p:nvSpPr>
          <p:cNvPr id="2" name="Rectangle 1"/>
          <p:cNvSpPr/>
          <p:nvPr/>
        </p:nvSpPr>
        <p:spPr>
          <a:xfrm>
            <a:off x="184956" y="2408771"/>
            <a:ext cx="4654548" cy="4401205"/>
          </a:xfrm>
          <a:prstGeom prst="rect">
            <a:avLst/>
          </a:prstGeom>
        </p:spPr>
        <p:txBody>
          <a:bodyPr wrap="square">
            <a:spAutoFit/>
          </a:bodyPr>
          <a:lstStyle/>
          <a:p>
            <a:pPr marL="457200" indent="-457200">
              <a:buFont typeface="Arial" pitchFamily="34" charset="0"/>
              <a:buChar char="•"/>
            </a:pPr>
            <a:r>
              <a:rPr lang="en-GB" sz="2800" dirty="0"/>
              <a:t>Student analysis of assessments will provide detailed feedback about ‘strong’ and ‘weak’ topic areas.</a:t>
            </a:r>
          </a:p>
          <a:p>
            <a:pPr marL="457200" indent="-457200">
              <a:buFont typeface="Arial" pitchFamily="34" charset="0"/>
              <a:buChar char="•"/>
            </a:pPr>
            <a:r>
              <a:rPr lang="en-GB" sz="2800" dirty="0"/>
              <a:t>Students will be provided with time to work on the weaker topic areas at a time where it will be most  useful.</a:t>
            </a:r>
          </a:p>
          <a:p>
            <a:endParaRPr lang="en-GB" sz="2800" dirty="0"/>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4915" y="2416174"/>
            <a:ext cx="4691658" cy="148267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1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9562" y="2970349"/>
            <a:ext cx="2325129" cy="3278051"/>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165200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4100" name="Rectangle 5"/>
          <p:cNvSpPr>
            <a:spLocks noChangeArrowheads="1"/>
          </p:cNvSpPr>
          <p:nvPr/>
        </p:nvSpPr>
        <p:spPr bwMode="auto">
          <a:xfrm>
            <a:off x="0" y="1628775"/>
            <a:ext cx="9144000" cy="5486400"/>
          </a:xfrm>
          <a:prstGeom prst="rect">
            <a:avLst/>
          </a:prstGeom>
          <a:solidFill>
            <a:srgbClr val="001831"/>
          </a:solidFill>
          <a:ln w="9525">
            <a:solidFill>
              <a:schemeClr val="tx1"/>
            </a:solidFill>
            <a:miter lim="800000"/>
            <a:headEnd/>
            <a:tailEnd/>
          </a:ln>
        </p:spPr>
        <p:txBody>
          <a:bodyPr wrap="none" anchor="ctr"/>
          <a:lstStyle/>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defRPr/>
            </a:pPr>
            <a:endParaRPr lang="en-US" sz="2800" dirty="0">
              <a:latin typeface="Arial" pitchFamily="34" charset="0"/>
              <a:cs typeface="Arial" pitchFamily="34" charset="0"/>
            </a:endParaRPr>
          </a:p>
          <a:p>
            <a:pPr marL="548640" indent="-411480" fontAlgn="auto">
              <a:lnSpc>
                <a:spcPct val="80000"/>
              </a:lnSpc>
              <a:spcAft>
                <a:spcPts val="0"/>
              </a:spcAft>
              <a:buClr>
                <a:schemeClr val="tx1">
                  <a:shade val="95000"/>
                </a:schemeClr>
              </a:buClr>
              <a:buFont typeface="Wingdings" pitchFamily="2" charset="2"/>
              <a:buNone/>
              <a:defRPr/>
            </a:pPr>
            <a:endParaRPr lang="en-US" sz="2800" dirty="0">
              <a:latin typeface="Arial" pitchFamily="34" charset="0"/>
              <a:cs typeface="Arial" pitchFamily="34" charset="0"/>
            </a:endParaRPr>
          </a:p>
        </p:txBody>
      </p:sp>
      <p:pic>
        <p:nvPicPr>
          <p:cNvPr id="77828"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Rectangle 8"/>
          <p:cNvSpPr>
            <a:spLocks noChangeArrowheads="1"/>
          </p:cNvSpPr>
          <p:nvPr/>
        </p:nvSpPr>
        <p:spPr bwMode="auto">
          <a:xfrm>
            <a:off x="-11113" y="1646238"/>
            <a:ext cx="91201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400" u="sng" dirty="0" smtClean="0">
                <a:ea typeface="+mj-ea"/>
                <a:cs typeface="+mj-cs"/>
              </a:rPr>
              <a:t>What comes after KS3?</a:t>
            </a:r>
            <a:endParaRPr lang="en-US" sz="4400" u="sng" dirty="0">
              <a:ea typeface="+mj-ea"/>
              <a:cs typeface="+mj-cs"/>
            </a:endParaRPr>
          </a:p>
        </p:txBody>
      </p:sp>
      <p:sp>
        <p:nvSpPr>
          <p:cNvPr id="15" name="Rectangle 2"/>
          <p:cNvSpPr txBox="1">
            <a:spLocks noRot="1" noChangeArrowheads="1"/>
          </p:cNvSpPr>
          <p:nvPr/>
        </p:nvSpPr>
        <p:spPr>
          <a:xfrm>
            <a:off x="6659562" y="714400"/>
            <a:ext cx="1944687" cy="914400"/>
          </a:xfrm>
          <a:prstGeom prst="rect">
            <a:avLst/>
          </a:prstGeom>
        </p:spPr>
        <p:txBody>
          <a:bodyPr/>
          <a:lstStyle/>
          <a:p>
            <a:pPr algn="ctr">
              <a:defRPr/>
            </a:pPr>
            <a:r>
              <a:rPr lang="en-US" sz="5400" dirty="0">
                <a:ea typeface="+mj-ea"/>
                <a:cs typeface="+mj-cs"/>
              </a:rPr>
              <a:t>Year 7</a:t>
            </a:r>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442" y="3515856"/>
            <a:ext cx="3419475"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4493" y="2868156"/>
            <a:ext cx="10953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2411" y="3041172"/>
            <a:ext cx="2774299" cy="339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6637" y="2522753"/>
            <a:ext cx="108585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ight Bracket 17"/>
          <p:cNvSpPr/>
          <p:nvPr/>
        </p:nvSpPr>
        <p:spPr>
          <a:xfrm>
            <a:off x="3844807" y="3680389"/>
            <a:ext cx="216024" cy="618437"/>
          </a:xfrm>
          <a:prstGeom prst="rightBracket">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Right Bracket 18"/>
          <p:cNvSpPr/>
          <p:nvPr/>
        </p:nvSpPr>
        <p:spPr>
          <a:xfrm>
            <a:off x="3861026" y="4397033"/>
            <a:ext cx="216024" cy="1075278"/>
          </a:xfrm>
          <a:prstGeom prst="rightBracket">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Right Bracket 19"/>
          <p:cNvSpPr/>
          <p:nvPr/>
        </p:nvSpPr>
        <p:spPr>
          <a:xfrm>
            <a:off x="3888187" y="5589240"/>
            <a:ext cx="216024" cy="309218"/>
          </a:xfrm>
          <a:prstGeom prst="rightBracket">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Right Arrow 20"/>
          <p:cNvSpPr/>
          <p:nvPr/>
        </p:nvSpPr>
        <p:spPr>
          <a:xfrm rot="20773036">
            <a:off x="4219027" y="3595973"/>
            <a:ext cx="1040644" cy="2963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ight Arrow 21"/>
          <p:cNvSpPr/>
          <p:nvPr/>
        </p:nvSpPr>
        <p:spPr>
          <a:xfrm>
            <a:off x="4211960" y="4581128"/>
            <a:ext cx="1040644" cy="2963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ight Arrow 22"/>
          <p:cNvSpPr/>
          <p:nvPr/>
        </p:nvSpPr>
        <p:spPr>
          <a:xfrm rot="826964" flipV="1">
            <a:off x="4191638" y="5627255"/>
            <a:ext cx="1040644" cy="2963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02782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30723" name="Rectangle 5"/>
          <p:cNvSpPr>
            <a:spLocks noChangeArrowheads="1"/>
          </p:cNvSpPr>
          <p:nvPr/>
        </p:nvSpPr>
        <p:spPr bwMode="auto">
          <a:xfrm>
            <a:off x="0" y="1619677"/>
            <a:ext cx="9144001" cy="5486400"/>
          </a:xfrm>
          <a:prstGeom prst="rect">
            <a:avLst/>
          </a:prstGeom>
          <a:solidFill>
            <a:srgbClr val="001831"/>
          </a:solidFill>
          <a:ln w="9525">
            <a:solidFill>
              <a:schemeClr val="tx1"/>
            </a:solidFill>
            <a:miter lim="800000"/>
            <a:headEnd/>
            <a:tailEnd/>
          </a:ln>
        </p:spPr>
        <p:txBody>
          <a:bodyPr wrap="none" anchor="ctr"/>
          <a:lstStyle/>
          <a:p>
            <a:r>
              <a:rPr lang="en-GB" sz="4800" dirty="0"/>
              <a:t>            </a:t>
            </a:r>
          </a:p>
          <a:p>
            <a:endParaRPr lang="en-GB" sz="4800" dirty="0"/>
          </a:p>
          <a:p>
            <a:r>
              <a:rPr lang="en-GB" sz="4800" dirty="0"/>
              <a:t>             </a:t>
            </a:r>
          </a:p>
        </p:txBody>
      </p:sp>
      <p:pic>
        <p:nvPicPr>
          <p:cNvPr id="30724"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569566"/>
            <a:ext cx="9107488"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smtClean="0">
                <a:ln w="11430"/>
                <a:effectLst>
                  <a:outerShdw blurRad="38100" dist="38100" dir="2700000" algn="tl">
                    <a:srgbClr val="000000">
                      <a:alpha val="43137"/>
                    </a:srgbClr>
                  </a:outerShdw>
                </a:effectLst>
              </a:rPr>
              <a:t>Questions?</a:t>
            </a:r>
            <a:endParaRPr lang="en-US" sz="5400" b="1" dirty="0">
              <a:ln w="11430"/>
              <a:effectLst>
                <a:outerShdw blurRad="50800" dist="39000" dir="5460000" algn="tl">
                  <a:srgbClr val="000000">
                    <a:alpha val="38000"/>
                  </a:srgbClr>
                </a:outerShdw>
              </a:effectLst>
            </a:endParaRPr>
          </a:p>
        </p:txBody>
      </p:sp>
      <p:sp>
        <p:nvSpPr>
          <p:cNvPr id="10" name="Rectangle 9"/>
          <p:cNvSpPr/>
          <p:nvPr/>
        </p:nvSpPr>
        <p:spPr>
          <a:xfrm>
            <a:off x="0" y="4869160"/>
            <a:ext cx="9107488" cy="1077218"/>
          </a:xfrm>
          <a:prstGeom prst="rect">
            <a:avLst/>
          </a:prstGeom>
          <a:noFill/>
        </p:spPr>
        <p:txBody>
          <a:bodyPr>
            <a:spAutoFit/>
          </a:bodyPr>
          <a:lstStyle/>
          <a:p>
            <a:pPr algn="ctr">
              <a:defRPr/>
            </a:pPr>
            <a:r>
              <a:rPr lang="en-GB" sz="3200" dirty="0">
                <a:ln w="17780" cmpd="sng">
                  <a:solidFill>
                    <a:schemeClr val="accent1">
                      <a:tint val="3000"/>
                    </a:schemeClr>
                  </a:solidFill>
                  <a:prstDash val="solid"/>
                  <a:miter lim="800000"/>
                </a:ln>
              </a:rPr>
              <a:t>See me afterwards or </a:t>
            </a:r>
            <a:endParaRPr lang="en-GB" sz="3200" dirty="0" smtClean="0">
              <a:ln w="17780" cmpd="sng">
                <a:solidFill>
                  <a:schemeClr val="accent1">
                    <a:tint val="3000"/>
                  </a:schemeClr>
                </a:solidFill>
                <a:prstDash val="solid"/>
                <a:miter lim="800000"/>
              </a:ln>
            </a:endParaRPr>
          </a:p>
          <a:p>
            <a:pPr algn="ctr">
              <a:defRPr/>
            </a:pPr>
            <a:r>
              <a:rPr lang="en-GB" sz="3200" dirty="0" smtClean="0">
                <a:ln w="17780" cmpd="sng">
                  <a:solidFill>
                    <a:schemeClr val="accent1">
                      <a:tint val="3000"/>
                    </a:schemeClr>
                  </a:solidFill>
                  <a:prstDash val="solid"/>
                  <a:miter lim="800000"/>
                </a:ln>
              </a:rPr>
              <a:t>email </a:t>
            </a:r>
            <a:r>
              <a:rPr lang="en-GB" sz="3200" dirty="0">
                <a:ln w="17780" cmpd="sng">
                  <a:solidFill>
                    <a:schemeClr val="accent1">
                      <a:tint val="3000"/>
                    </a:schemeClr>
                  </a:solidFill>
                  <a:prstDash val="solid"/>
                  <a:miter lim="800000"/>
                </a:ln>
              </a:rPr>
              <a:t>me on scto@patana.ac.th</a:t>
            </a:r>
          </a:p>
        </p:txBody>
      </p:sp>
      <p:sp>
        <p:nvSpPr>
          <p:cNvPr id="14" name="Rectangle 2"/>
          <p:cNvSpPr txBox="1">
            <a:spLocks noRot="1" noChangeArrowheads="1"/>
          </p:cNvSpPr>
          <p:nvPr/>
        </p:nvSpPr>
        <p:spPr>
          <a:xfrm>
            <a:off x="6697663" y="736600"/>
            <a:ext cx="1978793" cy="914400"/>
          </a:xfrm>
          <a:prstGeom prst="rect">
            <a:avLst/>
          </a:prstGeom>
        </p:spPr>
        <p:txBody>
          <a:bodyPr/>
          <a:lstStyle/>
          <a:p>
            <a:pPr algn="ctr">
              <a:defRPr/>
            </a:pPr>
            <a:r>
              <a:rPr lang="en-US" sz="5400" dirty="0">
                <a:ea typeface="+mj-ea"/>
                <a:cs typeface="+mj-cs"/>
              </a:rPr>
              <a:t>Year 7</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5946" y="2714624"/>
            <a:ext cx="1435596" cy="1794495"/>
          </a:xfrm>
          <a:prstGeom prst="rect">
            <a:avLst/>
          </a:prstGeom>
        </p:spPr>
      </p:pic>
    </p:spTree>
    <p:extLst>
      <p:ext uri="{BB962C8B-B14F-4D97-AF65-F5344CB8AC3E}">
        <p14:creationId xmlns:p14="http://schemas.microsoft.com/office/powerpoint/2010/main" val="34864316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30723" name="Rectangle 5"/>
          <p:cNvSpPr>
            <a:spLocks noChangeArrowheads="1"/>
          </p:cNvSpPr>
          <p:nvPr/>
        </p:nvSpPr>
        <p:spPr bwMode="auto">
          <a:xfrm>
            <a:off x="0" y="1619677"/>
            <a:ext cx="9144001" cy="5486400"/>
          </a:xfrm>
          <a:prstGeom prst="rect">
            <a:avLst/>
          </a:prstGeom>
          <a:solidFill>
            <a:srgbClr val="001831"/>
          </a:solidFill>
          <a:ln w="9525">
            <a:solidFill>
              <a:schemeClr val="tx1"/>
            </a:solidFill>
            <a:miter lim="800000"/>
            <a:headEnd/>
            <a:tailEnd/>
          </a:ln>
        </p:spPr>
        <p:txBody>
          <a:bodyPr wrap="none" anchor="ctr"/>
          <a:lstStyle/>
          <a:p>
            <a:r>
              <a:rPr lang="en-GB" sz="4800" dirty="0"/>
              <a:t>            </a:t>
            </a:r>
          </a:p>
          <a:p>
            <a:endParaRPr lang="en-GB" sz="4800" dirty="0"/>
          </a:p>
          <a:p>
            <a:r>
              <a:rPr lang="en-GB" sz="4800" dirty="0"/>
              <a:t>             </a:t>
            </a:r>
          </a:p>
        </p:txBody>
      </p:sp>
      <p:pic>
        <p:nvPicPr>
          <p:cNvPr id="30724"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569566"/>
            <a:ext cx="9107488"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smtClean="0">
                <a:ln w="11430"/>
                <a:effectLst>
                  <a:outerShdw blurRad="38100" dist="38100" dir="2700000" algn="tl">
                    <a:srgbClr val="000000">
                      <a:alpha val="43137"/>
                    </a:srgbClr>
                  </a:outerShdw>
                </a:effectLst>
              </a:rPr>
              <a:t>Laura </a:t>
            </a:r>
            <a:r>
              <a:rPr lang="en-US" sz="5400" b="1" dirty="0" err="1" smtClean="0">
                <a:ln w="11430"/>
                <a:effectLst>
                  <a:outerShdw blurRad="38100" dist="38100" dir="2700000" algn="tl">
                    <a:srgbClr val="000000">
                      <a:alpha val="43137"/>
                    </a:srgbClr>
                  </a:outerShdw>
                </a:effectLst>
              </a:rPr>
              <a:t>MacRitchie</a:t>
            </a:r>
            <a:endParaRPr lang="en-US" sz="5400" b="1" dirty="0">
              <a:ln w="11430"/>
              <a:effectLst>
                <a:outerShdw blurRad="50800" dist="39000" dir="5460000" algn="tl">
                  <a:srgbClr val="000000">
                    <a:alpha val="38000"/>
                  </a:srgbClr>
                </a:outerShdw>
              </a:effectLst>
            </a:endParaRPr>
          </a:p>
        </p:txBody>
      </p:sp>
      <p:sp>
        <p:nvSpPr>
          <p:cNvPr id="10" name="Rectangle 9"/>
          <p:cNvSpPr/>
          <p:nvPr/>
        </p:nvSpPr>
        <p:spPr>
          <a:xfrm>
            <a:off x="0" y="4869160"/>
            <a:ext cx="9107488" cy="954107"/>
          </a:xfrm>
          <a:prstGeom prst="rect">
            <a:avLst/>
          </a:prstGeom>
          <a:noFill/>
        </p:spPr>
        <p:txBody>
          <a:bodyPr>
            <a:spAutoFit/>
          </a:bodyPr>
          <a:lstStyle/>
          <a:p>
            <a:pPr algn="ctr">
              <a:defRPr/>
            </a:pPr>
            <a:r>
              <a:rPr lang="en-GB" sz="3200" dirty="0" smtClean="0">
                <a:ln w="17780" cmpd="sng">
                  <a:solidFill>
                    <a:schemeClr val="accent1">
                      <a:tint val="3000"/>
                    </a:schemeClr>
                  </a:solidFill>
                  <a:prstDash val="solid"/>
                  <a:miter lim="800000"/>
                </a:ln>
              </a:rPr>
              <a:t>Head of Music</a:t>
            </a:r>
          </a:p>
          <a:p>
            <a:pPr algn="ctr">
              <a:defRPr/>
            </a:pPr>
            <a:r>
              <a:rPr lang="en-GB" sz="2400" dirty="0" smtClean="0">
                <a:ln w="17780" cmpd="sng">
                  <a:solidFill>
                    <a:schemeClr val="accent1">
                      <a:tint val="3000"/>
                    </a:schemeClr>
                  </a:solidFill>
                  <a:prstDash val="solid"/>
                  <a:miter lim="800000"/>
                </a:ln>
              </a:rPr>
              <a:t>lama@patana.ac.th</a:t>
            </a:r>
            <a:endParaRPr lang="en-GB" sz="2400" dirty="0">
              <a:ln w="17780" cmpd="sng">
                <a:solidFill>
                  <a:schemeClr val="accent1">
                    <a:tint val="3000"/>
                  </a:schemeClr>
                </a:solidFill>
                <a:prstDash val="solid"/>
                <a:miter lim="800000"/>
              </a:ln>
            </a:endParaRPr>
          </a:p>
        </p:txBody>
      </p:sp>
      <p:sp>
        <p:nvSpPr>
          <p:cNvPr id="14" name="Rectangle 2"/>
          <p:cNvSpPr txBox="1">
            <a:spLocks noRot="1" noChangeArrowheads="1"/>
          </p:cNvSpPr>
          <p:nvPr/>
        </p:nvSpPr>
        <p:spPr>
          <a:xfrm>
            <a:off x="6697663" y="736600"/>
            <a:ext cx="1978793" cy="914400"/>
          </a:xfrm>
          <a:prstGeom prst="rect">
            <a:avLst/>
          </a:prstGeom>
        </p:spPr>
        <p:txBody>
          <a:bodyPr/>
          <a:lstStyle/>
          <a:p>
            <a:pPr algn="ctr">
              <a:defRPr/>
            </a:pPr>
            <a:r>
              <a:rPr lang="en-US" sz="5400" dirty="0">
                <a:ea typeface="+mj-ea"/>
                <a:cs typeface="+mj-cs"/>
              </a:rPr>
              <a:t>Year 7</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9843" y="2714624"/>
            <a:ext cx="1584176" cy="2010519"/>
          </a:xfrm>
          <a:prstGeom prst="rect">
            <a:avLst/>
          </a:prstGeom>
        </p:spPr>
      </p:pic>
    </p:spTree>
    <p:extLst>
      <p:ext uri="{BB962C8B-B14F-4D97-AF65-F5344CB8AC3E}">
        <p14:creationId xmlns:p14="http://schemas.microsoft.com/office/powerpoint/2010/main" val="13163829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30723" name="Rectangle 5"/>
          <p:cNvSpPr>
            <a:spLocks noChangeArrowheads="1"/>
          </p:cNvSpPr>
          <p:nvPr/>
        </p:nvSpPr>
        <p:spPr bwMode="auto">
          <a:xfrm>
            <a:off x="0" y="1619677"/>
            <a:ext cx="9144001" cy="5486400"/>
          </a:xfrm>
          <a:prstGeom prst="rect">
            <a:avLst/>
          </a:prstGeom>
          <a:solidFill>
            <a:srgbClr val="001831"/>
          </a:solidFill>
          <a:ln w="9525">
            <a:solidFill>
              <a:schemeClr val="tx1"/>
            </a:solidFill>
            <a:miter lim="800000"/>
            <a:headEnd/>
            <a:tailEnd/>
          </a:ln>
        </p:spPr>
        <p:txBody>
          <a:bodyPr wrap="none" anchor="ctr"/>
          <a:lstStyle/>
          <a:p>
            <a:r>
              <a:rPr lang="en-GB" sz="4800"/>
              <a:t>            </a:t>
            </a:r>
          </a:p>
          <a:p>
            <a:endParaRPr lang="en-GB" sz="4800"/>
          </a:p>
          <a:p>
            <a:r>
              <a:rPr lang="en-GB" sz="4800"/>
              <a:t>             </a:t>
            </a:r>
          </a:p>
        </p:txBody>
      </p:sp>
      <p:pic>
        <p:nvPicPr>
          <p:cNvPr id="30724"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569566"/>
            <a:ext cx="9107488"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smtClean="0">
                <a:ln w="11430"/>
                <a:effectLst>
                  <a:outerShdw blurRad="38100" dist="38100" dir="2700000" algn="tl">
                    <a:srgbClr val="000000">
                      <a:alpha val="43137"/>
                    </a:srgbClr>
                  </a:outerShdw>
                </a:effectLst>
              </a:rPr>
              <a:t>Andy Thain</a:t>
            </a:r>
            <a:endParaRPr lang="en-US" sz="5400" b="1" dirty="0">
              <a:ln w="11430"/>
              <a:effectLst>
                <a:outerShdw blurRad="50800" dist="39000" dir="5460000" algn="tl">
                  <a:srgbClr val="000000">
                    <a:alpha val="38000"/>
                  </a:srgbClr>
                </a:outerShdw>
              </a:effectLst>
            </a:endParaRPr>
          </a:p>
        </p:txBody>
      </p:sp>
      <p:sp>
        <p:nvSpPr>
          <p:cNvPr id="10" name="Rectangle 9"/>
          <p:cNvSpPr/>
          <p:nvPr/>
        </p:nvSpPr>
        <p:spPr>
          <a:xfrm>
            <a:off x="0" y="4869160"/>
            <a:ext cx="9107488" cy="584775"/>
          </a:xfrm>
          <a:prstGeom prst="rect">
            <a:avLst/>
          </a:prstGeom>
          <a:noFill/>
        </p:spPr>
        <p:txBody>
          <a:bodyPr>
            <a:spAutoFit/>
          </a:bodyPr>
          <a:lstStyle/>
          <a:p>
            <a:pPr algn="ctr">
              <a:defRPr/>
            </a:pPr>
            <a:r>
              <a:rPr lang="en-GB" sz="3200" b="1" dirty="0">
                <a:ln w="17780" cmpd="sng">
                  <a:solidFill>
                    <a:schemeClr val="accent1">
                      <a:tint val="3000"/>
                    </a:schemeClr>
                  </a:solidFill>
                  <a:prstDash val="solid"/>
                  <a:miter lim="800000"/>
                </a:ln>
                <a:effectLst>
                  <a:outerShdw blurRad="55000" dist="50800" dir="5400000" algn="tl">
                    <a:srgbClr val="000000">
                      <a:alpha val="33000"/>
                    </a:srgbClr>
                  </a:outerShdw>
                </a:effectLst>
              </a:rPr>
              <a:t>KS3 Review and Learning to Learn Co-ordinator</a:t>
            </a:r>
          </a:p>
        </p:txBody>
      </p:sp>
      <p:sp>
        <p:nvSpPr>
          <p:cNvPr id="13" name="Rectangle 12"/>
          <p:cNvSpPr/>
          <p:nvPr/>
        </p:nvSpPr>
        <p:spPr>
          <a:xfrm>
            <a:off x="0" y="5532592"/>
            <a:ext cx="9107488" cy="523220"/>
          </a:xfrm>
          <a:prstGeom prst="rect">
            <a:avLst/>
          </a:prstGeom>
          <a:noFill/>
        </p:spPr>
        <p:txBody>
          <a:bodyPr>
            <a:spAutoFit/>
          </a:bodyPr>
          <a:lstStyle/>
          <a:p>
            <a:pPr algn="ctr">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anth@patana.ac.th</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Rectangle 2"/>
          <p:cNvSpPr txBox="1">
            <a:spLocks noRot="1" noChangeArrowheads="1"/>
          </p:cNvSpPr>
          <p:nvPr/>
        </p:nvSpPr>
        <p:spPr>
          <a:xfrm>
            <a:off x="6697663" y="736600"/>
            <a:ext cx="1978793" cy="914400"/>
          </a:xfrm>
          <a:prstGeom prst="rect">
            <a:avLst/>
          </a:prstGeom>
        </p:spPr>
        <p:txBody>
          <a:bodyPr/>
          <a:lstStyle/>
          <a:p>
            <a:pPr algn="ctr">
              <a:defRPr/>
            </a:pPr>
            <a:r>
              <a:rPr lang="en-US" sz="5400" dirty="0">
                <a:ea typeface="+mj-ea"/>
                <a:cs typeface="+mj-cs"/>
              </a:rPr>
              <a:t>Year 7</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8198" y="2714623"/>
            <a:ext cx="1507604" cy="1866503"/>
          </a:xfrm>
          <a:prstGeom prst="rect">
            <a:avLst/>
          </a:prstGeom>
        </p:spPr>
      </p:pic>
    </p:spTree>
    <p:extLst>
      <p:ext uri="{BB962C8B-B14F-4D97-AF65-F5344CB8AC3E}">
        <p14:creationId xmlns:p14="http://schemas.microsoft.com/office/powerpoint/2010/main" val="34423962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p:cNvSpPr>
            <a:spLocks noChangeArrowheads="1"/>
          </p:cNvSpPr>
          <p:nvPr/>
        </p:nvSpPr>
        <p:spPr bwMode="auto">
          <a:xfrm>
            <a:off x="-13970" y="1612638"/>
            <a:ext cx="9144000" cy="5486400"/>
          </a:xfrm>
          <a:prstGeom prst="rect">
            <a:avLst/>
          </a:prstGeom>
          <a:solidFill>
            <a:srgbClr val="001831"/>
          </a:solidFill>
          <a:ln w="9525">
            <a:solidFill>
              <a:schemeClr val="tx1"/>
            </a:solidFill>
            <a:miter lim="800000"/>
            <a:headEnd/>
            <a:tailEnd/>
          </a:ln>
        </p:spPr>
        <p:txBody>
          <a:bodyPr wrap="none" anchor="ct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899284540"/>
              </p:ext>
            </p:extLst>
          </p:nvPr>
        </p:nvGraphicFramePr>
        <p:xfrm>
          <a:off x="755576" y="1698475"/>
          <a:ext cx="8059100" cy="2305095"/>
        </p:xfrm>
        <a:graphic>
          <a:graphicData uri="http://schemas.openxmlformats.org/presentationml/2006/ole">
            <mc:AlternateContent xmlns:mc="http://schemas.openxmlformats.org/markup-compatibility/2006">
              <mc:Choice xmlns:v="urn:schemas-microsoft-com:vml" Requires="v">
                <p:oleObj spid="_x0000_s89106" name="Document" r:id="rId5" imgW="5860492" imgH="1675785" progId="Word.Document.12">
                  <p:embed/>
                </p:oleObj>
              </mc:Choice>
              <mc:Fallback>
                <p:oleObj name="Document" r:id="rId5" imgW="5860492" imgH="1675785" progId="Word.Document.12">
                  <p:embed/>
                  <p:pic>
                    <p:nvPicPr>
                      <p:cNvPr id="0" name=""/>
                      <p:cNvPicPr/>
                      <p:nvPr/>
                    </p:nvPicPr>
                    <p:blipFill>
                      <a:blip r:embed="rId6"/>
                      <a:stretch>
                        <a:fillRect/>
                      </a:stretch>
                    </p:blipFill>
                    <p:spPr>
                      <a:xfrm>
                        <a:off x="755576" y="1698475"/>
                        <a:ext cx="8059100" cy="2305095"/>
                      </a:xfrm>
                      <a:prstGeom prst="rect">
                        <a:avLst/>
                      </a:prstGeom>
                    </p:spPr>
                  </p:pic>
                </p:oleObj>
              </mc:Fallback>
            </mc:AlternateContent>
          </a:graphicData>
        </a:graphic>
      </p:graphicFrame>
      <p:sp>
        <p:nvSpPr>
          <p:cNvPr id="10242" name="Footer Placeholder 3"/>
          <p:cNvSpPr txBox="1">
            <a:spLocks noGrp="1"/>
          </p:cNvSpPr>
          <p:nvPr/>
        </p:nvSpPr>
        <p:spPr bwMode="auto">
          <a:xfrm>
            <a:off x="577280" y="6103962"/>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sz="1400"/>
              <a:t>Bangkok Patana School Master Presentation</a:t>
            </a:r>
          </a:p>
        </p:txBody>
      </p:sp>
      <p:pic>
        <p:nvPicPr>
          <p:cNvPr id="10244" name="Picture 4" descr="A4_identityBand_50pc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A4_accreditation_50pc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520" y="6162700"/>
            <a:ext cx="925252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Rot="1" noChangeArrowheads="1"/>
          </p:cNvSpPr>
          <p:nvPr/>
        </p:nvSpPr>
        <p:spPr>
          <a:xfrm>
            <a:off x="3026775" y="975714"/>
            <a:ext cx="6003925" cy="914400"/>
          </a:xfrm>
          <a:prstGeom prst="rect">
            <a:avLst/>
          </a:prstGeom>
        </p:spPr>
        <p:txBody>
          <a:bodyPr/>
          <a:lstStyle/>
          <a:p>
            <a:pPr algn="r">
              <a:defRPr/>
            </a:pPr>
            <a:r>
              <a:rPr lang="en-US" sz="4400" dirty="0">
                <a:ea typeface="+mj-ea"/>
                <a:cs typeface="+mj-cs"/>
              </a:rPr>
              <a:t>The Year 7 Tutor Team</a:t>
            </a:r>
          </a:p>
        </p:txBody>
      </p:sp>
      <p:sp>
        <p:nvSpPr>
          <p:cNvPr id="10247" name="Line 13"/>
          <p:cNvSpPr>
            <a:spLocks noChangeShapeType="1"/>
          </p:cNvSpPr>
          <p:nvPr/>
        </p:nvSpPr>
        <p:spPr bwMode="auto">
          <a:xfrm>
            <a:off x="5758880" y="3513162"/>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 name="Rectangle 17"/>
          <p:cNvSpPr/>
          <p:nvPr/>
        </p:nvSpPr>
        <p:spPr>
          <a:xfrm>
            <a:off x="816123" y="1683570"/>
            <a:ext cx="713657" cy="646331"/>
          </a:xfrm>
          <a:prstGeom prst="rect">
            <a:avLst/>
          </a:prstGeom>
          <a:noFill/>
        </p:spPr>
        <p:txBody>
          <a:bodyPr wrap="none">
            <a:spAutoFit/>
          </a:bodyPr>
          <a:lstStyle/>
          <a:p>
            <a:pPr algn="ctr">
              <a:defRPr/>
            </a:pPr>
            <a:r>
              <a:rPr lang="en-US" sz="3600" b="1" dirty="0">
                <a:ln w="18000">
                  <a:noFill/>
                  <a:prstDash val="solid"/>
                  <a:miter lim="800000"/>
                </a:ln>
                <a:solidFill>
                  <a:srgbClr val="C00000"/>
                </a:solidFill>
              </a:rPr>
              <a:t>7C</a:t>
            </a:r>
          </a:p>
        </p:txBody>
      </p:sp>
      <p:sp>
        <p:nvSpPr>
          <p:cNvPr id="31" name="Rectangle 30"/>
          <p:cNvSpPr/>
          <p:nvPr/>
        </p:nvSpPr>
        <p:spPr>
          <a:xfrm>
            <a:off x="2766499" y="1693272"/>
            <a:ext cx="684803" cy="646331"/>
          </a:xfrm>
          <a:prstGeom prst="rect">
            <a:avLst/>
          </a:prstGeom>
          <a:noFill/>
        </p:spPr>
        <p:txBody>
          <a:bodyPr wrap="none">
            <a:spAutoFit/>
          </a:bodyPr>
          <a:lstStyle/>
          <a:p>
            <a:pPr algn="ctr">
              <a:defRPr/>
            </a:pPr>
            <a:r>
              <a:rPr lang="en-US" sz="3600" b="1" dirty="0">
                <a:ln w="18000">
                  <a:noFill/>
                  <a:prstDash val="solid"/>
                  <a:miter lim="800000"/>
                </a:ln>
                <a:solidFill>
                  <a:srgbClr val="FFFF00"/>
                </a:solidFill>
              </a:rPr>
              <a:t>7F</a:t>
            </a:r>
          </a:p>
        </p:txBody>
      </p:sp>
      <p:sp>
        <p:nvSpPr>
          <p:cNvPr id="32" name="Rectangle 31"/>
          <p:cNvSpPr/>
          <p:nvPr/>
        </p:nvSpPr>
        <p:spPr>
          <a:xfrm>
            <a:off x="4862704" y="1688681"/>
            <a:ext cx="800219" cy="646331"/>
          </a:xfrm>
          <a:prstGeom prst="rect">
            <a:avLst/>
          </a:prstGeom>
          <a:noFill/>
        </p:spPr>
        <p:txBody>
          <a:bodyPr wrap="none">
            <a:spAutoFit/>
          </a:bodyPr>
          <a:lstStyle/>
          <a:p>
            <a:pPr algn="ctr">
              <a:defRPr/>
            </a:pPr>
            <a:r>
              <a:rPr lang="en-US" sz="3600" b="1" dirty="0" smtClean="0">
                <a:ln w="18000">
                  <a:noFill/>
                  <a:prstDash val="solid"/>
                  <a:miter lim="800000"/>
                </a:ln>
                <a:solidFill>
                  <a:srgbClr val="FFFF00"/>
                </a:solidFill>
              </a:rPr>
              <a:t>7H</a:t>
            </a:r>
            <a:endParaRPr lang="en-US" sz="3600" b="1" dirty="0">
              <a:ln w="18000">
                <a:noFill/>
                <a:prstDash val="solid"/>
                <a:miter lim="800000"/>
              </a:ln>
              <a:solidFill>
                <a:srgbClr val="FFFF00"/>
              </a:solidFill>
            </a:endParaRPr>
          </a:p>
        </p:txBody>
      </p:sp>
      <p:sp>
        <p:nvSpPr>
          <p:cNvPr id="33" name="Rectangle 32"/>
          <p:cNvSpPr/>
          <p:nvPr/>
        </p:nvSpPr>
        <p:spPr>
          <a:xfrm>
            <a:off x="6996481" y="1688681"/>
            <a:ext cx="574195" cy="646331"/>
          </a:xfrm>
          <a:prstGeom prst="rect">
            <a:avLst/>
          </a:prstGeom>
          <a:noFill/>
        </p:spPr>
        <p:txBody>
          <a:bodyPr wrap="none">
            <a:spAutoFit/>
          </a:bodyPr>
          <a:lstStyle/>
          <a:p>
            <a:pPr algn="ctr">
              <a:defRPr/>
            </a:pPr>
            <a:r>
              <a:rPr lang="en-US" sz="3600" b="1" dirty="0">
                <a:ln w="18000">
                  <a:noFill/>
                  <a:prstDash val="solid"/>
                  <a:miter lim="800000"/>
                </a:ln>
                <a:solidFill>
                  <a:srgbClr val="C00000"/>
                </a:solidFill>
              </a:rPr>
              <a:t>7J</a:t>
            </a:r>
          </a:p>
        </p:txBody>
      </p:sp>
      <p:graphicFrame>
        <p:nvGraphicFramePr>
          <p:cNvPr id="13" name="Object 12"/>
          <p:cNvGraphicFramePr>
            <a:graphicFrameLocks noChangeAspect="1"/>
          </p:cNvGraphicFramePr>
          <p:nvPr>
            <p:extLst>
              <p:ext uri="{D42A27DB-BD31-4B8C-83A1-F6EECF244321}">
                <p14:modId xmlns:p14="http://schemas.microsoft.com/office/powerpoint/2010/main" val="775797624"/>
              </p:ext>
            </p:extLst>
          </p:nvPr>
        </p:nvGraphicFramePr>
        <p:xfrm>
          <a:off x="699104" y="3919860"/>
          <a:ext cx="8131812" cy="2495488"/>
        </p:xfrm>
        <a:graphic>
          <a:graphicData uri="http://schemas.openxmlformats.org/presentationml/2006/ole">
            <mc:AlternateContent xmlns:mc="http://schemas.openxmlformats.org/markup-compatibility/2006">
              <mc:Choice xmlns:v="urn:schemas-microsoft-com:vml" Requires="v">
                <p:oleObj spid="_x0000_s89107" name="Document" r:id="rId10" imgW="5860492" imgH="1799412" progId="Word.Document.12">
                  <p:embed/>
                </p:oleObj>
              </mc:Choice>
              <mc:Fallback>
                <p:oleObj name="Document" r:id="rId10" imgW="5860492" imgH="1799412" progId="Word.Document.12">
                  <p:embed/>
                  <p:pic>
                    <p:nvPicPr>
                      <p:cNvPr id="0" name=""/>
                      <p:cNvPicPr/>
                      <p:nvPr/>
                    </p:nvPicPr>
                    <p:blipFill>
                      <a:blip r:embed="rId11"/>
                      <a:stretch>
                        <a:fillRect/>
                      </a:stretch>
                    </p:blipFill>
                    <p:spPr>
                      <a:xfrm>
                        <a:off x="699104" y="3919860"/>
                        <a:ext cx="8131812" cy="2495488"/>
                      </a:xfrm>
                      <a:prstGeom prst="rect">
                        <a:avLst/>
                      </a:prstGeom>
                    </p:spPr>
                  </p:pic>
                </p:oleObj>
              </mc:Fallback>
            </mc:AlternateContent>
          </a:graphicData>
        </a:graphic>
      </p:graphicFrame>
      <p:sp>
        <p:nvSpPr>
          <p:cNvPr id="35" name="Rectangle 34"/>
          <p:cNvSpPr/>
          <p:nvPr/>
        </p:nvSpPr>
        <p:spPr>
          <a:xfrm>
            <a:off x="757612" y="3981414"/>
            <a:ext cx="713657" cy="646331"/>
          </a:xfrm>
          <a:prstGeom prst="rect">
            <a:avLst/>
          </a:prstGeom>
          <a:noFill/>
        </p:spPr>
        <p:txBody>
          <a:bodyPr wrap="none">
            <a:spAutoFit/>
          </a:bodyPr>
          <a:lstStyle/>
          <a:p>
            <a:pPr algn="ctr">
              <a:defRPr/>
            </a:pPr>
            <a:r>
              <a:rPr lang="en-US" sz="3600" b="1" dirty="0">
                <a:ln w="18000">
                  <a:noFill/>
                  <a:prstDash val="solid"/>
                  <a:miter lim="800000"/>
                </a:ln>
                <a:solidFill>
                  <a:srgbClr val="0070C0"/>
                </a:solidFill>
              </a:rPr>
              <a:t>7K</a:t>
            </a:r>
          </a:p>
        </p:txBody>
      </p:sp>
      <p:sp>
        <p:nvSpPr>
          <p:cNvPr id="36" name="Rectangle 35"/>
          <p:cNvSpPr/>
          <p:nvPr/>
        </p:nvSpPr>
        <p:spPr>
          <a:xfrm>
            <a:off x="2696768" y="3919860"/>
            <a:ext cx="824264" cy="646331"/>
          </a:xfrm>
          <a:prstGeom prst="rect">
            <a:avLst/>
          </a:prstGeom>
          <a:noFill/>
        </p:spPr>
        <p:txBody>
          <a:bodyPr wrap="none">
            <a:spAutoFit/>
          </a:bodyPr>
          <a:lstStyle/>
          <a:p>
            <a:pPr algn="ctr">
              <a:defRPr/>
            </a:pPr>
            <a:r>
              <a:rPr lang="en-US" sz="3600" b="1" dirty="0">
                <a:ln w="18000">
                  <a:noFill/>
                  <a:prstDash val="solid"/>
                  <a:miter lim="800000"/>
                </a:ln>
                <a:solidFill>
                  <a:srgbClr val="92D050"/>
                </a:solidFill>
              </a:rPr>
              <a:t>7M</a:t>
            </a:r>
          </a:p>
        </p:txBody>
      </p:sp>
      <p:sp>
        <p:nvSpPr>
          <p:cNvPr id="37" name="Rectangle 36"/>
          <p:cNvSpPr/>
          <p:nvPr/>
        </p:nvSpPr>
        <p:spPr>
          <a:xfrm>
            <a:off x="4839528" y="3931614"/>
            <a:ext cx="636713" cy="646331"/>
          </a:xfrm>
          <a:prstGeom prst="rect">
            <a:avLst/>
          </a:prstGeom>
          <a:noFill/>
        </p:spPr>
        <p:txBody>
          <a:bodyPr wrap="none">
            <a:spAutoFit/>
          </a:bodyPr>
          <a:lstStyle/>
          <a:p>
            <a:pPr algn="ctr">
              <a:defRPr/>
            </a:pPr>
            <a:r>
              <a:rPr lang="en-US" sz="3600" b="1" dirty="0">
                <a:ln w="18000">
                  <a:noFill/>
                  <a:prstDash val="solid"/>
                  <a:miter lim="800000"/>
                </a:ln>
                <a:solidFill>
                  <a:srgbClr val="00B0F0"/>
                </a:solidFill>
              </a:rPr>
              <a:t>7S</a:t>
            </a:r>
          </a:p>
        </p:txBody>
      </p:sp>
      <p:sp>
        <p:nvSpPr>
          <p:cNvPr id="38" name="Rectangle 37"/>
          <p:cNvSpPr/>
          <p:nvPr/>
        </p:nvSpPr>
        <p:spPr>
          <a:xfrm>
            <a:off x="6876256" y="3890483"/>
            <a:ext cx="814647" cy="646331"/>
          </a:xfrm>
          <a:prstGeom prst="rect">
            <a:avLst/>
          </a:prstGeom>
          <a:noFill/>
        </p:spPr>
        <p:txBody>
          <a:bodyPr wrap="none">
            <a:spAutoFit/>
          </a:bodyPr>
          <a:lstStyle/>
          <a:p>
            <a:pPr algn="ctr">
              <a:defRPr/>
            </a:pPr>
            <a:r>
              <a:rPr lang="en-US" sz="3600" b="1" dirty="0">
                <a:ln w="18000">
                  <a:noFill/>
                  <a:prstDash val="solid"/>
                  <a:miter lim="800000"/>
                </a:ln>
                <a:solidFill>
                  <a:srgbClr val="92D050"/>
                </a:solidFill>
              </a:rPr>
              <a:t>7W</a:t>
            </a:r>
          </a:p>
        </p:txBody>
      </p:sp>
    </p:spTree>
    <p:extLst>
      <p:ext uri="{BB962C8B-B14F-4D97-AF65-F5344CB8AC3E}">
        <p14:creationId xmlns:p14="http://schemas.microsoft.com/office/powerpoint/2010/main" val="819847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30723" name="Rectangle 5"/>
          <p:cNvSpPr>
            <a:spLocks noChangeArrowheads="1"/>
          </p:cNvSpPr>
          <p:nvPr/>
        </p:nvSpPr>
        <p:spPr bwMode="auto">
          <a:xfrm>
            <a:off x="0" y="1619677"/>
            <a:ext cx="9144001" cy="5486400"/>
          </a:xfrm>
          <a:prstGeom prst="rect">
            <a:avLst/>
          </a:prstGeom>
          <a:solidFill>
            <a:srgbClr val="001831"/>
          </a:solidFill>
          <a:ln w="9525">
            <a:solidFill>
              <a:schemeClr val="tx1"/>
            </a:solidFill>
            <a:miter lim="800000"/>
            <a:headEnd/>
            <a:tailEnd/>
          </a:ln>
        </p:spPr>
        <p:txBody>
          <a:bodyPr wrap="none" anchor="ctr"/>
          <a:lstStyle/>
          <a:p>
            <a:r>
              <a:rPr lang="en-GB" sz="4800" dirty="0"/>
              <a:t>            </a:t>
            </a:r>
          </a:p>
          <a:p>
            <a:endParaRPr lang="en-GB" sz="4800" dirty="0"/>
          </a:p>
          <a:p>
            <a:r>
              <a:rPr lang="en-GB" sz="4800" dirty="0"/>
              <a:t>             </a:t>
            </a:r>
          </a:p>
        </p:txBody>
      </p:sp>
      <p:pic>
        <p:nvPicPr>
          <p:cNvPr id="30724"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569566"/>
            <a:ext cx="9107488"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smtClean="0">
                <a:ln w="11430"/>
                <a:effectLst>
                  <a:outerShdw blurRad="38100" dist="38100" dir="2700000" algn="tl">
                    <a:srgbClr val="000000">
                      <a:alpha val="43137"/>
                    </a:srgbClr>
                  </a:outerShdw>
                </a:effectLst>
              </a:rPr>
              <a:t>Tony Berghuis</a:t>
            </a:r>
            <a:endParaRPr lang="en-US" sz="5400" b="1" dirty="0">
              <a:ln w="11430"/>
              <a:effectLst>
                <a:outerShdw blurRad="50800" dist="39000" dir="5460000" algn="tl">
                  <a:srgbClr val="000000">
                    <a:alpha val="38000"/>
                  </a:srgbClr>
                </a:outerShdw>
              </a:effectLst>
            </a:endParaRPr>
          </a:p>
        </p:txBody>
      </p:sp>
      <p:sp>
        <p:nvSpPr>
          <p:cNvPr id="10" name="Rectangle 9"/>
          <p:cNvSpPr/>
          <p:nvPr/>
        </p:nvSpPr>
        <p:spPr>
          <a:xfrm>
            <a:off x="0" y="4703760"/>
            <a:ext cx="9107488" cy="523220"/>
          </a:xfrm>
          <a:prstGeom prst="rect">
            <a:avLst/>
          </a:prstGeom>
          <a:noFill/>
        </p:spPr>
        <p:txBody>
          <a:bodyPr>
            <a:spAutoFit/>
          </a:bodyPr>
          <a:lstStyle/>
          <a:p>
            <a:pPr algn="ctr">
              <a:defRPr/>
            </a:pPr>
            <a:r>
              <a:rPr lang="en-GB" sz="2800" b="1" dirty="0">
                <a:ln w="17780" cmpd="sng">
                  <a:solidFill>
                    <a:schemeClr val="accent1">
                      <a:tint val="3000"/>
                    </a:schemeClr>
                  </a:solidFill>
                  <a:prstDash val="solid"/>
                  <a:miter lim="800000"/>
                </a:ln>
                <a:effectLst>
                  <a:outerShdw blurRad="55000" dist="50800" dir="5400000" algn="tl">
                    <a:srgbClr val="000000">
                      <a:alpha val="33000"/>
                    </a:srgbClr>
                  </a:outerShdw>
                </a:effectLst>
              </a:rPr>
              <a:t>Senior Teacher Key Stage </a:t>
            </a:r>
            <a:r>
              <a:rPr lang="en-GB" sz="2800" b="1" dirty="0" smtClean="0">
                <a:ln w="17780" cmpd="sng">
                  <a:solidFill>
                    <a:schemeClr val="accent1">
                      <a:tint val="3000"/>
                    </a:schemeClr>
                  </a:solidFill>
                  <a:prstDash val="solid"/>
                  <a:miter lim="800000"/>
                </a:ln>
                <a:effectLst>
                  <a:outerShdw blurRad="55000" dist="50800" dir="5400000" algn="tl">
                    <a:srgbClr val="000000">
                      <a:alpha val="33000"/>
                    </a:srgbClr>
                  </a:outerShdw>
                </a:effectLst>
              </a:rPr>
              <a:t>3 - Curriculum </a:t>
            </a:r>
            <a:r>
              <a:rPr lang="en-GB" sz="2800" b="1" dirty="0">
                <a:ln w="17780" cmpd="sng">
                  <a:solidFill>
                    <a:schemeClr val="accent1">
                      <a:tint val="3000"/>
                    </a:schemeClr>
                  </a:solidFill>
                  <a:prstDash val="solid"/>
                  <a:miter lim="800000"/>
                </a:ln>
                <a:effectLst>
                  <a:outerShdw blurRad="55000" dist="50800" dir="5400000" algn="tl">
                    <a:srgbClr val="000000">
                      <a:alpha val="33000"/>
                    </a:srgbClr>
                  </a:outerShdw>
                </a:effectLst>
              </a:rPr>
              <a:t>and Assessment </a:t>
            </a:r>
          </a:p>
        </p:txBody>
      </p:sp>
      <p:sp>
        <p:nvSpPr>
          <p:cNvPr id="13" name="Rectangle 12"/>
          <p:cNvSpPr/>
          <p:nvPr/>
        </p:nvSpPr>
        <p:spPr>
          <a:xfrm>
            <a:off x="0" y="5780978"/>
            <a:ext cx="9107488" cy="523220"/>
          </a:xfrm>
          <a:prstGeom prst="rect">
            <a:avLst/>
          </a:prstGeom>
          <a:noFill/>
        </p:spPr>
        <p:txBody>
          <a:bodyPr>
            <a:spAutoFit/>
          </a:bodyPr>
          <a:lstStyle/>
          <a:p>
            <a:pPr algn="ctr">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anbe@patana.ac.th</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Rectangle 2"/>
          <p:cNvSpPr txBox="1">
            <a:spLocks noRot="1" noChangeArrowheads="1"/>
          </p:cNvSpPr>
          <p:nvPr/>
        </p:nvSpPr>
        <p:spPr>
          <a:xfrm>
            <a:off x="6697663" y="736600"/>
            <a:ext cx="1978793" cy="914400"/>
          </a:xfrm>
          <a:prstGeom prst="rect">
            <a:avLst/>
          </a:prstGeom>
        </p:spPr>
        <p:txBody>
          <a:bodyPr/>
          <a:lstStyle/>
          <a:p>
            <a:pPr algn="ctr">
              <a:defRPr/>
            </a:pPr>
            <a:r>
              <a:rPr lang="en-US" sz="5400" dirty="0">
                <a:ea typeface="+mj-ea"/>
                <a:cs typeface="+mj-cs"/>
              </a:rPr>
              <a:t>Year 7</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4425" y="2492896"/>
            <a:ext cx="1709738"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0130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1400">
                <a:latin typeface="Garamond" pitchFamily="18" charset="0"/>
                <a:cs typeface="Arial" charset="0"/>
              </a:rPr>
              <a:t>Bangkok Patana School Master Presentation</a:t>
            </a:r>
          </a:p>
        </p:txBody>
      </p:sp>
      <p:sp>
        <p:nvSpPr>
          <p:cNvPr id="30723" name="Rectangle 5"/>
          <p:cNvSpPr>
            <a:spLocks noChangeArrowheads="1"/>
          </p:cNvSpPr>
          <p:nvPr/>
        </p:nvSpPr>
        <p:spPr bwMode="auto">
          <a:xfrm>
            <a:off x="0" y="1619677"/>
            <a:ext cx="9144001" cy="5486400"/>
          </a:xfrm>
          <a:prstGeom prst="rect">
            <a:avLst/>
          </a:prstGeom>
          <a:solidFill>
            <a:srgbClr val="001831"/>
          </a:solidFill>
          <a:ln w="9525">
            <a:solidFill>
              <a:schemeClr val="tx1"/>
            </a:solidFill>
            <a:miter lim="800000"/>
            <a:headEnd/>
            <a:tailEnd/>
          </a:ln>
        </p:spPr>
        <p:txBody>
          <a:bodyPr wrap="none" anchor="ctr"/>
          <a:lstStyle/>
          <a:p>
            <a:r>
              <a:rPr lang="en-GB" sz="4800"/>
              <a:t>            </a:t>
            </a:r>
          </a:p>
          <a:p>
            <a:endParaRPr lang="en-GB" sz="4800"/>
          </a:p>
          <a:p>
            <a:r>
              <a:rPr lang="en-GB" sz="4800"/>
              <a:t>             </a:t>
            </a:r>
          </a:p>
        </p:txBody>
      </p:sp>
      <p:pic>
        <p:nvPicPr>
          <p:cNvPr id="30724"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569566"/>
            <a:ext cx="9107488"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smtClean="0">
                <a:ln w="11430"/>
                <a:effectLst>
                  <a:outerShdw blurRad="38100" dist="38100" dir="2700000" algn="tl">
                    <a:srgbClr val="000000">
                      <a:alpha val="43137"/>
                    </a:srgbClr>
                  </a:outerShdw>
                </a:effectLst>
              </a:rPr>
              <a:t>Brian Taylor</a:t>
            </a:r>
            <a:endParaRPr lang="en-US" sz="5400" b="1" dirty="0">
              <a:ln w="11430"/>
              <a:effectLst>
                <a:outerShdw blurRad="50800" dist="39000" dir="5460000" algn="tl">
                  <a:srgbClr val="000000">
                    <a:alpha val="38000"/>
                  </a:srgbClr>
                </a:outerShdw>
              </a:effectLst>
            </a:endParaRPr>
          </a:p>
        </p:txBody>
      </p:sp>
      <p:sp>
        <p:nvSpPr>
          <p:cNvPr id="10" name="Rectangle 9"/>
          <p:cNvSpPr/>
          <p:nvPr/>
        </p:nvSpPr>
        <p:spPr>
          <a:xfrm>
            <a:off x="0" y="4721960"/>
            <a:ext cx="9107488" cy="1077218"/>
          </a:xfrm>
          <a:prstGeom prst="rect">
            <a:avLst/>
          </a:prstGeom>
          <a:noFill/>
        </p:spPr>
        <p:txBody>
          <a:bodyPr>
            <a:spAutoFit/>
          </a:bodyPr>
          <a:lstStyle/>
          <a:p>
            <a:pPr algn="ctr">
              <a:defRPr/>
            </a:pPr>
            <a:r>
              <a:rPr lang="en-GB" sz="3200" b="1" dirty="0">
                <a:ln w="17780" cmpd="sng">
                  <a:solidFill>
                    <a:schemeClr val="accent1">
                      <a:tint val="3000"/>
                    </a:schemeClr>
                  </a:solidFill>
                  <a:prstDash val="solid"/>
                  <a:miter lim="800000"/>
                </a:ln>
                <a:effectLst>
                  <a:outerShdw blurRad="55000" dist="50800" dir="5400000" algn="tl">
                    <a:srgbClr val="000000">
                      <a:alpha val="33000"/>
                    </a:srgbClr>
                  </a:outerShdw>
                </a:effectLst>
              </a:rPr>
              <a:t>Assistant Principal, Cross </a:t>
            </a:r>
            <a:r>
              <a:rPr lang="en-GB" sz="3200" b="1">
                <a:ln w="17780" cmpd="sng">
                  <a:solidFill>
                    <a:schemeClr val="accent1">
                      <a:tint val="3000"/>
                    </a:schemeClr>
                  </a:solidFill>
                  <a:prstDash val="solid"/>
                  <a:miter lim="800000"/>
                </a:ln>
                <a:effectLst>
                  <a:outerShdw blurRad="55000" dist="50800" dir="5400000" algn="tl">
                    <a:srgbClr val="000000">
                      <a:alpha val="33000"/>
                    </a:srgbClr>
                  </a:outerShdw>
                </a:effectLst>
              </a:rPr>
              <a:t>Campus </a:t>
            </a:r>
            <a:r>
              <a:rPr lang="en-GB" sz="3200" b="1" smtClean="0">
                <a:ln w="17780" cmpd="sng">
                  <a:solidFill>
                    <a:schemeClr val="accent1">
                      <a:tint val="3000"/>
                    </a:schemeClr>
                  </a:solidFill>
                  <a:prstDash val="solid"/>
                  <a:miter lim="800000"/>
                </a:ln>
                <a:effectLst>
                  <a:outerShdw blurRad="55000" dist="50800" dir="5400000" algn="tl">
                    <a:srgbClr val="000000">
                      <a:alpha val="33000"/>
                    </a:srgbClr>
                  </a:outerShdw>
                </a:effectLst>
              </a:rPr>
              <a:t>Curriculum </a:t>
            </a:r>
            <a:r>
              <a:rPr lang="en-GB" sz="3200" b="1" dirty="0">
                <a:ln w="17780" cmpd="sng">
                  <a:solidFill>
                    <a:schemeClr val="accent1">
                      <a:tint val="3000"/>
                    </a:schemeClr>
                  </a:solidFill>
                  <a:prstDash val="solid"/>
                  <a:miter lim="800000"/>
                </a:ln>
                <a:effectLst>
                  <a:outerShdw blurRad="55000" dist="50800" dir="5400000" algn="tl">
                    <a:srgbClr val="000000">
                      <a:alpha val="33000"/>
                    </a:srgbClr>
                  </a:outerShdw>
                </a:effectLst>
              </a:rPr>
              <a:t>Technology Integrator</a:t>
            </a:r>
          </a:p>
        </p:txBody>
      </p:sp>
      <p:sp>
        <p:nvSpPr>
          <p:cNvPr id="13" name="Rectangle 12"/>
          <p:cNvSpPr/>
          <p:nvPr/>
        </p:nvSpPr>
        <p:spPr>
          <a:xfrm>
            <a:off x="0" y="5780978"/>
            <a:ext cx="9107488" cy="523220"/>
          </a:xfrm>
          <a:prstGeom prst="rect">
            <a:avLst/>
          </a:prstGeom>
          <a:noFill/>
        </p:spPr>
        <p:txBody>
          <a:bodyPr>
            <a:spAutoFit/>
          </a:bodyPr>
          <a:lstStyle/>
          <a:p>
            <a:pPr algn="ctr">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brta@patana.ac.th</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Rectangle 2"/>
          <p:cNvSpPr txBox="1">
            <a:spLocks noRot="1" noChangeArrowheads="1"/>
          </p:cNvSpPr>
          <p:nvPr/>
        </p:nvSpPr>
        <p:spPr>
          <a:xfrm>
            <a:off x="6697663" y="736600"/>
            <a:ext cx="1978793" cy="914400"/>
          </a:xfrm>
          <a:prstGeom prst="rect">
            <a:avLst/>
          </a:prstGeom>
        </p:spPr>
        <p:txBody>
          <a:bodyPr/>
          <a:lstStyle/>
          <a:p>
            <a:pPr algn="ctr">
              <a:defRPr/>
            </a:pPr>
            <a:r>
              <a:rPr lang="en-US" sz="5400" dirty="0">
                <a:ea typeface="+mj-ea"/>
                <a:cs typeface="+mj-cs"/>
              </a:rPr>
              <a:t>Year 7</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2797" y="2636912"/>
            <a:ext cx="1581894" cy="1869981"/>
          </a:xfrm>
          <a:prstGeom prst="rect">
            <a:avLst/>
          </a:prstGeom>
        </p:spPr>
      </p:pic>
    </p:spTree>
    <p:extLst>
      <p:ext uri="{BB962C8B-B14F-4D97-AF65-F5344CB8AC3E}">
        <p14:creationId xmlns:p14="http://schemas.microsoft.com/office/powerpoint/2010/main" val="2497821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Right Arrow 4"/>
          <p:cNvSpPr/>
          <p:nvPr/>
        </p:nvSpPr>
        <p:spPr>
          <a:xfrm rot="990875">
            <a:off x="3542992" y="3381935"/>
            <a:ext cx="3949184" cy="2418554"/>
          </a:xfrm>
          <a:prstGeom prst="rightArrow">
            <a:avLst>
              <a:gd name="adj1" fmla="val 29996"/>
              <a:gd name="adj2" fmla="val 6504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4321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Parents’ Gateway</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1600200"/>
            <a:ext cx="9144000" cy="5257800"/>
          </a:xfrm>
          <a:prstGeom prst="rect">
            <a:avLst/>
          </a:prstGeom>
        </p:spPr>
      </p:pic>
    </p:spTree>
    <p:extLst>
      <p:ext uri="{BB962C8B-B14F-4D97-AF65-F5344CB8AC3E}">
        <p14:creationId xmlns:p14="http://schemas.microsoft.com/office/powerpoint/2010/main" val="4291459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Parents’ Gateway</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8761"/>
          <a:stretch/>
        </p:blipFill>
        <p:spPr>
          <a:xfrm>
            <a:off x="-33908" y="1600200"/>
            <a:ext cx="9177908" cy="5257800"/>
          </a:xfrm>
          <a:prstGeom prst="rect">
            <a:avLst/>
          </a:prstGeom>
        </p:spPr>
      </p:pic>
    </p:spTree>
    <p:extLst>
      <p:ext uri="{BB962C8B-B14F-4D97-AF65-F5344CB8AC3E}">
        <p14:creationId xmlns:p14="http://schemas.microsoft.com/office/powerpoint/2010/main" val="41548034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Lw3AZggWzl0PwCtJt7TkDC"/>
</p:tagLst>
</file>

<file path=ppt/tags/tag2.xml><?xml version="1.0" encoding="utf-8"?>
<p:tagLst xmlns:a="http://schemas.openxmlformats.org/drawingml/2006/main" xmlns:r="http://schemas.openxmlformats.org/officeDocument/2006/relationships" xmlns:p="http://schemas.openxmlformats.org/presentationml/2006/main">
  <p:tag name="DVSHAPEID" val="Lw3AZggWzl0PwCtJt7TkDC"/>
</p:tagLst>
</file>

<file path=ppt/tags/tag3.xml><?xml version="1.0" encoding="utf-8"?>
<p:tagLst xmlns:a="http://schemas.openxmlformats.org/drawingml/2006/main" xmlns:r="http://schemas.openxmlformats.org/officeDocument/2006/relationships" xmlns:p="http://schemas.openxmlformats.org/presentationml/2006/main">
  <p:tag name="DVSHAPEID" val="Lw3AZggWzl0PwCtJt7TkDC"/>
</p:tagLst>
</file>

<file path=ppt/tags/tag4.xml><?xml version="1.0" encoding="utf-8"?>
<p:tagLst xmlns:a="http://schemas.openxmlformats.org/drawingml/2006/main" xmlns:r="http://schemas.openxmlformats.org/officeDocument/2006/relationships" xmlns:p="http://schemas.openxmlformats.org/presentationml/2006/main">
  <p:tag name="DVSHAPEID" val="Lw3AZggWzl0PwCtJt7TkDC"/>
</p:tagLst>
</file>

<file path=ppt/tags/tag5.xml><?xml version="1.0" encoding="utf-8"?>
<p:tagLst xmlns:a="http://schemas.openxmlformats.org/drawingml/2006/main" xmlns:r="http://schemas.openxmlformats.org/officeDocument/2006/relationships" xmlns:p="http://schemas.openxmlformats.org/presentationml/2006/main">
  <p:tag name="DVSHAPEID" val="Lw3AZggWzl0PwCtJt7TkDC"/>
</p:tagLst>
</file>

<file path=ppt/tags/tag6.xml><?xml version="1.0" encoding="utf-8"?>
<p:tagLst xmlns:a="http://schemas.openxmlformats.org/drawingml/2006/main" xmlns:r="http://schemas.openxmlformats.org/officeDocument/2006/relationships" xmlns:p="http://schemas.openxmlformats.org/presentationml/2006/main">
  <p:tag name="DVSHAPEID" val="Lw3AZggWzl0PwCtJt7TkDC"/>
</p:tagLst>
</file>

<file path=ppt/tags/tag7.xml><?xml version="1.0" encoding="utf-8"?>
<p:tagLst xmlns:a="http://schemas.openxmlformats.org/drawingml/2006/main" xmlns:r="http://schemas.openxmlformats.org/officeDocument/2006/relationships" xmlns:p="http://schemas.openxmlformats.org/presentationml/2006/main">
  <p:tag name="DVSHAPEID" val="Lw3AZggWzl0PwCtJt7TkDC"/>
</p:tagLst>
</file>

<file path=ppt/tags/tag8.xml><?xml version="1.0" encoding="utf-8"?>
<p:tagLst xmlns:a="http://schemas.openxmlformats.org/drawingml/2006/main" xmlns:r="http://schemas.openxmlformats.org/officeDocument/2006/relationships" xmlns:p="http://schemas.openxmlformats.org/presentationml/2006/main">
  <p:tag name="DVSHAPEID" val="Lw3AZggWzl0PwCtJt7TkDC"/>
</p:tagLst>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3005</TotalTime>
  <Words>1075</Words>
  <Application>Microsoft Office PowerPoint</Application>
  <PresentationFormat>On-screen Show (4:3)</PresentationFormat>
  <Paragraphs>358</Paragraphs>
  <Slides>45</Slides>
  <Notes>33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7" baseType="lpstr">
      <vt:lpstr>Aharoni</vt:lpstr>
      <vt:lpstr>Arial</vt:lpstr>
      <vt:lpstr>Calibri</vt:lpstr>
      <vt:lpstr>Cordia New</vt:lpstr>
      <vt:lpstr>Courier New</vt:lpstr>
      <vt:lpstr>Franklin Gothic Book</vt:lpstr>
      <vt:lpstr>Garamond</vt:lpstr>
      <vt:lpstr>Lucida Sans Unicode</vt:lpstr>
      <vt:lpstr>Wingdings</vt:lpstr>
      <vt:lpstr>Wingdings 2</vt:lpstr>
      <vt:lpstr>Technic</vt:lpstr>
      <vt:lpstr>Document</vt:lpstr>
      <vt:lpstr>Welcome to the Year 7</vt:lpstr>
      <vt:lpstr>PowerPoint Presentation</vt:lpstr>
      <vt:lpstr>PowerPoint Presentation</vt:lpstr>
      <vt:lpstr>PowerPoint Presentation</vt:lpstr>
      <vt:lpstr>PowerPoint Presentation</vt:lpstr>
      <vt:lpstr>PowerPoint Presentation</vt:lpstr>
      <vt:lpstr>PowerPoint Presentation</vt:lpstr>
      <vt:lpstr>Current Parents’ Gateway</vt:lpstr>
      <vt:lpstr>New Parents’ Gateway</vt:lpstr>
      <vt:lpstr>Timetable</vt:lpstr>
      <vt:lpstr>Home Learning Tasks</vt:lpstr>
      <vt:lpstr>Useful School Forms</vt:lpstr>
      <vt:lpstr>Digital Citizenship</vt:lpstr>
      <vt:lpstr>commonsensemedia.org</vt:lpstr>
      <vt:lpstr>askthemediatrician.org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COMPAQ</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5 Parents’ Briefing Meeting</dc:title>
  <dc:creator>battram</dc:creator>
  <cp:lastModifiedBy>Brian Taylor</cp:lastModifiedBy>
  <cp:revision>203</cp:revision>
  <dcterms:created xsi:type="dcterms:W3CDTF">2003-08-31T09:16:37Z</dcterms:created>
  <dcterms:modified xsi:type="dcterms:W3CDTF">2014-09-06T09:53:53Z</dcterms:modified>
</cp:coreProperties>
</file>