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1" r:id="rId2"/>
  </p:sldMasterIdLst>
  <p:notesMasterIdLst>
    <p:notesMasterId r:id="rId11"/>
  </p:notesMasterIdLst>
  <p:sldIdLst>
    <p:sldId id="263" r:id="rId3"/>
    <p:sldId id="257" r:id="rId4"/>
    <p:sldId id="264" r:id="rId5"/>
    <p:sldId id="265" r:id="rId6"/>
    <p:sldId id="266" r:id="rId7"/>
    <p:sldId id="267" r:id="rId8"/>
    <p:sldId id="268" r:id="rId9"/>
    <p:sldId id="26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400" y="6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acc291786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acc291786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There is</a:t>
            </a:r>
            <a:r>
              <a:rPr lang="en-GB" baseline="0" dirty="0"/>
              <a:t> a handout of the above text for the students to follow along</a:t>
            </a:r>
            <a:endParaRPr lang="en-GB" dirty="0"/>
          </a:p>
        </p:txBody>
      </p:sp>
    </p:spTree>
    <p:extLst>
      <p:ext uri="{BB962C8B-B14F-4D97-AF65-F5344CB8AC3E}">
        <p14:creationId xmlns:p14="http://schemas.microsoft.com/office/powerpoint/2010/main" val="1938609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There is</a:t>
            </a:r>
            <a:r>
              <a:rPr lang="en-GB" baseline="0" dirty="0"/>
              <a:t> a handout of the above text for the students to follow along</a:t>
            </a:r>
            <a:endParaRPr lang="en-GB" dirty="0"/>
          </a:p>
          <a:p>
            <a:endParaRPr lang="en-GB" dirty="0"/>
          </a:p>
        </p:txBody>
      </p:sp>
    </p:spTree>
    <p:extLst>
      <p:ext uri="{BB962C8B-B14F-4D97-AF65-F5344CB8AC3E}">
        <p14:creationId xmlns:p14="http://schemas.microsoft.com/office/powerpoint/2010/main" val="1952717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Each</a:t>
            </a:r>
            <a:r>
              <a:rPr lang="en-GB" baseline="0" dirty="0"/>
              <a:t> group will get a copy of this </a:t>
            </a:r>
            <a:endParaRPr lang="en-GB" dirty="0"/>
          </a:p>
        </p:txBody>
      </p:sp>
    </p:spTree>
    <p:extLst>
      <p:ext uri="{BB962C8B-B14F-4D97-AF65-F5344CB8AC3E}">
        <p14:creationId xmlns:p14="http://schemas.microsoft.com/office/powerpoint/2010/main" val="4185901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A6EBFA5-0E74-4658-9440-72151C100809}"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4247343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A6EBFA5-0E74-4658-9440-72151C100809}"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1824009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A6EBFA5-0E74-4658-9440-72151C100809}"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3369911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6EBFA5-0E74-4658-9440-72151C100809}"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14627777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A6EBFA5-0E74-4658-9440-72151C100809}"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38929169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A6EBFA5-0E74-4658-9440-72151C100809}" type="datetimeFigureOut">
              <a:rPr lang="en-GB" smtClean="0"/>
              <a:t>01/11/2022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3862997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A6EBFA5-0E74-4658-9440-72151C100809}" type="datetimeFigureOut">
              <a:rPr lang="en-GB" smtClean="0"/>
              <a:t>01/11/2022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3925709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6EBFA5-0E74-4658-9440-72151C100809}" type="datetimeFigureOut">
              <a:rPr lang="en-GB" smtClean="0"/>
              <a:t>01/11/2022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3693778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A6EBFA5-0E74-4658-9440-72151C100809}"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327290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A6EBFA5-0E74-4658-9440-72151C100809}"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1037440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A6EBFA5-0E74-4658-9440-72151C100809}"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29865211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A6EBFA5-0E74-4658-9440-72151C100809}"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C00EE-5113-4436-9C5A-F2D3DB093D4E}" type="slidenum">
              <a:rPr lang="en-GB" smtClean="0"/>
              <a:t>‹#›</a:t>
            </a:fld>
            <a:endParaRPr lang="en-GB"/>
          </a:p>
        </p:txBody>
      </p:sp>
    </p:spTree>
    <p:extLst>
      <p:ext uri="{BB962C8B-B14F-4D97-AF65-F5344CB8AC3E}">
        <p14:creationId xmlns:p14="http://schemas.microsoft.com/office/powerpoint/2010/main" val="245338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A6EBFA5-0E74-4658-9440-72151C100809}" type="datetimeFigureOut">
              <a:rPr lang="en-GB" smtClean="0"/>
              <a:t>01/11/2022</a:t>
            </a:fld>
            <a:endParaRPr lang="en-GB"/>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036C00EE-5113-4436-9C5A-F2D3DB093D4E}" type="slidenum">
              <a:rPr lang="en-GB" smtClean="0"/>
              <a:t>‹#›</a:t>
            </a:fld>
            <a:endParaRPr lang="en-GB"/>
          </a:p>
        </p:txBody>
      </p:sp>
    </p:spTree>
    <p:extLst>
      <p:ext uri="{BB962C8B-B14F-4D97-AF65-F5344CB8AC3E}">
        <p14:creationId xmlns:p14="http://schemas.microsoft.com/office/powerpoint/2010/main" val="426716816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s://drive.google.com/file/d/1pGeH-dWSyKiX8z6v7cwVMbIUxeBpbuBf/view?usp=sharing" TargetMode="External"/><Relationship Id="rId2" Type="http://schemas.openxmlformats.org/officeDocument/2006/relationships/hyperlink" Target="https://drive.google.com/file/d/1avtVSuSOCqQYxdSoXA8ACT_tgJJ5O-T7/view?usp=sharing" TargetMode="Externa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536" y="362694"/>
            <a:ext cx="7687194" cy="735676"/>
          </a:xfrm>
        </p:spPr>
        <p:txBody>
          <a:bodyPr>
            <a:normAutofit fontScale="90000"/>
          </a:bodyPr>
          <a:lstStyle/>
          <a:p>
            <a:r>
              <a:rPr lang="en-GB" b="1" dirty="0"/>
              <a:t>Purpose:</a:t>
            </a:r>
          </a:p>
        </p:txBody>
      </p:sp>
      <p:sp>
        <p:nvSpPr>
          <p:cNvPr id="3" name="Subtitle 2"/>
          <p:cNvSpPr>
            <a:spLocks noGrp="1"/>
          </p:cNvSpPr>
          <p:nvPr>
            <p:ph type="subTitle" idx="1"/>
          </p:nvPr>
        </p:nvSpPr>
        <p:spPr>
          <a:xfrm>
            <a:off x="343757" y="1375063"/>
            <a:ext cx="4824500" cy="2785052"/>
          </a:xfrm>
        </p:spPr>
        <p:txBody>
          <a:bodyPr>
            <a:normAutofit fontScale="77500" lnSpcReduction="20000"/>
          </a:bodyPr>
          <a:lstStyle/>
          <a:p>
            <a:r>
              <a:rPr lang="en-GB" sz="2625" b="1" u="sng" dirty="0"/>
              <a:t>Success Criteria:</a:t>
            </a:r>
          </a:p>
          <a:p>
            <a:endParaRPr lang="en-GB" sz="2625" b="1" u="sng" dirty="0"/>
          </a:p>
          <a:p>
            <a:r>
              <a:rPr lang="en-GB" sz="2625" dirty="0"/>
              <a:t>I can:</a:t>
            </a:r>
          </a:p>
          <a:p>
            <a:r>
              <a:rPr lang="en-GB" sz="2625" dirty="0"/>
              <a:t>-Understand the key criteria for the assessed expedition.</a:t>
            </a:r>
          </a:p>
          <a:p>
            <a:pPr>
              <a:spcBef>
                <a:spcPts val="450"/>
              </a:spcBef>
              <a:spcAft>
                <a:spcPts val="450"/>
              </a:spcAft>
            </a:pPr>
            <a:r>
              <a:rPr lang="en-GB" sz="2625" dirty="0"/>
              <a:t>-Write a purpose proposal.</a:t>
            </a:r>
          </a:p>
          <a:p>
            <a:pPr>
              <a:spcBef>
                <a:spcPts val="450"/>
              </a:spcBef>
              <a:spcAft>
                <a:spcPts val="450"/>
              </a:spcAft>
            </a:pPr>
            <a:r>
              <a:rPr lang="en-GB" sz="2625" dirty="0"/>
              <a:t>-Reflect on the practice hike to identify areas of required improvement for the assessed expedition</a:t>
            </a:r>
          </a:p>
          <a:p>
            <a:endParaRPr lang="en-GB" dirty="0"/>
          </a:p>
        </p:txBody>
      </p:sp>
      <p:pic>
        <p:nvPicPr>
          <p:cNvPr id="6" name="Picture 5"/>
          <p:cNvPicPr>
            <a:picLocks noChangeAspect="1"/>
          </p:cNvPicPr>
          <p:nvPr/>
        </p:nvPicPr>
        <p:blipFill>
          <a:blip r:embed="rId2"/>
          <a:stretch>
            <a:fillRect/>
          </a:stretch>
        </p:blipFill>
        <p:spPr>
          <a:xfrm>
            <a:off x="6226820" y="299351"/>
            <a:ext cx="2531677" cy="773282"/>
          </a:xfrm>
          <a:prstGeom prst="rect">
            <a:avLst/>
          </a:prstGeom>
        </p:spPr>
      </p:pic>
      <p:pic>
        <p:nvPicPr>
          <p:cNvPr id="4" name="Picture 3"/>
          <p:cNvPicPr>
            <a:picLocks noChangeAspect="1"/>
          </p:cNvPicPr>
          <p:nvPr/>
        </p:nvPicPr>
        <p:blipFill>
          <a:blip r:embed="rId3"/>
          <a:stretch>
            <a:fillRect/>
          </a:stretch>
        </p:blipFill>
        <p:spPr>
          <a:xfrm>
            <a:off x="5168257" y="1854813"/>
            <a:ext cx="3456226" cy="2305303"/>
          </a:xfrm>
          <a:prstGeom prst="rect">
            <a:avLst/>
          </a:prstGeom>
        </p:spPr>
      </p:pic>
    </p:spTree>
    <p:extLst>
      <p:ext uri="{BB962C8B-B14F-4D97-AF65-F5344CB8AC3E}">
        <p14:creationId xmlns:p14="http://schemas.microsoft.com/office/powerpoint/2010/main" val="4046002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u="sng" dirty="0"/>
              <a:t>Review</a:t>
            </a:r>
            <a:endParaRPr sz="3300" u="sng" dirty="0"/>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800" dirty="0"/>
              <a:t>In pairs, discuss 3 WWWs and 2 EBIs about your own performance during the Rama 9 Outdoor Navigation ECA and how your group performed as a whole. </a:t>
            </a:r>
            <a:endParaRPr sz="2800" dirty="0"/>
          </a:p>
          <a:p>
            <a:pPr marL="0" lvl="0" indent="0" algn="l" rtl="0">
              <a:spcBef>
                <a:spcPts val="1600"/>
              </a:spcBef>
              <a:spcAft>
                <a:spcPts val="0"/>
              </a:spcAft>
              <a:buNone/>
            </a:pPr>
            <a:r>
              <a:rPr lang="en-GB" sz="2800" dirty="0"/>
              <a:t>Three groups will be selected at random to share their reflections.</a:t>
            </a:r>
            <a:endParaRPr sz="2800" dirty="0"/>
          </a:p>
          <a:p>
            <a:pPr marL="0" lvl="0" indent="0" algn="l" rtl="0">
              <a:spcBef>
                <a:spcPts val="1600"/>
              </a:spcBef>
              <a:spcAft>
                <a:spcPts val="1600"/>
              </a:spcAft>
              <a:buNone/>
            </a:pP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233" y="641713"/>
            <a:ext cx="8450036" cy="3991010"/>
          </a:xfrm>
        </p:spPr>
        <p:txBody>
          <a:bodyPr>
            <a:normAutofit/>
          </a:bodyPr>
          <a:lstStyle/>
          <a:p>
            <a:pPr marL="0" indent="0" algn="just">
              <a:buNone/>
            </a:pPr>
            <a:r>
              <a:rPr lang="en-GB" dirty="0"/>
              <a:t>Before you start your Adventurous Journey you need to have a think about how you are going to record it. For your Assessment you need to work in your groups to produce a report. All team members should have an input into the report, which can be in any format. </a:t>
            </a:r>
            <a:r>
              <a:rPr lang="en-GB" b="1" dirty="0"/>
              <a:t>It should tell the story of your preparation for and execution of the qualifying journey (the Assessment).</a:t>
            </a:r>
            <a:r>
              <a:rPr lang="en-GB" dirty="0"/>
              <a:t> This can provide a permanent record for your own personal reflection. Only after the report has been presented to your Assessor </a:t>
            </a:r>
            <a:r>
              <a:rPr lang="en-GB" i="1" dirty="0"/>
              <a:t>- simply travelling through the countryside is not enough!</a:t>
            </a:r>
            <a:endParaRPr lang="en-GB" dirty="0"/>
          </a:p>
          <a:p>
            <a:endParaRPr lang="en-GB" dirty="0"/>
          </a:p>
          <a:p>
            <a:pPr marL="0" indent="0" algn="ctr">
              <a:buNone/>
            </a:pPr>
            <a:r>
              <a:rPr lang="en-GB" b="1" dirty="0"/>
              <a:t>Be as imaginative as you like!!</a:t>
            </a:r>
            <a:endParaRPr lang="en-GB" dirty="0"/>
          </a:p>
          <a:p>
            <a:pPr marL="0" indent="0">
              <a:buNone/>
            </a:pPr>
            <a:endParaRPr lang="en-GB" dirty="0"/>
          </a:p>
        </p:txBody>
      </p:sp>
      <p:pic>
        <p:nvPicPr>
          <p:cNvPr id="5" name="Picture 4"/>
          <p:cNvPicPr>
            <a:picLocks noChangeAspect="1"/>
          </p:cNvPicPr>
          <p:nvPr/>
        </p:nvPicPr>
        <p:blipFill>
          <a:blip r:embed="rId2"/>
          <a:stretch>
            <a:fillRect/>
          </a:stretch>
        </p:blipFill>
        <p:spPr>
          <a:xfrm>
            <a:off x="3189412" y="4076149"/>
            <a:ext cx="2531677" cy="773282"/>
          </a:xfrm>
          <a:prstGeom prst="rect">
            <a:avLst/>
          </a:prstGeom>
        </p:spPr>
      </p:pic>
      <p:sp>
        <p:nvSpPr>
          <p:cNvPr id="2" name="TextBox 1"/>
          <p:cNvSpPr txBox="1"/>
          <p:nvPr/>
        </p:nvSpPr>
        <p:spPr>
          <a:xfrm>
            <a:off x="230233" y="180048"/>
            <a:ext cx="4326673" cy="461665"/>
          </a:xfrm>
          <a:prstGeom prst="rect">
            <a:avLst/>
          </a:prstGeom>
          <a:noFill/>
        </p:spPr>
        <p:txBody>
          <a:bodyPr wrap="square" rtlCol="0">
            <a:spAutoFit/>
          </a:bodyPr>
          <a:lstStyle/>
          <a:p>
            <a:r>
              <a:rPr lang="en-GB" sz="2400" b="1" u="sng" dirty="0"/>
              <a:t>Purpose</a:t>
            </a:r>
            <a:endParaRPr lang="en-GB" b="1" u="sng" dirty="0"/>
          </a:p>
        </p:txBody>
      </p:sp>
    </p:spTree>
    <p:extLst>
      <p:ext uri="{BB962C8B-B14F-4D97-AF65-F5344CB8AC3E}">
        <p14:creationId xmlns:p14="http://schemas.microsoft.com/office/powerpoint/2010/main" val="3655137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481" y="255296"/>
            <a:ext cx="8743949" cy="5324535"/>
          </a:xfrm>
          <a:prstGeom prst="rect">
            <a:avLst/>
          </a:prstGeom>
        </p:spPr>
        <p:txBody>
          <a:bodyPr wrap="square">
            <a:spAutoFit/>
          </a:bodyPr>
          <a:lstStyle/>
          <a:p>
            <a:pPr algn="just" defTabSz="685800">
              <a:buClrTx/>
            </a:pPr>
            <a:r>
              <a:rPr lang="en-GB" sz="2400" b="1" u="sng"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Requirements</a:t>
            </a:r>
          </a:p>
          <a:p>
            <a:pPr algn="just" defTabSz="685800">
              <a:buClrTx/>
            </a:pPr>
            <a:endParaRPr lang="en-GB" sz="1600" b="1" u="sng"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algn="just" defTabSz="685800">
              <a:buClrTx/>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You will be required to write a proposal in your groups before your expedition and submit it to one of the teachers supervising your expedition at least a week before you go.  You will be contacted by your trip leader a few weeks in advance of your expedition to remind you of this.</a:t>
            </a:r>
          </a:p>
          <a:p>
            <a:pPr algn="just" defTabSz="685800">
              <a:buClrTx/>
            </a:pPr>
            <a:endPar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algn="just" defTabSz="685800">
              <a:buClrTx/>
            </a:pPr>
            <a:r>
              <a:rPr lang="en-GB" sz="1350" kern="1200" dirty="0">
                <a:solidFill>
                  <a:prstClr val="black"/>
                </a:solidFill>
                <a:latin typeface="Calibri" panose="020F0502020204030204"/>
                <a:ea typeface="+mn-ea"/>
                <a:cs typeface="+mn-cs"/>
              </a:rPr>
              <a:t>You will need to arrange to meet up with your group to organise your report. Your ORB or Record book cannot be signed off until you have completed the initial proposal pre-expedition and then the final report post-expedition.  </a:t>
            </a:r>
          </a:p>
          <a:p>
            <a:pPr algn="just" defTabSz="685800">
              <a:buClrTx/>
            </a:pPr>
            <a:endParaRPr lang="en-GB" sz="1350" kern="1200" dirty="0">
              <a:solidFill>
                <a:prstClr val="black"/>
              </a:solidFill>
              <a:latin typeface="Calibri" panose="020F0502020204030204"/>
              <a:ea typeface="+mn-ea"/>
              <a:cs typeface="+mn-cs"/>
            </a:endParaRPr>
          </a:p>
          <a:p>
            <a:pPr algn="just" defTabSz="685800">
              <a:buClrTx/>
            </a:pPr>
            <a:r>
              <a:rPr lang="en-GB" sz="1350" kern="1200" dirty="0">
                <a:solidFill>
                  <a:prstClr val="black"/>
                </a:solidFill>
                <a:latin typeface="Calibri" panose="020F0502020204030204"/>
                <a:ea typeface="+mn-ea"/>
                <a:cs typeface="+mn-cs"/>
              </a:rPr>
              <a:t>After your expedition you will need to get in touch with the staff that led your trip plus any other staff that you feel could be relevant given your report’s topic (e.g. geography teachers, biology teachers) and organise a convenient time to deliver your report to them – this could be during a lunch or break time.  </a:t>
            </a:r>
          </a:p>
          <a:p>
            <a:pPr algn="just" defTabSz="685800">
              <a:buClrTx/>
            </a:pPr>
            <a:endPar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algn="just" defTabSz="685800">
              <a:buClrTx/>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You may produce your report in any one of the following ways or come up with another way:</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algn="just" defTabSz="685800">
              <a:buClrTx/>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 </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marL="257175" indent="-257175" algn="just" defTabSz="685800">
              <a:buClrTx/>
              <a:buFont typeface="Symbol" panose="05050102010706020507" pitchFamily="18" charset="2"/>
              <a:buChar char=""/>
              <a:tabLst>
                <a:tab pos="342900" algn="l"/>
              </a:tabLst>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 slide show on </a:t>
            </a:r>
            <a:r>
              <a:rPr lang="en-GB" sz="1350" kern="1200" dirty="0" err="1">
                <a:solidFill>
                  <a:prstClr val="black"/>
                </a:solidFill>
                <a:latin typeface="Calibri" panose="020F0502020204030204" pitchFamily="34" charset="0"/>
                <a:ea typeface="Times New Roman" panose="02020603050405020304" pitchFamily="18" charset="0"/>
                <a:cs typeface="Times New Roman" panose="02020603050405020304" pitchFamily="18" charset="0"/>
              </a:rPr>
              <a:t>Powerpoint</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marL="257175" indent="-257175" algn="just" defTabSz="685800">
              <a:buClrTx/>
              <a:buFont typeface="Symbol" panose="05050102010706020507" pitchFamily="18" charset="2"/>
              <a:buChar char=""/>
              <a:tabLst>
                <a:tab pos="342900" algn="l"/>
              </a:tabLst>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 video diary</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marL="257175" indent="-257175" algn="just" defTabSz="685800">
              <a:buClrTx/>
              <a:buFont typeface="Symbol" panose="05050102010706020507" pitchFamily="18" charset="2"/>
              <a:buChar char=""/>
              <a:tabLst>
                <a:tab pos="342900" algn="l"/>
              </a:tabLst>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 written report</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marL="257175" indent="-257175" algn="just" defTabSz="685800">
              <a:buClrTx/>
              <a:buFont typeface="Symbol" panose="05050102010706020507" pitchFamily="18" charset="2"/>
              <a:buChar char=""/>
              <a:tabLst>
                <a:tab pos="342900" algn="l"/>
              </a:tabLst>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 photographic display</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marL="257175" indent="-257175" algn="just" defTabSz="685800">
              <a:buClrTx/>
              <a:buFont typeface="Symbol" panose="05050102010706020507" pitchFamily="18" charset="2"/>
              <a:buChar char=""/>
              <a:tabLst>
                <a:tab pos="342900" algn="l"/>
              </a:tabLst>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 Newspaper/Newsletter/magazine format</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marL="257175" indent="-257175" algn="just" defTabSz="685800">
              <a:buClrTx/>
              <a:buFont typeface="Symbol" panose="05050102010706020507" pitchFamily="18" charset="2"/>
              <a:buChar char=""/>
              <a:tabLst>
                <a:tab pos="342900" algn="l"/>
              </a:tabLst>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 promotional video encouraging others to take part</a:t>
            </a:r>
            <a:endParaRPr lang="en-GB" sz="1500" kern="1200" dirty="0">
              <a:solidFill>
                <a:prstClr val="black"/>
              </a:solidFill>
              <a:latin typeface="Times New Roman" panose="02020603050405020304" pitchFamily="18" charset="0"/>
              <a:ea typeface="Times New Roman" panose="02020603050405020304" pitchFamily="18" charset="0"/>
              <a:cs typeface="+mn-cs"/>
            </a:endParaRPr>
          </a:p>
          <a:p>
            <a:pPr marL="257175" indent="-257175" algn="just" defTabSz="685800">
              <a:buClrTx/>
              <a:buFont typeface="Symbol" panose="05050102010706020507" pitchFamily="18" charset="2"/>
              <a:buChar char=""/>
              <a:tabLst>
                <a:tab pos="342900" algn="l"/>
              </a:tabLst>
            </a:pPr>
            <a:r>
              <a:rPr lang="en-GB" sz="135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A play, song or poem</a:t>
            </a:r>
          </a:p>
          <a:p>
            <a:pPr marL="257175" indent="-257175" algn="just" defTabSz="685800">
              <a:buClrTx/>
              <a:buFont typeface="Symbol" panose="05050102010706020507" pitchFamily="18" charset="2"/>
              <a:buChar char=""/>
              <a:tabLst>
                <a:tab pos="342900" algn="l"/>
              </a:tabLst>
            </a:pPr>
            <a:endParaRPr lang="en-GB" sz="150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algn="just" defTabSz="685800">
              <a:buClrTx/>
              <a:tabLst>
                <a:tab pos="342900" algn="l"/>
              </a:tabLst>
            </a:pPr>
            <a:endParaRPr lang="en-GB" sz="1500" kern="1200"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stretch>
            <a:fillRect/>
          </a:stretch>
        </p:blipFill>
        <p:spPr>
          <a:xfrm>
            <a:off x="6612323" y="4370218"/>
            <a:ext cx="2531677" cy="773282"/>
          </a:xfrm>
          <a:prstGeom prst="rect">
            <a:avLst/>
          </a:prstGeom>
        </p:spPr>
      </p:pic>
    </p:spTree>
    <p:extLst>
      <p:ext uri="{BB962C8B-B14F-4D97-AF65-F5344CB8AC3E}">
        <p14:creationId xmlns:p14="http://schemas.microsoft.com/office/powerpoint/2010/main" val="859526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364" y="180039"/>
            <a:ext cx="8270422" cy="4348605"/>
          </a:xfrm>
        </p:spPr>
        <p:txBody>
          <a:bodyPr>
            <a:noAutofit/>
          </a:bodyPr>
          <a:lstStyle/>
          <a:p>
            <a:pPr marL="0" indent="0" algn="ctr">
              <a:buNone/>
            </a:pPr>
            <a:r>
              <a:rPr lang="en-GB" sz="1600" b="1" dirty="0"/>
              <a:t>It should tell the story of your preparation for and execution of the qualifying journey (the Assessment) so think about the following:</a:t>
            </a:r>
            <a:endParaRPr lang="en-GB" sz="1600" dirty="0"/>
          </a:p>
          <a:p>
            <a:pPr marL="0" indent="0">
              <a:buNone/>
            </a:pPr>
            <a:endParaRPr lang="en-GB" sz="1600" dirty="0"/>
          </a:p>
          <a:p>
            <a:pPr lvl="0"/>
            <a:r>
              <a:rPr lang="en-GB" sz="1600" dirty="0"/>
              <a:t>How did you prepare? How did the group work together and prepare?</a:t>
            </a:r>
          </a:p>
          <a:p>
            <a:pPr lvl="0"/>
            <a:r>
              <a:rPr lang="en-GB" sz="1600" dirty="0"/>
              <a:t>Was it what you expected? How did you find the expedition?</a:t>
            </a:r>
          </a:p>
          <a:p>
            <a:pPr lvl="0"/>
            <a:r>
              <a:rPr lang="en-GB" sz="1600" dirty="0"/>
              <a:t>What did you learn?</a:t>
            </a:r>
          </a:p>
          <a:p>
            <a:pPr lvl="0"/>
            <a:r>
              <a:rPr lang="en-GB" sz="1600" dirty="0"/>
              <a:t>How did you get on with the navigation, route planning, </a:t>
            </a:r>
            <a:r>
              <a:rPr lang="en-GB" sz="1600" dirty="0" err="1"/>
              <a:t>campcraft</a:t>
            </a:r>
            <a:r>
              <a:rPr lang="en-GB" sz="1600" dirty="0"/>
              <a:t> and cooking?</a:t>
            </a:r>
          </a:p>
          <a:p>
            <a:pPr lvl="0"/>
            <a:r>
              <a:rPr lang="en-GB" sz="1600" dirty="0"/>
              <a:t>How did you work together as a team on the expedition?</a:t>
            </a:r>
          </a:p>
          <a:p>
            <a:pPr lvl="0"/>
            <a:r>
              <a:rPr lang="en-GB" sz="1600" dirty="0"/>
              <a:t>Did you have to use any of your First Aid training?</a:t>
            </a:r>
          </a:p>
          <a:p>
            <a:pPr lvl="0"/>
            <a:r>
              <a:rPr lang="en-GB" sz="1600" dirty="0"/>
              <a:t>What did you notice about the environment?</a:t>
            </a:r>
          </a:p>
          <a:p>
            <a:pPr lvl="0"/>
            <a:r>
              <a:rPr lang="en-GB" sz="1600" dirty="0"/>
              <a:t>Did you learn any new skills?</a:t>
            </a:r>
          </a:p>
          <a:p>
            <a:pPr lvl="0"/>
            <a:r>
              <a:rPr lang="en-GB" sz="1600" dirty="0"/>
              <a:t>Did you learn anything about yourself or other members in your team?</a:t>
            </a:r>
          </a:p>
          <a:p>
            <a:pPr lvl="0"/>
            <a:r>
              <a:rPr lang="en-GB" sz="1600" dirty="0"/>
              <a:t>What would you do differently next time?</a:t>
            </a:r>
          </a:p>
          <a:p>
            <a:pPr lvl="0"/>
            <a:r>
              <a:rPr lang="en-GB" sz="1600" dirty="0"/>
              <a:t>How do you think the International Award has improved you?</a:t>
            </a:r>
          </a:p>
          <a:p>
            <a:pPr lvl="0"/>
            <a:r>
              <a:rPr lang="en-GB" sz="1600" dirty="0"/>
              <a:t>Can you relate any of the skills you have learnt to a school situation?</a:t>
            </a:r>
          </a:p>
          <a:p>
            <a:pPr lvl="0"/>
            <a:r>
              <a:rPr lang="en-GB" sz="1600" dirty="0"/>
              <a:t>Are you ready to do the Silver?</a:t>
            </a:r>
          </a:p>
          <a:p>
            <a:pPr marL="0" indent="0">
              <a:buNone/>
            </a:pPr>
            <a:endParaRPr lang="en-GB" sz="1600" dirty="0"/>
          </a:p>
        </p:txBody>
      </p:sp>
      <p:pic>
        <p:nvPicPr>
          <p:cNvPr id="4" name="Picture 3"/>
          <p:cNvPicPr>
            <a:picLocks noChangeAspect="1"/>
          </p:cNvPicPr>
          <p:nvPr/>
        </p:nvPicPr>
        <p:blipFill>
          <a:blip r:embed="rId3"/>
          <a:stretch>
            <a:fillRect/>
          </a:stretch>
        </p:blipFill>
        <p:spPr>
          <a:xfrm>
            <a:off x="6612324" y="4297822"/>
            <a:ext cx="2531677" cy="773282"/>
          </a:xfrm>
          <a:prstGeom prst="rect">
            <a:avLst/>
          </a:prstGeom>
        </p:spPr>
      </p:pic>
    </p:spTree>
    <p:extLst>
      <p:ext uri="{BB962C8B-B14F-4D97-AF65-F5344CB8AC3E}">
        <p14:creationId xmlns:p14="http://schemas.microsoft.com/office/powerpoint/2010/main" val="4020551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2292" y="431075"/>
            <a:ext cx="8143058" cy="4201648"/>
          </a:xfrm>
        </p:spPr>
        <p:txBody>
          <a:bodyPr>
            <a:normAutofit/>
          </a:bodyPr>
          <a:lstStyle/>
          <a:p>
            <a:pPr marL="0" indent="0">
              <a:buNone/>
            </a:pPr>
            <a:r>
              <a:rPr lang="en-GB" dirty="0"/>
              <a:t>Have a look at the presentations linked below and brainstorm your own ideas for your purpose.</a:t>
            </a:r>
          </a:p>
          <a:p>
            <a:pPr marL="0" indent="0">
              <a:buNone/>
            </a:pPr>
            <a:endParaRPr lang="en-GB" dirty="0"/>
          </a:p>
          <a:p>
            <a:pPr marL="0" indent="0" algn="ctr">
              <a:buNone/>
            </a:pPr>
            <a:r>
              <a:rPr lang="en-GB" dirty="0"/>
              <a:t>To inspire you watch the following video of past purpose reports at Patana:</a:t>
            </a:r>
          </a:p>
          <a:p>
            <a:pPr marL="0" indent="0" algn="ctr">
              <a:buNone/>
            </a:pPr>
            <a:r>
              <a:rPr lang="en-GB" dirty="0">
                <a:hlinkClick r:id="rId2"/>
              </a:rPr>
              <a:t>https://drive.google.com/file/d/1avtVSuSOCqQYxdSoXA8ACT_tgJJ5O-T7/view?usp=sharing</a:t>
            </a:r>
            <a:r>
              <a:rPr lang="en-GB" dirty="0"/>
              <a:t> </a:t>
            </a:r>
          </a:p>
          <a:p>
            <a:pPr marL="0" indent="0" algn="ctr">
              <a:buNone/>
            </a:pPr>
            <a:endParaRPr lang="en-GB" dirty="0"/>
          </a:p>
          <a:p>
            <a:pPr marL="0" indent="0" algn="ctr">
              <a:buNone/>
            </a:pPr>
            <a:r>
              <a:rPr lang="en-GB" dirty="0"/>
              <a:t>Past PPT purpose presentations:</a:t>
            </a:r>
          </a:p>
          <a:p>
            <a:pPr marL="0" indent="0" algn="ctr">
              <a:buNone/>
            </a:pPr>
            <a:r>
              <a:rPr lang="en-GB" dirty="0">
                <a:hlinkClick r:id="rId3"/>
              </a:rPr>
              <a:t>https://drive.google.com/file/d/1pGeH-dWSyKiX8z6v7cwVMbIUxeBpbuBf/view?usp=sharing</a:t>
            </a:r>
            <a:r>
              <a:rPr lang="en-GB" dirty="0"/>
              <a:t> </a:t>
            </a:r>
          </a:p>
        </p:txBody>
      </p:sp>
      <p:pic>
        <p:nvPicPr>
          <p:cNvPr id="4" name="Picture 3"/>
          <p:cNvPicPr>
            <a:picLocks noChangeAspect="1"/>
          </p:cNvPicPr>
          <p:nvPr/>
        </p:nvPicPr>
        <p:blipFill>
          <a:blip r:embed="rId4"/>
          <a:stretch>
            <a:fillRect/>
          </a:stretch>
        </p:blipFill>
        <p:spPr>
          <a:xfrm>
            <a:off x="6612324" y="4297822"/>
            <a:ext cx="2531677" cy="773282"/>
          </a:xfrm>
          <a:prstGeom prst="rect">
            <a:avLst/>
          </a:prstGeom>
        </p:spPr>
      </p:pic>
    </p:spTree>
    <p:extLst>
      <p:ext uri="{BB962C8B-B14F-4D97-AF65-F5344CB8AC3E}">
        <p14:creationId xmlns:p14="http://schemas.microsoft.com/office/powerpoint/2010/main" val="393193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37504" y="170736"/>
            <a:ext cx="4098574" cy="4706860"/>
          </a:xfrm>
          <a:prstGeom prst="rect">
            <a:avLst/>
          </a:prstGeom>
        </p:spPr>
      </p:pic>
      <p:sp>
        <p:nvSpPr>
          <p:cNvPr id="3" name="TextBox 2"/>
          <p:cNvSpPr txBox="1"/>
          <p:nvPr/>
        </p:nvSpPr>
        <p:spPr>
          <a:xfrm>
            <a:off x="4879468" y="400507"/>
            <a:ext cx="4015408" cy="4247317"/>
          </a:xfrm>
          <a:prstGeom prst="rect">
            <a:avLst/>
          </a:prstGeom>
          <a:noFill/>
        </p:spPr>
        <p:txBody>
          <a:bodyPr wrap="square" rtlCol="0">
            <a:spAutoFit/>
          </a:bodyPr>
          <a:lstStyle/>
          <a:p>
            <a:pPr algn="ctr"/>
            <a:r>
              <a:rPr lang="en-GB" sz="3000" dirty="0"/>
              <a:t>For the assessed  expedition your group will need to complete the purpose planning sheet and send it to your trip leader no later than a week before your expedition.</a:t>
            </a:r>
          </a:p>
        </p:txBody>
      </p:sp>
    </p:spTree>
    <p:extLst>
      <p:ext uri="{BB962C8B-B14F-4D97-AF65-F5344CB8AC3E}">
        <p14:creationId xmlns:p14="http://schemas.microsoft.com/office/powerpoint/2010/main" val="310150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312" y="297365"/>
            <a:ext cx="8162693" cy="4524315"/>
          </a:xfrm>
          <a:prstGeom prst="rect">
            <a:avLst/>
          </a:prstGeom>
          <a:noFill/>
        </p:spPr>
        <p:txBody>
          <a:bodyPr wrap="square" rtlCol="0">
            <a:spAutoFit/>
          </a:bodyPr>
          <a:lstStyle/>
          <a:p>
            <a:r>
              <a:rPr lang="en-GB" sz="2400" dirty="0"/>
              <a:t>Activity:</a:t>
            </a:r>
          </a:p>
          <a:p>
            <a:endParaRPr lang="en-GB" sz="2400" dirty="0"/>
          </a:p>
          <a:p>
            <a:r>
              <a:rPr lang="en-GB" sz="2400" dirty="0"/>
              <a:t>In groups of three, complete a purpose proposal form, then go on a 5 minute expedition around the school and record footage that you will use in your purpose presentation. </a:t>
            </a:r>
          </a:p>
          <a:p>
            <a:endParaRPr lang="en-GB" sz="2400" dirty="0"/>
          </a:p>
          <a:p>
            <a:r>
              <a:rPr lang="en-GB" sz="2400" dirty="0"/>
              <a:t>Return to the ECA classroom </a:t>
            </a:r>
            <a:r>
              <a:rPr lang="en-GB" sz="2400"/>
              <a:t>at 15:10 </a:t>
            </a:r>
            <a:r>
              <a:rPr lang="en-GB" sz="2400" dirty="0"/>
              <a:t>and you will have 10 minutes to prepare a purpose presentation. </a:t>
            </a:r>
          </a:p>
          <a:p>
            <a:endParaRPr lang="en-GB" sz="2400" dirty="0"/>
          </a:p>
          <a:p>
            <a:r>
              <a:rPr lang="en-GB" sz="2400" dirty="0"/>
              <a:t>The ECA teacher will pick three groups to present their school expedition purpose to the rest of the class.</a:t>
            </a:r>
          </a:p>
          <a:p>
            <a:endParaRPr lang="en-GB" sz="1200" dirty="0"/>
          </a:p>
          <a:p>
            <a:r>
              <a:rPr lang="en-GB" sz="1200" dirty="0"/>
              <a:t> </a:t>
            </a:r>
          </a:p>
        </p:txBody>
      </p:sp>
      <p:pic>
        <p:nvPicPr>
          <p:cNvPr id="3" name="Picture 2"/>
          <p:cNvPicPr>
            <a:picLocks noChangeAspect="1"/>
          </p:cNvPicPr>
          <p:nvPr/>
        </p:nvPicPr>
        <p:blipFill>
          <a:blip r:embed="rId2"/>
          <a:stretch>
            <a:fillRect/>
          </a:stretch>
        </p:blipFill>
        <p:spPr>
          <a:xfrm>
            <a:off x="6612323" y="4370218"/>
            <a:ext cx="2531677" cy="773282"/>
          </a:xfrm>
          <a:prstGeom prst="rect">
            <a:avLst/>
          </a:prstGeom>
        </p:spPr>
      </p:pic>
    </p:spTree>
    <p:extLst>
      <p:ext uri="{BB962C8B-B14F-4D97-AF65-F5344CB8AC3E}">
        <p14:creationId xmlns:p14="http://schemas.microsoft.com/office/powerpoint/2010/main" val="135238922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2912</TotalTime>
  <Words>794</Words>
  <Application>Microsoft Office PowerPoint</Application>
  <PresentationFormat>On-screen Show (16:9)</PresentationFormat>
  <Paragraphs>66</Paragraphs>
  <Slides>8</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Symbol</vt:lpstr>
      <vt:lpstr>Times New Roman</vt:lpstr>
      <vt:lpstr>Simple Light</vt:lpstr>
      <vt:lpstr>Office Theme</vt:lpstr>
      <vt:lpstr>Purpose:</vt:lpstr>
      <vt:lpstr>Review</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Purpose:</dc:title>
  <dc:creator>Kieran Clarke</dc:creator>
  <cp:lastModifiedBy>Kieran Clarke</cp:lastModifiedBy>
  <cp:revision>17</cp:revision>
  <dcterms:modified xsi:type="dcterms:W3CDTF">2022-11-01T07:17:07Z</dcterms:modified>
</cp:coreProperties>
</file>