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76" r:id="rId1"/>
    <p:sldMasterId id="2147484307" r:id="rId2"/>
    <p:sldMasterId id="2147484319" r:id="rId3"/>
    <p:sldMasterId id="2147484331" r:id="rId4"/>
    <p:sldMasterId id="2147484343" r:id="rId5"/>
    <p:sldMasterId id="2147484355" r:id="rId6"/>
    <p:sldMasterId id="2147484367" r:id="rId7"/>
    <p:sldMasterId id="2147484379" r:id="rId8"/>
  </p:sldMasterIdLst>
  <p:notesMasterIdLst>
    <p:notesMasterId r:id="rId67"/>
  </p:notesMasterIdLst>
  <p:handoutMasterIdLst>
    <p:handoutMasterId r:id="rId68"/>
  </p:handoutMasterIdLst>
  <p:sldIdLst>
    <p:sldId id="285" r:id="rId9"/>
    <p:sldId id="393" r:id="rId10"/>
    <p:sldId id="302" r:id="rId11"/>
    <p:sldId id="367" r:id="rId12"/>
    <p:sldId id="425" r:id="rId13"/>
    <p:sldId id="426" r:id="rId14"/>
    <p:sldId id="427" r:id="rId15"/>
    <p:sldId id="428" r:id="rId16"/>
    <p:sldId id="429" r:id="rId17"/>
    <p:sldId id="430" r:id="rId18"/>
    <p:sldId id="431" r:id="rId19"/>
    <p:sldId id="432" r:id="rId20"/>
    <p:sldId id="433" r:id="rId21"/>
    <p:sldId id="436" r:id="rId22"/>
    <p:sldId id="438" r:id="rId23"/>
    <p:sldId id="439" r:id="rId24"/>
    <p:sldId id="440" r:id="rId25"/>
    <p:sldId id="441" r:id="rId26"/>
    <p:sldId id="442" r:id="rId27"/>
    <p:sldId id="368" r:id="rId28"/>
    <p:sldId id="415" r:id="rId29"/>
    <p:sldId id="408" r:id="rId30"/>
    <p:sldId id="409" r:id="rId31"/>
    <p:sldId id="410" r:id="rId32"/>
    <p:sldId id="411" r:id="rId33"/>
    <p:sldId id="412" r:id="rId34"/>
    <p:sldId id="413" r:id="rId35"/>
    <p:sldId id="361" r:id="rId36"/>
    <p:sldId id="306" r:id="rId37"/>
    <p:sldId id="326" r:id="rId38"/>
    <p:sldId id="305" r:id="rId39"/>
    <p:sldId id="369" r:id="rId40"/>
    <p:sldId id="371" r:id="rId41"/>
    <p:sldId id="370" r:id="rId42"/>
    <p:sldId id="372" r:id="rId43"/>
    <p:sldId id="375" r:id="rId44"/>
    <p:sldId id="379" r:id="rId45"/>
    <p:sldId id="365" r:id="rId46"/>
    <p:sldId id="376" r:id="rId47"/>
    <p:sldId id="380" r:id="rId48"/>
    <p:sldId id="377" r:id="rId49"/>
    <p:sldId id="334" r:id="rId50"/>
    <p:sldId id="335" r:id="rId51"/>
    <p:sldId id="336" r:id="rId52"/>
    <p:sldId id="422" r:id="rId53"/>
    <p:sldId id="392" r:id="rId54"/>
    <p:sldId id="382" r:id="rId55"/>
    <p:sldId id="398" r:id="rId56"/>
    <p:sldId id="403" r:id="rId57"/>
    <p:sldId id="404" r:id="rId58"/>
    <p:sldId id="399" r:id="rId59"/>
    <p:sldId id="400" r:id="rId60"/>
    <p:sldId id="401" r:id="rId61"/>
    <p:sldId id="405" r:id="rId62"/>
    <p:sldId id="406" r:id="rId63"/>
    <p:sldId id="420" r:id="rId64"/>
    <p:sldId id="381" r:id="rId65"/>
    <p:sldId id="421" r:id="rId66"/>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831"/>
    <a:srgbClr val="FFFF00"/>
    <a:srgbClr val="0000FF"/>
    <a:srgbClr val="CCCCFF"/>
    <a:srgbClr val="00FF00"/>
    <a:srgbClr val="CC6600"/>
    <a:srgbClr val="CC99FF"/>
    <a:srgbClr val="FF66FF"/>
    <a:srgbClr val="FF99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8" autoAdjust="0"/>
    <p:restoredTop sz="92718" autoAdjust="0"/>
  </p:normalViewPr>
  <p:slideViewPr>
    <p:cSldViewPr>
      <p:cViewPr varScale="1">
        <p:scale>
          <a:sx n="85" d="100"/>
          <a:sy n="85" d="100"/>
        </p:scale>
        <p:origin x="186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49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ED4BDC1-676F-4C4F-95BB-A7DA1FC376AB}" type="datetimeFigureOut">
              <a:rPr lang="en-US"/>
              <a:pPr>
                <a:defRPr/>
              </a:pPr>
              <a:t>9/10/2015</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pPr>
              <a:defRPr/>
            </a:pPr>
            <a:fld id="{495793CD-0A60-41E8-AB80-2852908A51FB}" type="slidenum">
              <a:rPr lang="en-US"/>
              <a:pPr>
                <a:defRPr/>
              </a:pPr>
              <a:t>‹#›</a:t>
            </a:fld>
            <a:endParaRPr lang="en-US"/>
          </a:p>
        </p:txBody>
      </p:sp>
    </p:spTree>
    <p:extLst>
      <p:ext uri="{BB962C8B-B14F-4D97-AF65-F5344CB8AC3E}">
        <p14:creationId xmlns:p14="http://schemas.microsoft.com/office/powerpoint/2010/main" val="2693711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4722008-F81C-4396-9F23-8EED366E57CC}" type="datetimeFigureOut">
              <a:rPr lang="en-US"/>
              <a:pPr>
                <a:defRPr/>
              </a:pPr>
              <a:t>9/10/2015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550"/>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45550"/>
            <a:ext cx="2971800" cy="465138"/>
          </a:xfrm>
          <a:prstGeom prst="rect">
            <a:avLst/>
          </a:prstGeom>
        </p:spPr>
        <p:txBody>
          <a:bodyPr vert="horz" lIns="91440" tIns="45720" rIns="91440" bIns="45720" rtlCol="0" anchor="b"/>
          <a:lstStyle>
            <a:lvl1pPr algn="r">
              <a:defRPr sz="1200"/>
            </a:lvl1pPr>
          </a:lstStyle>
          <a:p>
            <a:pPr>
              <a:defRPr/>
            </a:pPr>
            <a:fld id="{F58EA2FD-7BA9-45A9-ACDD-61D4DD26E05A}" type="slidenum">
              <a:rPr lang="en-US"/>
              <a:pPr>
                <a:defRPr/>
              </a:pPr>
              <a:t>‹#›</a:t>
            </a:fld>
            <a:endParaRPr lang="en-US"/>
          </a:p>
        </p:txBody>
      </p:sp>
    </p:spTree>
    <p:extLst>
      <p:ext uri="{BB962C8B-B14F-4D97-AF65-F5344CB8AC3E}">
        <p14:creationId xmlns:p14="http://schemas.microsoft.com/office/powerpoint/2010/main" val="3968730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8909ECBA-BC4B-4BC4-8F5F-1201F3E14977}" type="slidenum">
              <a:rPr lang="en-US" sz="1200"/>
              <a:pPr algn="r" eaLnBrk="1" hangingPunct="1"/>
              <a:t>1</a:t>
            </a:fld>
            <a:endParaRPr lang="en-US" sz="12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8642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21D5C61A-C4FE-43F4-BB86-3210B4F41BA0}" type="slidenum">
              <a:rPr lang="en-US" sz="1200"/>
              <a:pPr algn="r" eaLnBrk="1" hangingPunct="1"/>
              <a:t>29</a:t>
            </a:fld>
            <a:endParaRPr lang="en-US" sz="120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2442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235E1B82-C7BF-4175-AD26-5E58320D3E36}" type="slidenum">
              <a:rPr lang="en-US" sz="1200"/>
              <a:pPr algn="r" eaLnBrk="1" hangingPunct="1"/>
              <a:t>30</a:t>
            </a:fld>
            <a:endParaRPr lang="en-US"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03393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1689D1D-D65F-4CA9-BC9F-669C2C29F882}" type="slidenum">
              <a:rPr lang="en-US" sz="1200"/>
              <a:pPr algn="r" eaLnBrk="1" hangingPunct="1"/>
              <a:t>31</a:t>
            </a:fld>
            <a:endParaRPr lang="en-US"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148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1689D1D-D65F-4CA9-BC9F-669C2C29F882}" type="slidenum">
              <a:rPr lang="en-US" sz="1200"/>
              <a:pPr algn="r" eaLnBrk="1" hangingPunct="1"/>
              <a:t>32</a:t>
            </a:fld>
            <a:endParaRPr lang="en-US"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09658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33</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6307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34</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1298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35</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04764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36</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51231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37</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7710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38</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9695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2</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570298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39</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4324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40</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57586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41</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64840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45</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62604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46</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98469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47</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5964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48</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66013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49</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21014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50</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85919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51</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5027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9B50BCA-07D1-4473-8752-297BD785E526}" type="slidenum">
              <a:rPr lang="en-US" sz="1200"/>
              <a:pPr algn="r" eaLnBrk="1" hangingPunct="1"/>
              <a:t>3</a:t>
            </a:fld>
            <a:endParaRPr lang="en-US" sz="120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04746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52</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17814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53</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850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54</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30342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55</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56195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56</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47575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57</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9369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A856429-F8DB-46E3-B669-4CC36710E0E5}" type="slidenum">
              <a:rPr lang="en-US" sz="1200"/>
              <a:pPr algn="r" eaLnBrk="1" hangingPunct="1"/>
              <a:t>58</a:t>
            </a:fld>
            <a:endParaRPr lang="en-US" sz="120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8881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4</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526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bg1"/>
                </a:solidFill>
                <a:latin typeface="Arial" panose="020B0604020202020204" pitchFamily="34" charset="0"/>
                <a:cs typeface="Arial" panose="020B0604020202020204" pitchFamily="34" charset="0"/>
              </a:rPr>
              <a:t>Sub-dividing </a:t>
            </a:r>
            <a:r>
              <a:rPr lang="en-GB" sz="1200" dirty="0" smtClean="0">
                <a:solidFill>
                  <a:schemeClr val="bg1"/>
                </a:solidFill>
                <a:latin typeface="Arial Black" panose="020B0A04020102020204" pitchFamily="34" charset="0"/>
                <a:cs typeface="Arial" panose="020B0604020202020204" pitchFamily="34" charset="0"/>
              </a:rPr>
              <a:t>Levels</a:t>
            </a:r>
            <a:r>
              <a:rPr lang="en-GB" sz="1200" dirty="0" smtClean="0">
                <a:solidFill>
                  <a:schemeClr val="bg1"/>
                </a:solidFill>
                <a:latin typeface="Arial" panose="020B0604020202020204" pitchFamily="34" charset="0"/>
                <a:cs typeface="Arial" panose="020B0604020202020204" pitchFamily="34" charset="0"/>
              </a:rPr>
              <a:t> enables teachers to make a more precise judgments about attainment;</a:t>
            </a:r>
          </a:p>
          <a:p>
            <a:pPr marL="342900" indent="-342900">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smtClean="0">
                <a:solidFill>
                  <a:schemeClr val="bg1"/>
                </a:solidFill>
                <a:latin typeface="Arial" panose="020B0604020202020204" pitchFamily="34" charset="0"/>
                <a:cs typeface="Arial" panose="020B0604020202020204" pitchFamily="34" charset="0"/>
              </a:rPr>
              <a:t>Sub-dividing </a:t>
            </a:r>
            <a:r>
              <a:rPr lang="en-GB" sz="1200" dirty="0" smtClean="0">
                <a:solidFill>
                  <a:schemeClr val="bg1"/>
                </a:solidFill>
                <a:latin typeface="Arial Black" panose="020B0A04020102020204" pitchFamily="34" charset="0"/>
                <a:cs typeface="Arial" panose="020B0604020202020204" pitchFamily="34" charset="0"/>
              </a:rPr>
              <a:t>Levels</a:t>
            </a:r>
            <a:r>
              <a:rPr lang="en-GB" sz="1200" dirty="0" smtClean="0">
                <a:solidFill>
                  <a:schemeClr val="bg1"/>
                </a:solidFill>
                <a:latin typeface="Arial" panose="020B0604020202020204" pitchFamily="34" charset="0"/>
                <a:cs typeface="Arial" panose="020B0604020202020204" pitchFamily="34" charset="0"/>
              </a:rPr>
              <a:t> allows for a clearer picture of progress through a given </a:t>
            </a:r>
            <a:r>
              <a:rPr lang="en-GB" sz="1200" dirty="0" smtClean="0">
                <a:solidFill>
                  <a:schemeClr val="bg1"/>
                </a:solidFill>
                <a:latin typeface="Arial Black" panose="020B0A04020102020204" pitchFamily="34" charset="0"/>
                <a:cs typeface="Arial" panose="020B0604020202020204" pitchFamily="34" charset="0"/>
              </a:rPr>
              <a:t>Level</a:t>
            </a:r>
            <a:r>
              <a:rPr lang="en-GB" sz="1200" dirty="0" smtClean="0">
                <a:solidFill>
                  <a:schemeClr val="bg1"/>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275F6E43-45B7-4E7F-8EF0-9AF65E57080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9809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bg1"/>
                </a:solidFill>
                <a:latin typeface="Arial" panose="020B0604020202020204" pitchFamily="34" charset="0"/>
                <a:cs typeface="Arial" panose="020B0604020202020204" pitchFamily="34" charset="0"/>
              </a:rPr>
              <a:t>Sub-dividing </a:t>
            </a:r>
            <a:r>
              <a:rPr lang="en-GB" sz="1200" dirty="0" smtClean="0">
                <a:solidFill>
                  <a:schemeClr val="bg1"/>
                </a:solidFill>
                <a:latin typeface="Arial Black" panose="020B0A04020102020204" pitchFamily="34" charset="0"/>
                <a:cs typeface="Arial" panose="020B0604020202020204" pitchFamily="34" charset="0"/>
              </a:rPr>
              <a:t>Levels</a:t>
            </a:r>
            <a:r>
              <a:rPr lang="en-GB" sz="1200" dirty="0" smtClean="0">
                <a:solidFill>
                  <a:schemeClr val="bg1"/>
                </a:solidFill>
                <a:latin typeface="Arial" panose="020B0604020202020204" pitchFamily="34" charset="0"/>
                <a:cs typeface="Arial" panose="020B0604020202020204" pitchFamily="34" charset="0"/>
              </a:rPr>
              <a:t> enables teachers to make a more precise judgments about attainment;</a:t>
            </a:r>
          </a:p>
          <a:p>
            <a:pPr marL="342900" indent="-342900">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smtClean="0">
                <a:solidFill>
                  <a:schemeClr val="bg1"/>
                </a:solidFill>
                <a:latin typeface="Arial" panose="020B0604020202020204" pitchFamily="34" charset="0"/>
                <a:cs typeface="Arial" panose="020B0604020202020204" pitchFamily="34" charset="0"/>
              </a:rPr>
              <a:t>Sub-dividing </a:t>
            </a:r>
            <a:r>
              <a:rPr lang="en-GB" sz="1200" dirty="0" smtClean="0">
                <a:solidFill>
                  <a:schemeClr val="bg1"/>
                </a:solidFill>
                <a:latin typeface="Arial Black" panose="020B0A04020102020204" pitchFamily="34" charset="0"/>
                <a:cs typeface="Arial" panose="020B0604020202020204" pitchFamily="34" charset="0"/>
              </a:rPr>
              <a:t>Levels</a:t>
            </a:r>
            <a:r>
              <a:rPr lang="en-GB" sz="1200" dirty="0" smtClean="0">
                <a:solidFill>
                  <a:schemeClr val="bg1"/>
                </a:solidFill>
                <a:latin typeface="Arial" panose="020B0604020202020204" pitchFamily="34" charset="0"/>
                <a:cs typeface="Arial" panose="020B0604020202020204" pitchFamily="34" charset="0"/>
              </a:rPr>
              <a:t> allows for a clearer picture of progress through a given </a:t>
            </a:r>
            <a:r>
              <a:rPr lang="en-GB" sz="1200" dirty="0" smtClean="0">
                <a:solidFill>
                  <a:schemeClr val="bg1"/>
                </a:solidFill>
                <a:latin typeface="Arial Black" panose="020B0A04020102020204" pitchFamily="34" charset="0"/>
                <a:cs typeface="Arial" panose="020B0604020202020204" pitchFamily="34" charset="0"/>
              </a:rPr>
              <a:t>Level</a:t>
            </a:r>
            <a:r>
              <a:rPr lang="en-GB" sz="1200" dirty="0" smtClean="0">
                <a:solidFill>
                  <a:schemeClr val="bg1"/>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275F6E43-45B7-4E7F-8EF0-9AF65E57080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252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bg1"/>
                </a:solidFill>
                <a:latin typeface="Arial" panose="020B0604020202020204" pitchFamily="34" charset="0"/>
                <a:cs typeface="Arial" panose="020B0604020202020204" pitchFamily="34" charset="0"/>
              </a:rPr>
              <a:t>Sub-dividing </a:t>
            </a:r>
            <a:r>
              <a:rPr lang="en-GB" sz="1200" dirty="0" smtClean="0">
                <a:solidFill>
                  <a:schemeClr val="bg1"/>
                </a:solidFill>
                <a:latin typeface="Arial Black" panose="020B0A04020102020204" pitchFamily="34" charset="0"/>
                <a:cs typeface="Arial" panose="020B0604020202020204" pitchFamily="34" charset="0"/>
              </a:rPr>
              <a:t>Levels</a:t>
            </a:r>
            <a:r>
              <a:rPr lang="en-GB" sz="1200" dirty="0" smtClean="0">
                <a:solidFill>
                  <a:schemeClr val="bg1"/>
                </a:solidFill>
                <a:latin typeface="Arial" panose="020B0604020202020204" pitchFamily="34" charset="0"/>
                <a:cs typeface="Arial" panose="020B0604020202020204" pitchFamily="34" charset="0"/>
              </a:rPr>
              <a:t> enables teachers to make a more precise judgments about attainment;</a:t>
            </a:r>
          </a:p>
          <a:p>
            <a:pPr marL="342900" indent="-342900">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smtClean="0">
                <a:solidFill>
                  <a:schemeClr val="bg1"/>
                </a:solidFill>
                <a:latin typeface="Arial" panose="020B0604020202020204" pitchFamily="34" charset="0"/>
                <a:cs typeface="Arial" panose="020B0604020202020204" pitchFamily="34" charset="0"/>
              </a:rPr>
              <a:t>Sub-dividing </a:t>
            </a:r>
            <a:r>
              <a:rPr lang="en-GB" sz="1200" dirty="0" smtClean="0">
                <a:solidFill>
                  <a:schemeClr val="bg1"/>
                </a:solidFill>
                <a:latin typeface="Arial Black" panose="020B0A04020102020204" pitchFamily="34" charset="0"/>
                <a:cs typeface="Arial" panose="020B0604020202020204" pitchFamily="34" charset="0"/>
              </a:rPr>
              <a:t>Levels</a:t>
            </a:r>
            <a:r>
              <a:rPr lang="en-GB" sz="1200" dirty="0" smtClean="0">
                <a:solidFill>
                  <a:schemeClr val="bg1"/>
                </a:solidFill>
                <a:latin typeface="Arial" panose="020B0604020202020204" pitchFamily="34" charset="0"/>
                <a:cs typeface="Arial" panose="020B0604020202020204" pitchFamily="34" charset="0"/>
              </a:rPr>
              <a:t> allows for a clearer picture of progress through a given </a:t>
            </a:r>
            <a:r>
              <a:rPr lang="en-GB" sz="1200" dirty="0" smtClean="0">
                <a:solidFill>
                  <a:schemeClr val="bg1"/>
                </a:solidFill>
                <a:latin typeface="Arial Black" panose="020B0A04020102020204" pitchFamily="34" charset="0"/>
                <a:cs typeface="Arial" panose="020B0604020202020204" pitchFamily="34" charset="0"/>
              </a:rPr>
              <a:t>Level</a:t>
            </a:r>
            <a:r>
              <a:rPr lang="en-GB" sz="1200" dirty="0" smtClean="0">
                <a:solidFill>
                  <a:schemeClr val="bg1"/>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275F6E43-45B7-4E7F-8EF0-9AF65E57080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0113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20</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6865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28</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81167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2843F4D7-F91F-463C-AE1D-B8C088839B0F}" type="slidenum">
              <a:rPr lang="en-US"/>
              <a:pPr>
                <a:defRPr/>
              </a:pPr>
              <a:t>‹#›</a:t>
            </a:fld>
            <a:endParaRPr lang="en-US"/>
          </a:p>
        </p:txBody>
      </p:sp>
    </p:spTree>
    <p:extLst>
      <p:ext uri="{BB962C8B-B14F-4D97-AF65-F5344CB8AC3E}">
        <p14:creationId xmlns:p14="http://schemas.microsoft.com/office/powerpoint/2010/main" val="33624897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D417E7-9BF4-4619-9304-A1D522E028DC}" type="slidenum">
              <a:rPr lang="en-US"/>
              <a:pPr>
                <a:defRPr/>
              </a:pPr>
              <a:t>‹#›</a:t>
            </a:fld>
            <a:endParaRPr lang="en-US"/>
          </a:p>
        </p:txBody>
      </p:sp>
    </p:spTree>
    <p:extLst>
      <p:ext uri="{BB962C8B-B14F-4D97-AF65-F5344CB8AC3E}">
        <p14:creationId xmlns:p14="http://schemas.microsoft.com/office/powerpoint/2010/main" val="258675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3365980-E580-4348-BEF0-5799C00A1A3F}" type="slidenum">
              <a:rPr lang="en-US"/>
              <a:pPr>
                <a:defRPr/>
              </a:pPr>
              <a:t>‹#›</a:t>
            </a:fld>
            <a:endParaRPr lang="en-US"/>
          </a:p>
        </p:txBody>
      </p:sp>
    </p:spTree>
    <p:extLst>
      <p:ext uri="{BB962C8B-B14F-4D97-AF65-F5344CB8AC3E}">
        <p14:creationId xmlns:p14="http://schemas.microsoft.com/office/powerpoint/2010/main" val="71384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21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077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64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59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47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8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844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56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C7D0A49-04E8-466B-AACF-A179D7203C52}" type="slidenum">
              <a:rPr lang="en-US"/>
              <a:pPr>
                <a:defRPr/>
              </a:pPr>
              <a:t>‹#›</a:t>
            </a:fld>
            <a:endParaRPr lang="en-US"/>
          </a:p>
        </p:txBody>
      </p:sp>
    </p:spTree>
    <p:extLst>
      <p:ext uri="{BB962C8B-B14F-4D97-AF65-F5344CB8AC3E}">
        <p14:creationId xmlns:p14="http://schemas.microsoft.com/office/powerpoint/2010/main" val="3853504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21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68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892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087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824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49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95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631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547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3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6CA9C7-0D7F-4190-8FEC-C26D6CB2130C}" type="slidenum">
              <a:rPr lang="en-US"/>
              <a:pPr>
                <a:defRPr/>
              </a:pPr>
              <a:t>‹#›</a:t>
            </a:fld>
            <a:endParaRPr lang="en-US"/>
          </a:p>
        </p:txBody>
      </p:sp>
    </p:spTree>
    <p:extLst>
      <p:ext uri="{BB962C8B-B14F-4D97-AF65-F5344CB8AC3E}">
        <p14:creationId xmlns:p14="http://schemas.microsoft.com/office/powerpoint/2010/main" val="115297339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23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54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171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283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05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902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671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60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92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17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E99B30-30DA-4906-BF34-D02FA3C0CA98}" type="slidenum">
              <a:rPr lang="en-US"/>
              <a:pPr>
                <a:defRPr/>
              </a:pPr>
              <a:t>‹#›</a:t>
            </a:fld>
            <a:endParaRPr lang="en-US"/>
          </a:p>
        </p:txBody>
      </p:sp>
    </p:spTree>
    <p:extLst>
      <p:ext uri="{BB962C8B-B14F-4D97-AF65-F5344CB8AC3E}">
        <p14:creationId xmlns:p14="http://schemas.microsoft.com/office/powerpoint/2010/main" val="330813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56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559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701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638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081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430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098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799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68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11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F56F298-4AEE-4D71-B239-9F658CD96061}" type="slidenum">
              <a:rPr lang="en-US"/>
              <a:pPr>
                <a:defRPr/>
              </a:pPr>
              <a:t>‹#›</a:t>
            </a:fld>
            <a:endParaRPr lang="en-US"/>
          </a:p>
        </p:txBody>
      </p:sp>
    </p:spTree>
    <p:extLst>
      <p:ext uri="{BB962C8B-B14F-4D97-AF65-F5344CB8AC3E}">
        <p14:creationId xmlns:p14="http://schemas.microsoft.com/office/powerpoint/2010/main" val="4117699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976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17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933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759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97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73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381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681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203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51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623C502-BEDB-4CCA-A5E0-48B6914D2F85}" type="slidenum">
              <a:rPr lang="en-US"/>
              <a:pPr>
                <a:defRPr/>
              </a:pPr>
              <a:t>‹#›</a:t>
            </a:fld>
            <a:endParaRPr lang="en-US"/>
          </a:p>
        </p:txBody>
      </p:sp>
    </p:spTree>
    <p:extLst>
      <p:ext uri="{BB962C8B-B14F-4D97-AF65-F5344CB8AC3E}">
        <p14:creationId xmlns:p14="http://schemas.microsoft.com/office/powerpoint/2010/main" val="2234314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599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816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638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966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39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94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678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812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957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42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CD0268A-9FA4-45BF-9F39-C555D46309C5}" type="slidenum">
              <a:rPr lang="en-US"/>
              <a:pPr>
                <a:defRPr/>
              </a:pPr>
              <a:t>‹#›</a:t>
            </a:fld>
            <a:endParaRPr lang="en-US"/>
          </a:p>
        </p:txBody>
      </p:sp>
    </p:spTree>
    <p:extLst>
      <p:ext uri="{BB962C8B-B14F-4D97-AF65-F5344CB8AC3E}">
        <p14:creationId xmlns:p14="http://schemas.microsoft.com/office/powerpoint/2010/main" val="2985611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2704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716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47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4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169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2163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1219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20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9247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02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9FD5F528-442E-4F46-98DA-4F77AA28DAE0}" type="slidenum">
              <a:rPr lang="en-US"/>
              <a:pPr>
                <a:defRPr/>
              </a:pPr>
              <a:t>‹#›</a:t>
            </a:fld>
            <a:endParaRPr lang="en-US"/>
          </a:p>
        </p:txBody>
      </p:sp>
    </p:spTree>
    <p:extLst>
      <p:ext uri="{BB962C8B-B14F-4D97-AF65-F5344CB8AC3E}">
        <p14:creationId xmlns:p14="http://schemas.microsoft.com/office/powerpoint/2010/main" val="3408741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299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7101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991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8618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275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3098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3182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40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9502-9DA3-4677-B2A2-C6E95447EC24}" type="datetimeFigureOut">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54E46F-F249-47FE-AE79-71CF9DB7E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4DA646-881D-4966-9B89-8950767AAE93}" type="slidenum">
              <a:rPr lang="en-US"/>
              <a:pPr>
                <a:defRPr/>
              </a:pPr>
              <a:t>‹#›</a:t>
            </a:fld>
            <a:endParaRPr lang="en-US"/>
          </a:p>
        </p:txBody>
      </p:sp>
    </p:spTree>
    <p:extLst>
      <p:ext uri="{BB962C8B-B14F-4D97-AF65-F5344CB8AC3E}">
        <p14:creationId xmlns:p14="http://schemas.microsoft.com/office/powerpoint/2010/main" val="163148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E5120D73-9316-4B93-9BA8-B402EFB9022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02" r:id="rId1"/>
    <p:sldLayoutId id="2147484296" r:id="rId2"/>
    <p:sldLayoutId id="2147484303" r:id="rId3"/>
    <p:sldLayoutId id="2147484297" r:id="rId4"/>
    <p:sldLayoutId id="2147484304" r:id="rId5"/>
    <p:sldLayoutId id="2147484298" r:id="rId6"/>
    <p:sldLayoutId id="2147484299" r:id="rId7"/>
    <p:sldLayoutId id="2147484305" r:id="rId8"/>
    <p:sldLayoutId id="2147484306" r:id="rId9"/>
    <p:sldLayoutId id="2147484300" r:id="rId10"/>
    <p:sldLayoutId id="214748430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Lucida Sans Unicode" pitchFamily="34" charset="0"/>
        </a:defRPr>
      </a:lvl2pPr>
      <a:lvl3pPr algn="l" rtl="0" eaLnBrk="0" fontAlgn="base" hangingPunct="0">
        <a:spcBef>
          <a:spcPct val="0"/>
        </a:spcBef>
        <a:spcAft>
          <a:spcPct val="0"/>
        </a:spcAft>
        <a:defRPr sz="4600">
          <a:solidFill>
            <a:schemeClr val="tx1"/>
          </a:solidFill>
          <a:latin typeface="Lucida Sans Unicode" pitchFamily="34" charset="0"/>
        </a:defRPr>
      </a:lvl3pPr>
      <a:lvl4pPr algn="l" rtl="0" eaLnBrk="0" fontAlgn="base" hangingPunct="0">
        <a:spcBef>
          <a:spcPct val="0"/>
        </a:spcBef>
        <a:spcAft>
          <a:spcPct val="0"/>
        </a:spcAft>
        <a:defRPr sz="4600">
          <a:solidFill>
            <a:schemeClr val="tx1"/>
          </a:solidFill>
          <a:latin typeface="Lucida Sans Unicode" pitchFamily="34" charset="0"/>
        </a:defRPr>
      </a:lvl4pPr>
      <a:lvl5pPr algn="l" rtl="0" eaLnBrk="0" fontAlgn="base" hangingPunct="0">
        <a:spcBef>
          <a:spcPct val="0"/>
        </a:spcBef>
        <a:spcAft>
          <a:spcPct val="0"/>
        </a:spcAft>
        <a:defRPr sz="4600">
          <a:solidFill>
            <a:schemeClr val="tx1"/>
          </a:solidFill>
          <a:latin typeface="Lucida Sans Unicode"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16C9502-9DA3-4677-B2A2-C6E95447EC24}" type="datetimeFigureOut">
              <a:rPr lang="en-US" smtClean="0">
                <a:solidFill>
                  <a:prstClr val="black">
                    <a:tint val="75000"/>
                  </a:prstClr>
                </a:solidFill>
                <a:latin typeface="Calibri" panose="020F0502020204030204"/>
                <a:cs typeface="+mn-cs"/>
              </a:rPr>
              <a:pPr fontAlgn="auto">
                <a:spcBef>
                  <a:spcPts val="0"/>
                </a:spcBef>
                <a:spcAft>
                  <a:spcPts val="0"/>
                </a:spcAft>
              </a:pPr>
              <a:t>9/10/2015</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554E46F-F249-47FE-AE79-71CF9DB7E447}"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250557456"/>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16C9502-9DA3-4677-B2A2-C6E95447EC24}" type="datetimeFigureOut">
              <a:rPr lang="en-US" smtClean="0">
                <a:solidFill>
                  <a:prstClr val="black">
                    <a:tint val="75000"/>
                  </a:prstClr>
                </a:solidFill>
                <a:latin typeface="Calibri" panose="020F0502020204030204"/>
                <a:cs typeface="+mn-cs"/>
              </a:rPr>
              <a:pPr fontAlgn="auto">
                <a:spcBef>
                  <a:spcPts val="0"/>
                </a:spcBef>
                <a:spcAft>
                  <a:spcPts val="0"/>
                </a:spcAft>
              </a:pPr>
              <a:t>9/10/2015</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554E46F-F249-47FE-AE79-71CF9DB7E447}"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31388546"/>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16C9502-9DA3-4677-B2A2-C6E95447EC24}" type="datetimeFigureOut">
              <a:rPr lang="en-US" smtClean="0">
                <a:solidFill>
                  <a:prstClr val="black">
                    <a:tint val="75000"/>
                  </a:prstClr>
                </a:solidFill>
                <a:latin typeface="Calibri" panose="020F0502020204030204"/>
                <a:cs typeface="+mn-cs"/>
              </a:rPr>
              <a:pPr fontAlgn="auto">
                <a:spcBef>
                  <a:spcPts val="0"/>
                </a:spcBef>
                <a:spcAft>
                  <a:spcPts val="0"/>
                </a:spcAft>
              </a:pPr>
              <a:t>9/10/2015</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554E46F-F249-47FE-AE79-71CF9DB7E447}"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983608491"/>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16C9502-9DA3-4677-B2A2-C6E95447EC24}" type="datetimeFigureOut">
              <a:rPr lang="en-US" smtClean="0">
                <a:solidFill>
                  <a:prstClr val="black">
                    <a:tint val="75000"/>
                  </a:prstClr>
                </a:solidFill>
                <a:latin typeface="Calibri" panose="020F0502020204030204"/>
                <a:cs typeface="+mn-cs"/>
              </a:rPr>
              <a:pPr fontAlgn="auto">
                <a:spcBef>
                  <a:spcPts val="0"/>
                </a:spcBef>
                <a:spcAft>
                  <a:spcPts val="0"/>
                </a:spcAft>
              </a:pPr>
              <a:t>9/10/2015</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554E46F-F249-47FE-AE79-71CF9DB7E447}"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71873505"/>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16C9502-9DA3-4677-B2A2-C6E95447EC24}" type="datetimeFigureOut">
              <a:rPr lang="en-US" smtClean="0">
                <a:solidFill>
                  <a:prstClr val="black">
                    <a:tint val="75000"/>
                  </a:prstClr>
                </a:solidFill>
                <a:latin typeface="Calibri" panose="020F0502020204030204"/>
                <a:cs typeface="+mn-cs"/>
              </a:rPr>
              <a:pPr fontAlgn="auto">
                <a:spcBef>
                  <a:spcPts val="0"/>
                </a:spcBef>
                <a:spcAft>
                  <a:spcPts val="0"/>
                </a:spcAft>
              </a:pPr>
              <a:t>9/10/2015</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554E46F-F249-47FE-AE79-71CF9DB7E447}"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744152729"/>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16C9502-9DA3-4677-B2A2-C6E95447EC24}" type="datetimeFigureOut">
              <a:rPr lang="en-US" smtClean="0">
                <a:solidFill>
                  <a:prstClr val="black">
                    <a:tint val="75000"/>
                  </a:prstClr>
                </a:solidFill>
                <a:latin typeface="Calibri" panose="020F0502020204030204"/>
                <a:cs typeface="+mn-cs"/>
              </a:rPr>
              <a:pPr fontAlgn="auto">
                <a:spcBef>
                  <a:spcPts val="0"/>
                </a:spcBef>
                <a:spcAft>
                  <a:spcPts val="0"/>
                </a:spcAft>
              </a:pPr>
              <a:t>9/10/2015</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554E46F-F249-47FE-AE79-71CF9DB7E447}"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746908174"/>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16C9502-9DA3-4677-B2A2-C6E95447EC24}" type="datetimeFigureOut">
              <a:rPr lang="en-US" smtClean="0">
                <a:solidFill>
                  <a:prstClr val="black">
                    <a:tint val="75000"/>
                  </a:prstClr>
                </a:solidFill>
                <a:latin typeface="Calibri" panose="020F0502020204030204"/>
                <a:cs typeface="+mn-cs"/>
              </a:rPr>
              <a:pPr fontAlgn="auto">
                <a:spcBef>
                  <a:spcPts val="0"/>
                </a:spcBef>
                <a:spcAft>
                  <a:spcPts val="0"/>
                </a:spcAft>
              </a:pPr>
              <a:t>9/10/2015</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554E46F-F249-47FE-AE79-71CF9DB7E447}"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9129809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ommonsensemedia.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notesSlide" Target="../notesSlides/notesSlide36.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0.emf"/><Relationship Id="rId4" Type="http://schemas.openxmlformats.org/officeDocument/2006/relationships/package" Target="../embeddings/Microsoft_Word_Document1.docx"/><Relationship Id="rId9" Type="http://schemas.openxmlformats.org/officeDocument/2006/relationships/image" Target="../media/image41.e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7171"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sp>
        <p:nvSpPr>
          <p:cNvPr id="7172" name="Rectangle 2"/>
          <p:cNvSpPr>
            <a:spLocks noGrp="1" noChangeArrowheads="1"/>
          </p:cNvSpPr>
          <p:nvPr>
            <p:ph type="ctrTitle" idx="4294967295"/>
          </p:nvPr>
        </p:nvSpPr>
        <p:spPr>
          <a:xfrm>
            <a:off x="0" y="1773238"/>
            <a:ext cx="9144000" cy="1143000"/>
          </a:xfrm>
        </p:spPr>
        <p:txBody>
          <a:bodyPr/>
          <a:lstStyle/>
          <a:p>
            <a:pPr algn="ctr"/>
            <a:r>
              <a:rPr lang="en-US" sz="6000" b="1" dirty="0" smtClean="0">
                <a:cs typeface="Arial" charset="0"/>
              </a:rPr>
              <a:t>Welcome to the Year 7</a:t>
            </a:r>
          </a:p>
        </p:txBody>
      </p:sp>
      <p:sp>
        <p:nvSpPr>
          <p:cNvPr id="7173" name="Rectangle 3"/>
          <p:cNvSpPr>
            <a:spLocks noGrp="1" noChangeArrowheads="1"/>
          </p:cNvSpPr>
          <p:nvPr>
            <p:ph type="subTitle" idx="4294967295"/>
          </p:nvPr>
        </p:nvSpPr>
        <p:spPr>
          <a:xfrm>
            <a:off x="1331913" y="4437063"/>
            <a:ext cx="6400800" cy="1828800"/>
          </a:xfrm>
        </p:spPr>
        <p:txBody>
          <a:bodyPr/>
          <a:lstStyle/>
          <a:p>
            <a:pPr marL="0" indent="0" algn="ctr">
              <a:lnSpc>
                <a:spcPct val="80000"/>
              </a:lnSpc>
              <a:buFontTx/>
              <a:buNone/>
            </a:pPr>
            <a:r>
              <a:rPr lang="en-GB" sz="2800" dirty="0" smtClean="0">
                <a:solidFill>
                  <a:srgbClr val="FF0000"/>
                </a:solidFill>
                <a:latin typeface="Garamond" pitchFamily="18" charset="0"/>
                <a:cs typeface="Arial" charset="0"/>
              </a:rPr>
              <a:t>Our Mission … </a:t>
            </a:r>
          </a:p>
          <a:p>
            <a:pPr marL="0" indent="0" algn="ctr">
              <a:lnSpc>
                <a:spcPct val="80000"/>
              </a:lnSpc>
              <a:buFontTx/>
              <a:buNone/>
            </a:pPr>
            <a:r>
              <a:rPr lang="en-GB" sz="2800" i="1" dirty="0" smtClean="0">
                <a:solidFill>
                  <a:srgbClr val="C2EFF0"/>
                </a:solidFill>
                <a:latin typeface="Arial" charset="0"/>
                <a:cs typeface="Arial" charset="0"/>
              </a:rPr>
              <a:t>“ to ensure that students of all nationalities grow to their full potential as independent learners in a caring British international community”</a:t>
            </a:r>
            <a:endParaRPr lang="en-US" sz="2800" i="1" dirty="0" smtClean="0">
              <a:solidFill>
                <a:srgbClr val="C2EFF0"/>
              </a:solidFill>
              <a:latin typeface="Arial" charset="0"/>
              <a:cs typeface="Arial" charset="0"/>
            </a:endParaRPr>
          </a:p>
        </p:txBody>
      </p:sp>
      <p:pic>
        <p:nvPicPr>
          <p:cNvPr id="717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Rot="1" noChangeArrowheads="1"/>
          </p:cNvSpPr>
          <p:nvPr/>
        </p:nvSpPr>
        <p:spPr>
          <a:xfrm>
            <a:off x="6659563" y="-149225"/>
            <a:ext cx="1944687" cy="914400"/>
          </a:xfrm>
          <a:prstGeom prst="rect">
            <a:avLst/>
          </a:prstGeom>
        </p:spPr>
        <p:txBody>
          <a:bodyPr/>
          <a:lstStyle/>
          <a:p>
            <a:pPr>
              <a:defRPr/>
            </a:pPr>
            <a:endParaRPr lang="en-US" sz="4400" dirty="0">
              <a:latin typeface="Arial" charset="0"/>
              <a:ea typeface="+mj-ea"/>
              <a:cs typeface="+mj-cs"/>
            </a:endParaRPr>
          </a:p>
        </p:txBody>
      </p:sp>
      <p:pic>
        <p:nvPicPr>
          <p:cNvPr id="7177" name="Picture 3" descr="C:\Users\anro\AppData\Local\Microsoft\Windows\Temporary Internet Files\Content.IE5\NPAKN173\MPj0438471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2781300"/>
            <a:ext cx="13890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13032" y="2924944"/>
            <a:ext cx="8061822" cy="1015663"/>
          </a:xfrm>
          <a:prstGeom prst="rect">
            <a:avLst/>
          </a:prstGeom>
          <a:noFill/>
        </p:spPr>
        <p:txBody>
          <a:bodyPr wrap="none">
            <a:spAutoFit/>
          </a:bodyPr>
          <a:lstStyle/>
          <a:p>
            <a:pPr algn="ctr">
              <a:defRPr/>
            </a:pPr>
            <a:r>
              <a:rPr lang="en-US" sz="6000" b="1" dirty="0">
                <a:latin typeface="+mj-lt"/>
                <a:ea typeface="+mj-ea"/>
              </a:rPr>
              <a:t>Coffee</a:t>
            </a:r>
            <a:r>
              <a:rPr lang="en-US"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         </a:t>
            </a:r>
            <a:r>
              <a:rPr lang="en-US" sz="6000" b="1" dirty="0">
                <a:latin typeface="+mj-lt"/>
                <a:ea typeface="+mj-ea"/>
              </a:rPr>
              <a:t>Morning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6010" y="1482553"/>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9" name="TextBox 8"/>
          <p:cNvSpPr txBox="1"/>
          <p:nvPr/>
        </p:nvSpPr>
        <p:spPr>
          <a:xfrm>
            <a:off x="385175" y="4164121"/>
            <a:ext cx="8652353" cy="415498"/>
          </a:xfrm>
          <a:prstGeom prst="rect">
            <a:avLst/>
          </a:prstGeom>
          <a:noFill/>
        </p:spPr>
        <p:txBody>
          <a:bodyPr wrap="square" rtlCol="0">
            <a:spAutoFit/>
          </a:bodyPr>
          <a:lstStyle/>
          <a:p>
            <a:pPr fontAlgn="auto">
              <a:spcBef>
                <a:spcPts val="0"/>
              </a:spcBef>
              <a:spcAft>
                <a:spcPts val="0"/>
              </a:spcAft>
            </a:pPr>
            <a:r>
              <a:rPr lang="en-GB" sz="2100" dirty="0">
                <a:solidFill>
                  <a:prstClr val="white"/>
                </a:solidFill>
                <a:latin typeface="Arial" panose="020B0604020202020204" pitchFamily="34" charset="0"/>
                <a:cs typeface="Arial" panose="020B0604020202020204" pitchFamily="34" charset="0"/>
              </a:rPr>
              <a:t>1c, 1b, 1a, 2c, 2b, 2a, 3c, 3b, 3a, 4c, 4b, 4a, 5c, 5b, 5a, 6c, 6b, 6a, 7c…</a:t>
            </a:r>
          </a:p>
        </p:txBody>
      </p:sp>
      <p:sp>
        <p:nvSpPr>
          <p:cNvPr id="3" name="TextBox 2"/>
          <p:cNvSpPr txBox="1"/>
          <p:nvPr/>
        </p:nvSpPr>
        <p:spPr>
          <a:xfrm>
            <a:off x="0" y="3887123"/>
            <a:ext cx="2949881" cy="369332"/>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Lucida Bright" panose="02040602050505020304" pitchFamily="18" charset="0"/>
                <a:cs typeface="+mn-cs"/>
              </a:rPr>
              <a:t>Lower end of attainment</a:t>
            </a:r>
            <a:endParaRPr lang="en-US" dirty="0">
              <a:solidFill>
                <a:srgbClr val="FFFF00"/>
              </a:solidFill>
              <a:latin typeface="Lucida Bright" panose="02040602050505020304" pitchFamily="18" charset="0"/>
              <a:cs typeface="+mn-cs"/>
            </a:endParaRPr>
          </a:p>
        </p:txBody>
      </p:sp>
      <p:sp>
        <p:nvSpPr>
          <p:cNvPr id="7" name="TextBox 6"/>
          <p:cNvSpPr txBox="1"/>
          <p:nvPr/>
        </p:nvSpPr>
        <p:spPr>
          <a:xfrm>
            <a:off x="6066455" y="3887123"/>
            <a:ext cx="3341685" cy="369332"/>
          </a:xfrm>
          <a:prstGeom prst="rect">
            <a:avLst/>
          </a:prstGeom>
          <a:noFill/>
        </p:spPr>
        <p:txBody>
          <a:bodyPr wrap="square" rtlCol="0">
            <a:spAutoFit/>
          </a:bodyPr>
          <a:lstStyle/>
          <a:p>
            <a:pPr fontAlgn="auto">
              <a:spcBef>
                <a:spcPts val="0"/>
              </a:spcBef>
              <a:spcAft>
                <a:spcPts val="0"/>
              </a:spcAft>
            </a:pPr>
            <a:r>
              <a:rPr lang="en-GB" dirty="0">
                <a:solidFill>
                  <a:srgbClr val="FFFF00"/>
                </a:solidFill>
                <a:latin typeface="Lucida Bright" panose="02040602050505020304" pitchFamily="18" charset="0"/>
                <a:cs typeface="+mn-cs"/>
              </a:rPr>
              <a:t>U</a:t>
            </a:r>
            <a:r>
              <a:rPr lang="en-GB" dirty="0" smtClean="0">
                <a:solidFill>
                  <a:srgbClr val="FFFF00"/>
                </a:solidFill>
                <a:latin typeface="Lucida Bright" panose="02040602050505020304" pitchFamily="18" charset="0"/>
                <a:cs typeface="+mn-cs"/>
              </a:rPr>
              <a:t>pper end of attainment…</a:t>
            </a:r>
            <a:endParaRPr lang="en-US" dirty="0">
              <a:solidFill>
                <a:srgbClr val="FFFF00"/>
              </a:solidFill>
              <a:latin typeface="Lucida Bright" panose="02040602050505020304" pitchFamily="18" charset="0"/>
              <a:cs typeface="+mn-cs"/>
            </a:endParaRPr>
          </a:p>
        </p:txBody>
      </p:sp>
      <p:sp>
        <p:nvSpPr>
          <p:cNvPr id="8" name="TextBox 7"/>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0" name="TextBox 9"/>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114152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8099" y="1407531"/>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9" name="TextBox 8"/>
          <p:cNvSpPr txBox="1"/>
          <p:nvPr/>
        </p:nvSpPr>
        <p:spPr>
          <a:xfrm>
            <a:off x="-1" y="3421543"/>
            <a:ext cx="9144000" cy="415498"/>
          </a:xfrm>
          <a:prstGeom prst="rect">
            <a:avLst/>
          </a:prstGeom>
          <a:noFill/>
        </p:spPr>
        <p:txBody>
          <a:bodyPr wrap="square" rtlCol="0">
            <a:spAutoFit/>
          </a:bodyPr>
          <a:lstStyle/>
          <a:p>
            <a:pPr algn="ctr" fontAlgn="auto">
              <a:spcBef>
                <a:spcPts val="0"/>
              </a:spcBef>
              <a:spcAft>
                <a:spcPts val="0"/>
              </a:spcAft>
            </a:pPr>
            <a:r>
              <a:rPr lang="en-GB" sz="2100" dirty="0">
                <a:solidFill>
                  <a:prstClr val="white"/>
                </a:solidFill>
                <a:latin typeface="Lucida Bright" panose="02040602050505020304" pitchFamily="18" charset="0"/>
                <a:cs typeface="Arial" panose="020B0604020202020204" pitchFamily="34" charset="0"/>
              </a:rPr>
              <a:t>Expected progress in Key Stage 3</a:t>
            </a:r>
            <a:r>
              <a:rPr lang="en-GB" sz="2100" dirty="0" smtClean="0">
                <a:solidFill>
                  <a:prstClr val="white"/>
                </a:solidFill>
                <a:latin typeface="Lucida Bright" panose="02040602050505020304" pitchFamily="18" charset="0"/>
                <a:cs typeface="Arial" panose="020B0604020202020204" pitchFamily="34" charset="0"/>
              </a:rPr>
              <a:t>?</a:t>
            </a:r>
            <a:r>
              <a:rPr lang="en-GB" sz="2100" dirty="0" smtClean="0">
                <a:solidFill>
                  <a:srgbClr val="001831"/>
                </a:solidFill>
                <a:latin typeface="Lucida Bright" panose="02040602050505020304" pitchFamily="18" charset="0"/>
                <a:cs typeface="Arial" panose="020B0604020202020204" pitchFamily="34" charset="0"/>
              </a:rPr>
              <a:t>.................................................    </a:t>
            </a:r>
            <a:r>
              <a:rPr lang="en-GB" sz="2100" dirty="0" smtClean="0">
                <a:solidFill>
                  <a:prstClr val="white"/>
                </a:solidFill>
                <a:latin typeface="Lucida Bright" panose="02040602050505020304" pitchFamily="18" charset="0"/>
                <a:cs typeface="Arial" panose="020B0604020202020204" pitchFamily="34" charset="0"/>
              </a:rPr>
              <a:t>           </a:t>
            </a:r>
            <a:endParaRPr lang="en-GB" i="1" dirty="0">
              <a:solidFill>
                <a:srgbClr val="FFFF00"/>
              </a:solidFill>
              <a:latin typeface="Lucida Bright" panose="02040602050505020304" pitchFamily="18" charset="0"/>
              <a:cs typeface="Arial" panose="020B0604020202020204" pitchFamily="34" charset="0"/>
            </a:endParaRPr>
          </a:p>
        </p:txBody>
      </p:sp>
      <p:sp>
        <p:nvSpPr>
          <p:cNvPr id="8" name="Rectangle 7"/>
          <p:cNvSpPr/>
          <p:nvPr/>
        </p:nvSpPr>
        <p:spPr>
          <a:xfrm>
            <a:off x="1680472" y="4662220"/>
            <a:ext cx="106983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5a</a:t>
            </a:r>
            <a:endParaRPr lang="en-US" sz="4400" dirty="0">
              <a:solidFill>
                <a:prstClr val="white"/>
              </a:solidFill>
              <a:latin typeface="Lucida Bright" panose="02040602050505020304" pitchFamily="18" charset="0"/>
            </a:endParaRPr>
          </a:p>
        </p:txBody>
      </p:sp>
      <p:cxnSp>
        <p:nvCxnSpPr>
          <p:cNvPr id="14" name="Straight Arrow Connector 13"/>
          <p:cNvCxnSpPr/>
          <p:nvPr/>
        </p:nvCxnSpPr>
        <p:spPr>
          <a:xfrm>
            <a:off x="1294154" y="4750523"/>
            <a:ext cx="272297" cy="23486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180934" y="4427358"/>
            <a:ext cx="1456151" cy="646331"/>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Calibri" panose="020F0502020204030204"/>
                <a:cs typeface="+mn-cs"/>
              </a:rPr>
              <a:t>Current Y7 </a:t>
            </a:r>
          </a:p>
          <a:p>
            <a:pP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12" name="TextBox 1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3" name="TextBox 1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16" name="TextBox 15"/>
          <p:cNvSpPr txBox="1"/>
          <p:nvPr/>
        </p:nvSpPr>
        <p:spPr>
          <a:xfrm>
            <a:off x="2793692" y="4781301"/>
            <a:ext cx="3989540" cy="584775"/>
          </a:xfrm>
          <a:prstGeom prst="rect">
            <a:avLst/>
          </a:prstGeom>
          <a:noFill/>
        </p:spPr>
        <p:txBody>
          <a:bodyPr wrap="square" rtlCol="0">
            <a:spAutoFit/>
          </a:bodyPr>
          <a:lstStyle/>
          <a:p>
            <a:r>
              <a:rPr lang="en-GB" sz="3200" dirty="0" smtClean="0">
                <a:solidFill>
                  <a:schemeClr val="bg1"/>
                </a:solidFill>
                <a:latin typeface="Lucida Bright" panose="02040602050505020304" pitchFamily="18" charset="0"/>
                <a:cs typeface="Arial" panose="020B0604020202020204" pitchFamily="34" charset="0"/>
              </a:rPr>
              <a:t>6c, 6b, 6a, 7c…</a:t>
            </a:r>
            <a:endParaRPr lang="en-GB" sz="3200" dirty="0">
              <a:solidFill>
                <a:schemeClr val="bg1"/>
              </a:solidFill>
              <a:latin typeface="Lucida Bright" panose="02040602050505020304" pitchFamily="18" charset="0"/>
              <a:cs typeface="Arial" panose="020B0604020202020204" pitchFamily="34" charset="0"/>
            </a:endParaRPr>
          </a:p>
        </p:txBody>
      </p:sp>
      <p:sp>
        <p:nvSpPr>
          <p:cNvPr id="3" name="Rectangle 2"/>
          <p:cNvSpPr/>
          <p:nvPr/>
        </p:nvSpPr>
        <p:spPr>
          <a:xfrm>
            <a:off x="5148009" y="3455577"/>
            <a:ext cx="3270446" cy="369332"/>
          </a:xfrm>
          <a:prstGeom prst="rect">
            <a:avLst/>
          </a:prstGeom>
        </p:spPr>
        <p:txBody>
          <a:bodyPr wrap="none">
            <a:spAutoFit/>
          </a:bodyPr>
          <a:lstStyle/>
          <a:p>
            <a:pPr algn="ctr" fontAlgn="auto">
              <a:spcBef>
                <a:spcPts val="0"/>
              </a:spcBef>
              <a:spcAft>
                <a:spcPts val="0"/>
              </a:spcAft>
            </a:pPr>
            <a:r>
              <a:rPr lang="en-GB" i="1" dirty="0">
                <a:solidFill>
                  <a:srgbClr val="FFFF00"/>
                </a:solidFill>
                <a:latin typeface="Lucida Bright" panose="02040602050505020304" pitchFamily="18" charset="0"/>
                <a:cs typeface="Arial" panose="020B0604020202020204" pitchFamily="34" charset="0"/>
              </a:rPr>
              <a:t>About 2 sub-Levels per year</a:t>
            </a:r>
          </a:p>
        </p:txBody>
      </p:sp>
    </p:spTree>
    <p:extLst>
      <p:ext uri="{BB962C8B-B14F-4D97-AF65-F5344CB8AC3E}">
        <p14:creationId xmlns:p14="http://schemas.microsoft.com/office/powerpoint/2010/main" val="355710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8099" y="1407531"/>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9" name="TextBox 8"/>
          <p:cNvSpPr txBox="1"/>
          <p:nvPr/>
        </p:nvSpPr>
        <p:spPr>
          <a:xfrm>
            <a:off x="-1" y="3421543"/>
            <a:ext cx="9144000" cy="415498"/>
          </a:xfrm>
          <a:prstGeom prst="rect">
            <a:avLst/>
          </a:prstGeom>
          <a:noFill/>
        </p:spPr>
        <p:txBody>
          <a:bodyPr wrap="square" rtlCol="0">
            <a:spAutoFit/>
          </a:bodyPr>
          <a:lstStyle/>
          <a:p>
            <a:pPr lvl="0" algn="ctr" fontAlgn="auto">
              <a:spcBef>
                <a:spcPts val="0"/>
              </a:spcBef>
              <a:spcAft>
                <a:spcPts val="0"/>
              </a:spcAft>
            </a:pPr>
            <a:r>
              <a:rPr lang="en-GB" sz="2100" dirty="0">
                <a:solidFill>
                  <a:prstClr val="white"/>
                </a:solidFill>
                <a:latin typeface="Lucida Bright" panose="02040602050505020304" pitchFamily="18" charset="0"/>
                <a:cs typeface="Arial" panose="020B0604020202020204" pitchFamily="34" charset="0"/>
              </a:rPr>
              <a:t>Expected progress in Key Stage 3? </a:t>
            </a:r>
            <a:r>
              <a:rPr lang="en-GB" i="1" dirty="0">
                <a:solidFill>
                  <a:srgbClr val="FFFF00"/>
                </a:solidFill>
                <a:latin typeface="Lucida Bright" panose="02040602050505020304" pitchFamily="18" charset="0"/>
                <a:cs typeface="Arial" panose="020B0604020202020204" pitchFamily="34" charset="0"/>
              </a:rPr>
              <a:t>About 2 sub-Levels per year</a:t>
            </a:r>
          </a:p>
        </p:txBody>
      </p:sp>
      <p:sp>
        <p:nvSpPr>
          <p:cNvPr id="8" name="Rectangle 7"/>
          <p:cNvSpPr/>
          <p:nvPr/>
        </p:nvSpPr>
        <p:spPr>
          <a:xfrm>
            <a:off x="1680472" y="4662220"/>
            <a:ext cx="106983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5a</a:t>
            </a:r>
            <a:endParaRPr lang="en-US" sz="4400" dirty="0">
              <a:solidFill>
                <a:prstClr val="white"/>
              </a:solidFill>
              <a:latin typeface="Lucida Bright" panose="02040602050505020304" pitchFamily="18" charset="0"/>
            </a:endParaRPr>
          </a:p>
        </p:txBody>
      </p:sp>
      <p:cxnSp>
        <p:nvCxnSpPr>
          <p:cNvPr id="14" name="Straight Arrow Connector 13"/>
          <p:cNvCxnSpPr/>
          <p:nvPr/>
        </p:nvCxnSpPr>
        <p:spPr>
          <a:xfrm>
            <a:off x="1294154" y="4750523"/>
            <a:ext cx="272297" cy="23486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180934" y="4427358"/>
            <a:ext cx="1456151" cy="646331"/>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Calibri" panose="020F0502020204030204"/>
                <a:cs typeface="+mn-cs"/>
              </a:rPr>
              <a:t>Current Y7 </a:t>
            </a:r>
          </a:p>
          <a:p>
            <a:pP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12" name="TextBox 1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3" name="TextBox 1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16" name="TextBox 15"/>
          <p:cNvSpPr txBox="1"/>
          <p:nvPr/>
        </p:nvSpPr>
        <p:spPr>
          <a:xfrm>
            <a:off x="2915816" y="4631737"/>
            <a:ext cx="3989540" cy="830997"/>
          </a:xfrm>
          <a:prstGeom prst="rect">
            <a:avLst/>
          </a:prstGeom>
          <a:noFill/>
        </p:spPr>
        <p:txBody>
          <a:bodyPr wrap="square" rtlCol="0">
            <a:spAutoFit/>
          </a:bodyPr>
          <a:lstStyle/>
          <a:p>
            <a:r>
              <a:rPr lang="en-GB" sz="4800" dirty="0" smtClean="0">
                <a:solidFill>
                  <a:srgbClr val="FFFF00"/>
                </a:solidFill>
                <a:latin typeface="Lucida Bright" panose="02040602050505020304" pitchFamily="18" charset="0"/>
                <a:cs typeface="Arial" panose="020B0604020202020204" pitchFamily="34" charset="0"/>
              </a:rPr>
              <a:t>6c</a:t>
            </a:r>
            <a:r>
              <a:rPr lang="en-GB" sz="3200" dirty="0" smtClean="0">
                <a:solidFill>
                  <a:schemeClr val="bg1"/>
                </a:solidFill>
                <a:latin typeface="Lucida Bright" panose="02040602050505020304" pitchFamily="18" charset="0"/>
                <a:cs typeface="Arial" panose="020B0604020202020204" pitchFamily="34" charset="0"/>
              </a:rPr>
              <a:t>, 6b, 6a, 7c…</a:t>
            </a:r>
            <a:endParaRPr lang="en-GB" sz="3200" dirty="0">
              <a:solidFill>
                <a:schemeClr val="bg1"/>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2358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8099" y="1407531"/>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9" name="TextBox 8"/>
          <p:cNvSpPr txBox="1"/>
          <p:nvPr/>
        </p:nvSpPr>
        <p:spPr>
          <a:xfrm>
            <a:off x="-1" y="3421543"/>
            <a:ext cx="9144000" cy="461665"/>
          </a:xfrm>
          <a:prstGeom prst="rect">
            <a:avLst/>
          </a:prstGeom>
          <a:noFill/>
        </p:spPr>
        <p:txBody>
          <a:bodyPr wrap="square" rtlCol="0">
            <a:spAutoFit/>
          </a:bodyPr>
          <a:lstStyle/>
          <a:p>
            <a:pPr lvl="0" algn="ctr" fontAlgn="auto">
              <a:spcBef>
                <a:spcPts val="0"/>
              </a:spcBef>
              <a:spcAft>
                <a:spcPts val="0"/>
              </a:spcAft>
            </a:pPr>
            <a:r>
              <a:rPr lang="en-GB" sz="2100" dirty="0">
                <a:solidFill>
                  <a:prstClr val="white"/>
                </a:solidFill>
                <a:latin typeface="Lucida Bright" panose="02040602050505020304" pitchFamily="18" charset="0"/>
                <a:cs typeface="Arial" panose="020B0604020202020204" pitchFamily="34" charset="0"/>
              </a:rPr>
              <a:t>Expected progress in Key Stage 3? </a:t>
            </a:r>
            <a:r>
              <a:rPr lang="en-GB" i="1" dirty="0">
                <a:solidFill>
                  <a:srgbClr val="FFFF00"/>
                </a:solidFill>
                <a:latin typeface="Lucida Bright" panose="02040602050505020304" pitchFamily="18" charset="0"/>
                <a:cs typeface="Arial" panose="020B0604020202020204" pitchFamily="34" charset="0"/>
              </a:rPr>
              <a:t>About 2 sub-Levels per year</a:t>
            </a:r>
            <a:endParaRPr lang="en-GB" sz="2400" i="1" dirty="0">
              <a:solidFill>
                <a:srgbClr val="FFFF00"/>
              </a:solidFill>
              <a:latin typeface="Lucida Bright" panose="02040602050505020304" pitchFamily="18" charset="0"/>
              <a:cs typeface="Arial" panose="020B0604020202020204" pitchFamily="34" charset="0"/>
            </a:endParaRPr>
          </a:p>
        </p:txBody>
      </p:sp>
      <p:sp>
        <p:nvSpPr>
          <p:cNvPr id="8" name="Rectangle 7"/>
          <p:cNvSpPr/>
          <p:nvPr/>
        </p:nvSpPr>
        <p:spPr>
          <a:xfrm>
            <a:off x="1680472" y="4662220"/>
            <a:ext cx="106983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5a</a:t>
            </a:r>
            <a:endParaRPr lang="en-US" sz="4400" dirty="0">
              <a:solidFill>
                <a:prstClr val="white"/>
              </a:solidFill>
              <a:latin typeface="Lucida Bright" panose="02040602050505020304" pitchFamily="18" charset="0"/>
            </a:endParaRPr>
          </a:p>
        </p:txBody>
      </p:sp>
      <p:cxnSp>
        <p:nvCxnSpPr>
          <p:cNvPr id="14" name="Straight Arrow Connector 13"/>
          <p:cNvCxnSpPr/>
          <p:nvPr/>
        </p:nvCxnSpPr>
        <p:spPr>
          <a:xfrm>
            <a:off x="1294154" y="4750523"/>
            <a:ext cx="272297" cy="23486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180934" y="4427358"/>
            <a:ext cx="1456151" cy="646331"/>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Calibri" panose="020F0502020204030204"/>
                <a:cs typeface="+mn-cs"/>
              </a:rPr>
              <a:t>Current Y7 </a:t>
            </a:r>
          </a:p>
          <a:p>
            <a:pP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12" name="TextBox 1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3" name="TextBox 1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16" name="TextBox 15"/>
          <p:cNvSpPr txBox="1"/>
          <p:nvPr/>
        </p:nvSpPr>
        <p:spPr>
          <a:xfrm>
            <a:off x="2915816" y="4614227"/>
            <a:ext cx="3989540" cy="830997"/>
          </a:xfrm>
          <a:prstGeom prst="rect">
            <a:avLst/>
          </a:prstGeom>
          <a:noFill/>
        </p:spPr>
        <p:txBody>
          <a:bodyPr wrap="square" rtlCol="0">
            <a:spAutoFit/>
          </a:bodyPr>
          <a:lstStyle/>
          <a:p>
            <a:r>
              <a:rPr lang="en-GB" sz="4800" dirty="0" smtClean="0">
                <a:solidFill>
                  <a:srgbClr val="FFFF00"/>
                </a:solidFill>
                <a:latin typeface="Lucida Bright" panose="02040602050505020304" pitchFamily="18" charset="0"/>
                <a:cs typeface="Arial" panose="020B0604020202020204" pitchFamily="34" charset="0"/>
              </a:rPr>
              <a:t>6c</a:t>
            </a:r>
            <a:r>
              <a:rPr lang="en-GB" sz="3200" dirty="0" smtClean="0">
                <a:solidFill>
                  <a:schemeClr val="bg1"/>
                </a:solidFill>
                <a:latin typeface="Lucida Bright" panose="02040602050505020304" pitchFamily="18" charset="0"/>
                <a:cs typeface="Arial" panose="020B0604020202020204" pitchFamily="34" charset="0"/>
              </a:rPr>
              <a:t>, </a:t>
            </a:r>
            <a:r>
              <a:rPr lang="en-GB" sz="4800" dirty="0" smtClean="0">
                <a:solidFill>
                  <a:srgbClr val="FFFF00"/>
                </a:solidFill>
                <a:latin typeface="Lucida Bright" panose="02040602050505020304" pitchFamily="18" charset="0"/>
                <a:cs typeface="Arial" panose="020B0604020202020204" pitchFamily="34" charset="0"/>
              </a:rPr>
              <a:t>6b</a:t>
            </a:r>
            <a:r>
              <a:rPr lang="en-GB" sz="4800" dirty="0" smtClean="0">
                <a:solidFill>
                  <a:schemeClr val="bg1"/>
                </a:solidFill>
                <a:latin typeface="Lucida Bright" panose="02040602050505020304" pitchFamily="18" charset="0"/>
                <a:cs typeface="Arial" panose="020B0604020202020204" pitchFamily="34" charset="0"/>
              </a:rPr>
              <a:t>,</a:t>
            </a:r>
            <a:r>
              <a:rPr lang="en-GB" sz="4800" dirty="0" smtClean="0">
                <a:solidFill>
                  <a:srgbClr val="FFFF00"/>
                </a:solidFill>
                <a:latin typeface="Lucida Bright" panose="02040602050505020304" pitchFamily="18" charset="0"/>
                <a:cs typeface="Arial" panose="020B0604020202020204" pitchFamily="34" charset="0"/>
              </a:rPr>
              <a:t> </a:t>
            </a:r>
            <a:r>
              <a:rPr lang="en-GB" sz="3200" dirty="0" smtClean="0">
                <a:solidFill>
                  <a:schemeClr val="bg1"/>
                </a:solidFill>
                <a:latin typeface="Lucida Bright" panose="02040602050505020304" pitchFamily="18" charset="0"/>
                <a:cs typeface="Arial" panose="020B0604020202020204" pitchFamily="34" charset="0"/>
              </a:rPr>
              <a:t>6a, 7c…</a:t>
            </a:r>
            <a:endParaRPr lang="en-GB" sz="3200" dirty="0">
              <a:solidFill>
                <a:schemeClr val="bg1"/>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182246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8099" y="1407531"/>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9" name="TextBox 8"/>
          <p:cNvSpPr txBox="1"/>
          <p:nvPr/>
        </p:nvSpPr>
        <p:spPr>
          <a:xfrm>
            <a:off x="-1" y="3421543"/>
            <a:ext cx="9144000" cy="461665"/>
          </a:xfrm>
          <a:prstGeom prst="rect">
            <a:avLst/>
          </a:prstGeom>
          <a:noFill/>
        </p:spPr>
        <p:txBody>
          <a:bodyPr wrap="square" rtlCol="0">
            <a:spAutoFit/>
          </a:bodyPr>
          <a:lstStyle/>
          <a:p>
            <a:pPr lvl="0" algn="ctr" fontAlgn="auto">
              <a:spcBef>
                <a:spcPts val="0"/>
              </a:spcBef>
              <a:spcAft>
                <a:spcPts val="0"/>
              </a:spcAft>
            </a:pPr>
            <a:r>
              <a:rPr lang="en-GB" sz="2100" dirty="0">
                <a:solidFill>
                  <a:prstClr val="white"/>
                </a:solidFill>
                <a:latin typeface="Lucida Bright" panose="02040602050505020304" pitchFamily="18" charset="0"/>
                <a:cs typeface="Arial" panose="020B0604020202020204" pitchFamily="34" charset="0"/>
              </a:rPr>
              <a:t>Expected progress in Key Stage 3? </a:t>
            </a:r>
            <a:r>
              <a:rPr lang="en-GB" i="1" dirty="0">
                <a:solidFill>
                  <a:srgbClr val="FFFF00"/>
                </a:solidFill>
                <a:latin typeface="Lucida Bright" panose="02040602050505020304" pitchFamily="18" charset="0"/>
                <a:cs typeface="Arial" panose="020B0604020202020204" pitchFamily="34" charset="0"/>
              </a:rPr>
              <a:t>About 2 sub-Levels per year</a:t>
            </a:r>
            <a:endParaRPr lang="en-GB" sz="2400" i="1" dirty="0">
              <a:solidFill>
                <a:srgbClr val="FFFF00"/>
              </a:solidFill>
              <a:latin typeface="Lucida Bright" panose="02040602050505020304" pitchFamily="18" charset="0"/>
              <a:cs typeface="Arial" panose="020B0604020202020204" pitchFamily="34" charset="0"/>
            </a:endParaRPr>
          </a:p>
        </p:txBody>
      </p:sp>
      <p:sp>
        <p:nvSpPr>
          <p:cNvPr id="8" name="Rectangle 7"/>
          <p:cNvSpPr/>
          <p:nvPr/>
        </p:nvSpPr>
        <p:spPr>
          <a:xfrm>
            <a:off x="1680472" y="4662220"/>
            <a:ext cx="106983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5a</a:t>
            </a:r>
            <a:endParaRPr lang="en-US" sz="4400" dirty="0">
              <a:solidFill>
                <a:prstClr val="white"/>
              </a:solidFill>
              <a:latin typeface="Lucida Bright" panose="02040602050505020304" pitchFamily="18" charset="0"/>
            </a:endParaRPr>
          </a:p>
        </p:txBody>
      </p:sp>
      <p:cxnSp>
        <p:nvCxnSpPr>
          <p:cNvPr id="14" name="Straight Arrow Connector 13"/>
          <p:cNvCxnSpPr/>
          <p:nvPr/>
        </p:nvCxnSpPr>
        <p:spPr>
          <a:xfrm>
            <a:off x="1294154" y="4750523"/>
            <a:ext cx="272297" cy="23486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180934" y="4427358"/>
            <a:ext cx="1456151" cy="646331"/>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Calibri" panose="020F0502020204030204"/>
                <a:cs typeface="+mn-cs"/>
              </a:rPr>
              <a:t>Current Y7 </a:t>
            </a:r>
          </a:p>
          <a:p>
            <a:pP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12" name="TextBox 1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3" name="TextBox 1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16" name="TextBox 15"/>
          <p:cNvSpPr txBox="1"/>
          <p:nvPr/>
        </p:nvSpPr>
        <p:spPr>
          <a:xfrm>
            <a:off x="2915816" y="4600664"/>
            <a:ext cx="5328592" cy="830997"/>
          </a:xfrm>
          <a:prstGeom prst="rect">
            <a:avLst/>
          </a:prstGeom>
          <a:noFill/>
        </p:spPr>
        <p:txBody>
          <a:bodyPr wrap="square" rtlCol="0">
            <a:spAutoFit/>
          </a:bodyPr>
          <a:lstStyle/>
          <a:p>
            <a:r>
              <a:rPr lang="en-GB" sz="4800" dirty="0" smtClean="0">
                <a:solidFill>
                  <a:srgbClr val="FFFF00"/>
                </a:solidFill>
                <a:latin typeface="Lucida Bright" panose="02040602050505020304" pitchFamily="18" charset="0"/>
                <a:cs typeface="Arial" panose="020B0604020202020204" pitchFamily="34" charset="0"/>
              </a:rPr>
              <a:t>6c</a:t>
            </a:r>
            <a:r>
              <a:rPr lang="en-GB" sz="3200" dirty="0" smtClean="0">
                <a:solidFill>
                  <a:schemeClr val="bg1"/>
                </a:solidFill>
                <a:latin typeface="Lucida Bright" panose="02040602050505020304" pitchFamily="18" charset="0"/>
                <a:cs typeface="Arial" panose="020B0604020202020204" pitchFamily="34" charset="0"/>
              </a:rPr>
              <a:t>, </a:t>
            </a:r>
            <a:r>
              <a:rPr lang="en-GB" sz="4800" dirty="0" smtClean="0">
                <a:solidFill>
                  <a:srgbClr val="FFFF00"/>
                </a:solidFill>
                <a:latin typeface="Lucida Bright" panose="02040602050505020304" pitchFamily="18" charset="0"/>
                <a:cs typeface="Arial" panose="020B0604020202020204" pitchFamily="34" charset="0"/>
              </a:rPr>
              <a:t>6b</a:t>
            </a:r>
            <a:r>
              <a:rPr lang="en-GB" sz="4800" dirty="0" smtClean="0">
                <a:solidFill>
                  <a:schemeClr val="bg1"/>
                </a:solidFill>
                <a:latin typeface="Lucida Bright" panose="02040602050505020304" pitchFamily="18" charset="0"/>
                <a:cs typeface="Arial" panose="020B0604020202020204" pitchFamily="34" charset="0"/>
              </a:rPr>
              <a:t>,</a:t>
            </a:r>
            <a:r>
              <a:rPr lang="en-GB" sz="4800" dirty="0" smtClean="0">
                <a:solidFill>
                  <a:srgbClr val="FFFF00"/>
                </a:solidFill>
                <a:latin typeface="Lucida Bright" panose="02040602050505020304" pitchFamily="18" charset="0"/>
                <a:cs typeface="Arial" panose="020B0604020202020204" pitchFamily="34" charset="0"/>
              </a:rPr>
              <a:t> </a:t>
            </a:r>
            <a:r>
              <a:rPr lang="en-GB" sz="3200" dirty="0" smtClean="0">
                <a:solidFill>
                  <a:schemeClr val="bg1"/>
                </a:solidFill>
                <a:latin typeface="Lucida Bright" panose="02040602050505020304" pitchFamily="18" charset="0"/>
                <a:cs typeface="Arial" panose="020B0604020202020204" pitchFamily="34" charset="0"/>
              </a:rPr>
              <a:t>6a, 7c… </a:t>
            </a:r>
            <a:endParaRPr lang="en-GB" sz="3200" dirty="0">
              <a:solidFill>
                <a:schemeClr val="bg1"/>
              </a:solidFill>
              <a:latin typeface="Lucida Bright" panose="02040602050505020304" pitchFamily="18" charset="0"/>
              <a:cs typeface="Arial" panose="020B0604020202020204" pitchFamily="34" charset="0"/>
            </a:endParaRPr>
          </a:p>
        </p:txBody>
      </p:sp>
      <p:sp>
        <p:nvSpPr>
          <p:cNvPr id="17" name="Oval 16"/>
          <p:cNvSpPr/>
          <p:nvPr/>
        </p:nvSpPr>
        <p:spPr>
          <a:xfrm>
            <a:off x="3903279" y="4520914"/>
            <a:ext cx="750283" cy="10964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8" name="Straight Arrow Connector 17"/>
          <p:cNvCxnSpPr/>
          <p:nvPr/>
        </p:nvCxnSpPr>
        <p:spPr>
          <a:xfrm flipV="1">
            <a:off x="3545643" y="5583901"/>
            <a:ext cx="357636" cy="22638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1305269" y="5754826"/>
            <a:ext cx="2771045" cy="646331"/>
          </a:xfrm>
          <a:prstGeom prst="rect">
            <a:avLst/>
          </a:prstGeom>
          <a:noFill/>
        </p:spPr>
        <p:txBody>
          <a:bodyPr wrap="square" rtlCol="0">
            <a:spAutoFit/>
          </a:bodyPr>
          <a:lstStyle/>
          <a:p>
            <a:pPr algn="ctr" fontAlgn="auto">
              <a:spcBef>
                <a:spcPts val="0"/>
              </a:spcBef>
              <a:spcAft>
                <a:spcPts val="0"/>
              </a:spcAft>
            </a:pPr>
            <a:r>
              <a:rPr lang="en-GB" dirty="0" smtClean="0">
                <a:solidFill>
                  <a:srgbClr val="FFFF00"/>
                </a:solidFill>
                <a:latin typeface="Calibri" panose="020F0502020204030204"/>
                <a:cs typeface="+mn-cs"/>
              </a:rPr>
              <a:t>Targeted end-of- Y7 </a:t>
            </a:r>
          </a:p>
          <a:p>
            <a:pPr algn="ct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Tree>
    <p:extLst>
      <p:ext uri="{BB962C8B-B14F-4D97-AF65-F5344CB8AC3E}">
        <p14:creationId xmlns:p14="http://schemas.microsoft.com/office/powerpoint/2010/main" val="10927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8099" y="1407531"/>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8" name="Rectangle 7"/>
          <p:cNvSpPr/>
          <p:nvPr/>
        </p:nvSpPr>
        <p:spPr>
          <a:xfrm>
            <a:off x="1680472" y="4662220"/>
            <a:ext cx="106983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5a</a:t>
            </a:r>
            <a:endParaRPr lang="en-US" sz="4400" dirty="0">
              <a:solidFill>
                <a:prstClr val="white"/>
              </a:solidFill>
              <a:latin typeface="Lucida Bright" panose="02040602050505020304" pitchFamily="18" charset="0"/>
            </a:endParaRPr>
          </a:p>
        </p:txBody>
      </p:sp>
      <p:cxnSp>
        <p:nvCxnSpPr>
          <p:cNvPr id="14" name="Straight Arrow Connector 13"/>
          <p:cNvCxnSpPr/>
          <p:nvPr/>
        </p:nvCxnSpPr>
        <p:spPr>
          <a:xfrm>
            <a:off x="1294154" y="4750523"/>
            <a:ext cx="272297" cy="23486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180934" y="4427358"/>
            <a:ext cx="1456151" cy="646331"/>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Calibri" panose="020F0502020204030204"/>
                <a:cs typeface="+mn-cs"/>
              </a:rPr>
              <a:t>Current Y7 </a:t>
            </a:r>
          </a:p>
          <a:p>
            <a:pP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12" name="TextBox 1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3" name="TextBox 1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16" name="TextBox 15"/>
          <p:cNvSpPr txBox="1"/>
          <p:nvPr/>
        </p:nvSpPr>
        <p:spPr>
          <a:xfrm>
            <a:off x="2915816" y="4600664"/>
            <a:ext cx="5328592" cy="830997"/>
          </a:xfrm>
          <a:prstGeom prst="rect">
            <a:avLst/>
          </a:prstGeom>
          <a:noFill/>
        </p:spPr>
        <p:txBody>
          <a:bodyPr wrap="square" rtlCol="0">
            <a:spAutoFit/>
          </a:bodyPr>
          <a:lstStyle/>
          <a:p>
            <a:r>
              <a:rPr lang="en-GB" sz="4800" dirty="0" smtClean="0">
                <a:solidFill>
                  <a:srgbClr val="FFFF00"/>
                </a:solidFill>
                <a:latin typeface="Lucida Bright" panose="02040602050505020304" pitchFamily="18" charset="0"/>
                <a:cs typeface="Arial" panose="020B0604020202020204" pitchFamily="34" charset="0"/>
              </a:rPr>
              <a:t>6c</a:t>
            </a:r>
            <a:r>
              <a:rPr lang="en-GB" sz="3200" dirty="0" smtClean="0">
                <a:solidFill>
                  <a:schemeClr val="bg1"/>
                </a:solidFill>
                <a:latin typeface="Lucida Bright" panose="02040602050505020304" pitchFamily="18" charset="0"/>
                <a:cs typeface="Arial" panose="020B0604020202020204" pitchFamily="34" charset="0"/>
              </a:rPr>
              <a:t>, </a:t>
            </a:r>
            <a:r>
              <a:rPr lang="en-GB" sz="4800" dirty="0" smtClean="0">
                <a:solidFill>
                  <a:srgbClr val="FFFF00"/>
                </a:solidFill>
                <a:latin typeface="Lucida Bright" panose="02040602050505020304" pitchFamily="18" charset="0"/>
                <a:cs typeface="Arial" panose="020B0604020202020204" pitchFamily="34" charset="0"/>
              </a:rPr>
              <a:t>6b</a:t>
            </a:r>
            <a:r>
              <a:rPr lang="en-GB" sz="4800" dirty="0" smtClean="0">
                <a:solidFill>
                  <a:schemeClr val="bg1"/>
                </a:solidFill>
                <a:latin typeface="Lucida Bright" panose="02040602050505020304" pitchFamily="18" charset="0"/>
                <a:cs typeface="Arial" panose="020B0604020202020204" pitchFamily="34" charset="0"/>
              </a:rPr>
              <a:t>,</a:t>
            </a:r>
            <a:r>
              <a:rPr lang="en-GB" sz="4800" dirty="0" smtClean="0">
                <a:solidFill>
                  <a:srgbClr val="FFFF00"/>
                </a:solidFill>
                <a:latin typeface="Lucida Bright" panose="02040602050505020304" pitchFamily="18" charset="0"/>
                <a:cs typeface="Arial" panose="020B0604020202020204" pitchFamily="34" charset="0"/>
              </a:rPr>
              <a:t> </a:t>
            </a:r>
            <a:r>
              <a:rPr lang="en-GB" sz="3200" dirty="0" smtClean="0">
                <a:solidFill>
                  <a:schemeClr val="bg1"/>
                </a:solidFill>
                <a:latin typeface="Lucida Bright" panose="02040602050505020304" pitchFamily="18" charset="0"/>
                <a:cs typeface="Arial" panose="020B0604020202020204" pitchFamily="34" charset="0"/>
              </a:rPr>
              <a:t>6a, </a:t>
            </a:r>
            <a:r>
              <a:rPr lang="en-GB" sz="4800" dirty="0">
                <a:solidFill>
                  <a:srgbClr val="FFFF00"/>
                </a:solidFill>
                <a:latin typeface="Lucida Bright" panose="02040602050505020304" pitchFamily="18" charset="0"/>
                <a:cs typeface="Arial" panose="020B0604020202020204" pitchFamily="34" charset="0"/>
              </a:rPr>
              <a:t>7</a:t>
            </a:r>
            <a:r>
              <a:rPr lang="en-GB" sz="4800" dirty="0" smtClean="0">
                <a:solidFill>
                  <a:srgbClr val="FFFF00"/>
                </a:solidFill>
                <a:latin typeface="Lucida Bright" panose="02040602050505020304" pitchFamily="18" charset="0"/>
                <a:cs typeface="Arial" panose="020B0604020202020204" pitchFamily="34" charset="0"/>
              </a:rPr>
              <a:t>c</a:t>
            </a:r>
            <a:r>
              <a:rPr lang="en-GB" sz="3200" dirty="0" smtClean="0">
                <a:solidFill>
                  <a:schemeClr val="bg1"/>
                </a:solidFill>
                <a:latin typeface="Lucida Bright" panose="02040602050505020304" pitchFamily="18" charset="0"/>
                <a:cs typeface="Arial" panose="020B0604020202020204" pitchFamily="34" charset="0"/>
              </a:rPr>
              <a:t>… </a:t>
            </a:r>
            <a:endParaRPr lang="en-GB" sz="3200" dirty="0">
              <a:solidFill>
                <a:schemeClr val="bg1"/>
              </a:solidFill>
              <a:latin typeface="Lucida Bright" panose="02040602050505020304" pitchFamily="18" charset="0"/>
              <a:cs typeface="Arial" panose="020B0604020202020204" pitchFamily="34" charset="0"/>
            </a:endParaRPr>
          </a:p>
        </p:txBody>
      </p:sp>
      <p:sp>
        <p:nvSpPr>
          <p:cNvPr id="17" name="Oval 16"/>
          <p:cNvSpPr/>
          <p:nvPr/>
        </p:nvSpPr>
        <p:spPr>
          <a:xfrm>
            <a:off x="3903279" y="4520914"/>
            <a:ext cx="750283" cy="10964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8" name="Straight Arrow Connector 17"/>
          <p:cNvCxnSpPr/>
          <p:nvPr/>
        </p:nvCxnSpPr>
        <p:spPr>
          <a:xfrm flipV="1">
            <a:off x="3545643" y="5583901"/>
            <a:ext cx="357636" cy="22638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1305269" y="5754826"/>
            <a:ext cx="2771045" cy="646331"/>
          </a:xfrm>
          <a:prstGeom prst="rect">
            <a:avLst/>
          </a:prstGeom>
          <a:noFill/>
        </p:spPr>
        <p:txBody>
          <a:bodyPr wrap="square" rtlCol="0">
            <a:spAutoFit/>
          </a:bodyPr>
          <a:lstStyle/>
          <a:p>
            <a:pPr algn="ctr" fontAlgn="auto">
              <a:spcBef>
                <a:spcPts val="0"/>
              </a:spcBef>
              <a:spcAft>
                <a:spcPts val="0"/>
              </a:spcAft>
            </a:pPr>
            <a:r>
              <a:rPr lang="en-GB" dirty="0" smtClean="0">
                <a:solidFill>
                  <a:srgbClr val="FFFF00"/>
                </a:solidFill>
                <a:latin typeface="Calibri" panose="020F0502020204030204"/>
                <a:cs typeface="+mn-cs"/>
              </a:rPr>
              <a:t>Targeted end-of- Y7 </a:t>
            </a:r>
          </a:p>
          <a:p>
            <a:pPr algn="ct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20" name="Oval 19"/>
          <p:cNvSpPr/>
          <p:nvPr/>
        </p:nvSpPr>
        <p:spPr>
          <a:xfrm>
            <a:off x="5698701" y="4517929"/>
            <a:ext cx="750283" cy="10964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 name="TextBox 20"/>
          <p:cNvSpPr txBox="1"/>
          <p:nvPr/>
        </p:nvSpPr>
        <p:spPr>
          <a:xfrm>
            <a:off x="3585257" y="5789632"/>
            <a:ext cx="2771045" cy="646331"/>
          </a:xfrm>
          <a:prstGeom prst="rect">
            <a:avLst/>
          </a:prstGeom>
          <a:noFill/>
        </p:spPr>
        <p:txBody>
          <a:bodyPr wrap="square" rtlCol="0">
            <a:spAutoFit/>
          </a:bodyPr>
          <a:lstStyle/>
          <a:p>
            <a:pPr algn="ctr" fontAlgn="auto">
              <a:spcBef>
                <a:spcPts val="0"/>
              </a:spcBef>
              <a:spcAft>
                <a:spcPts val="0"/>
              </a:spcAft>
            </a:pPr>
            <a:r>
              <a:rPr lang="en-GB" dirty="0" smtClean="0">
                <a:solidFill>
                  <a:srgbClr val="FFFF00"/>
                </a:solidFill>
                <a:latin typeface="Calibri" panose="020F0502020204030204"/>
                <a:cs typeface="+mn-cs"/>
              </a:rPr>
              <a:t>Targeted end-of- Y8 </a:t>
            </a:r>
          </a:p>
          <a:p>
            <a:pPr algn="ct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cxnSp>
        <p:nvCxnSpPr>
          <p:cNvPr id="22" name="Straight Arrow Connector 21"/>
          <p:cNvCxnSpPr/>
          <p:nvPr/>
        </p:nvCxnSpPr>
        <p:spPr>
          <a:xfrm flipV="1">
            <a:off x="5372456" y="5557577"/>
            <a:ext cx="357636" cy="22638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23" name="TextBox 22"/>
          <p:cNvSpPr txBox="1"/>
          <p:nvPr/>
        </p:nvSpPr>
        <p:spPr>
          <a:xfrm>
            <a:off x="-1" y="3421543"/>
            <a:ext cx="9144000" cy="461665"/>
          </a:xfrm>
          <a:prstGeom prst="rect">
            <a:avLst/>
          </a:prstGeom>
          <a:noFill/>
        </p:spPr>
        <p:txBody>
          <a:bodyPr wrap="square" rtlCol="0">
            <a:spAutoFit/>
          </a:bodyPr>
          <a:lstStyle/>
          <a:p>
            <a:pPr lvl="0" algn="ctr" fontAlgn="auto">
              <a:spcBef>
                <a:spcPts val="0"/>
              </a:spcBef>
              <a:spcAft>
                <a:spcPts val="0"/>
              </a:spcAft>
            </a:pPr>
            <a:r>
              <a:rPr lang="en-GB" sz="2100" dirty="0">
                <a:solidFill>
                  <a:prstClr val="white"/>
                </a:solidFill>
                <a:latin typeface="Lucida Bright" panose="02040602050505020304" pitchFamily="18" charset="0"/>
                <a:cs typeface="Arial" panose="020B0604020202020204" pitchFamily="34" charset="0"/>
              </a:rPr>
              <a:t>Expected progress in Key Stage 3? </a:t>
            </a:r>
            <a:r>
              <a:rPr lang="en-GB" i="1" dirty="0">
                <a:solidFill>
                  <a:srgbClr val="FFFF00"/>
                </a:solidFill>
                <a:latin typeface="Lucida Bright" panose="02040602050505020304" pitchFamily="18" charset="0"/>
                <a:cs typeface="Arial" panose="020B0604020202020204" pitchFamily="34" charset="0"/>
              </a:rPr>
              <a:t>About 2 sub-Levels per year</a:t>
            </a:r>
            <a:endParaRPr lang="en-GB" sz="2400" i="1" dirty="0">
              <a:solidFill>
                <a:srgbClr val="FFFF00"/>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168213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8099" y="1407531"/>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8" name="Rectangle 7"/>
          <p:cNvSpPr/>
          <p:nvPr/>
        </p:nvSpPr>
        <p:spPr>
          <a:xfrm>
            <a:off x="1680472" y="4662220"/>
            <a:ext cx="106983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5a</a:t>
            </a:r>
            <a:endParaRPr lang="en-US" sz="4400" dirty="0">
              <a:solidFill>
                <a:prstClr val="white"/>
              </a:solidFill>
              <a:latin typeface="Lucida Bright" panose="02040602050505020304" pitchFamily="18" charset="0"/>
            </a:endParaRPr>
          </a:p>
        </p:txBody>
      </p:sp>
      <p:cxnSp>
        <p:nvCxnSpPr>
          <p:cNvPr id="14" name="Straight Arrow Connector 13"/>
          <p:cNvCxnSpPr/>
          <p:nvPr/>
        </p:nvCxnSpPr>
        <p:spPr>
          <a:xfrm>
            <a:off x="1294154" y="4750523"/>
            <a:ext cx="272297" cy="23486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180934" y="4427358"/>
            <a:ext cx="1456151" cy="646331"/>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Calibri" panose="020F0502020204030204"/>
                <a:cs typeface="+mn-cs"/>
              </a:rPr>
              <a:t>Current Y7 </a:t>
            </a:r>
          </a:p>
          <a:p>
            <a:pP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12" name="TextBox 1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3" name="TextBox 1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16" name="TextBox 15"/>
          <p:cNvSpPr txBox="1"/>
          <p:nvPr/>
        </p:nvSpPr>
        <p:spPr>
          <a:xfrm>
            <a:off x="2915815" y="4600664"/>
            <a:ext cx="5925623" cy="830997"/>
          </a:xfrm>
          <a:prstGeom prst="rect">
            <a:avLst/>
          </a:prstGeom>
          <a:noFill/>
        </p:spPr>
        <p:txBody>
          <a:bodyPr wrap="square" rtlCol="0">
            <a:spAutoFit/>
          </a:bodyPr>
          <a:lstStyle/>
          <a:p>
            <a:r>
              <a:rPr lang="en-GB" sz="4800" dirty="0" smtClean="0">
                <a:solidFill>
                  <a:srgbClr val="FFFF00"/>
                </a:solidFill>
                <a:latin typeface="Lucida Bright" panose="02040602050505020304" pitchFamily="18" charset="0"/>
                <a:cs typeface="Arial" panose="020B0604020202020204" pitchFamily="34" charset="0"/>
              </a:rPr>
              <a:t>6c</a:t>
            </a:r>
            <a:r>
              <a:rPr lang="en-GB" sz="3200" dirty="0" smtClean="0">
                <a:solidFill>
                  <a:schemeClr val="bg1"/>
                </a:solidFill>
                <a:latin typeface="Lucida Bright" panose="02040602050505020304" pitchFamily="18" charset="0"/>
                <a:cs typeface="Arial" panose="020B0604020202020204" pitchFamily="34" charset="0"/>
              </a:rPr>
              <a:t>, </a:t>
            </a:r>
            <a:r>
              <a:rPr lang="en-GB" sz="4800" dirty="0" smtClean="0">
                <a:solidFill>
                  <a:srgbClr val="FFFF00"/>
                </a:solidFill>
                <a:latin typeface="Lucida Bright" panose="02040602050505020304" pitchFamily="18" charset="0"/>
                <a:cs typeface="Arial" panose="020B0604020202020204" pitchFamily="34" charset="0"/>
              </a:rPr>
              <a:t>6b</a:t>
            </a:r>
            <a:r>
              <a:rPr lang="en-GB" sz="4800" dirty="0" smtClean="0">
                <a:solidFill>
                  <a:schemeClr val="bg1"/>
                </a:solidFill>
                <a:latin typeface="Lucida Bright" panose="02040602050505020304" pitchFamily="18" charset="0"/>
                <a:cs typeface="Arial" panose="020B0604020202020204" pitchFamily="34" charset="0"/>
              </a:rPr>
              <a:t>,</a:t>
            </a:r>
            <a:r>
              <a:rPr lang="en-GB" sz="4800" dirty="0" smtClean="0">
                <a:solidFill>
                  <a:srgbClr val="FFFF00"/>
                </a:solidFill>
                <a:latin typeface="Lucida Bright" panose="02040602050505020304" pitchFamily="18" charset="0"/>
                <a:cs typeface="Arial" panose="020B0604020202020204" pitchFamily="34" charset="0"/>
              </a:rPr>
              <a:t> </a:t>
            </a:r>
            <a:r>
              <a:rPr lang="en-GB" sz="3200" dirty="0" smtClean="0">
                <a:solidFill>
                  <a:schemeClr val="bg1"/>
                </a:solidFill>
                <a:latin typeface="Lucida Bright" panose="02040602050505020304" pitchFamily="18" charset="0"/>
                <a:cs typeface="Arial" panose="020B0604020202020204" pitchFamily="34" charset="0"/>
              </a:rPr>
              <a:t>6a, </a:t>
            </a:r>
            <a:r>
              <a:rPr lang="en-GB" sz="4800" dirty="0" smtClean="0">
                <a:solidFill>
                  <a:srgbClr val="FFFF00"/>
                </a:solidFill>
                <a:latin typeface="Lucida Bright" panose="02040602050505020304" pitchFamily="18" charset="0"/>
                <a:cs typeface="Arial" panose="020B0604020202020204" pitchFamily="34" charset="0"/>
              </a:rPr>
              <a:t>7c</a:t>
            </a:r>
            <a:r>
              <a:rPr lang="en-GB" sz="3200" dirty="0">
                <a:solidFill>
                  <a:schemeClr val="bg1"/>
                </a:solidFill>
                <a:latin typeface="Lucida Bright" panose="02040602050505020304" pitchFamily="18" charset="0"/>
                <a:cs typeface="Arial" panose="020B0604020202020204" pitchFamily="34" charset="0"/>
              </a:rPr>
              <a:t> </a:t>
            </a:r>
            <a:r>
              <a:rPr lang="en-GB" sz="3200" dirty="0" smtClean="0">
                <a:solidFill>
                  <a:schemeClr val="bg1"/>
                </a:solidFill>
                <a:latin typeface="Lucida Bright" panose="02040602050505020304" pitchFamily="18" charset="0"/>
                <a:cs typeface="Arial" panose="020B0604020202020204" pitchFamily="34" charset="0"/>
              </a:rPr>
              <a:t>7b </a:t>
            </a:r>
            <a:r>
              <a:rPr lang="en-GB" sz="4800" dirty="0">
                <a:solidFill>
                  <a:srgbClr val="FFFF00"/>
                </a:solidFill>
                <a:latin typeface="Lucida Bright" panose="02040602050505020304" pitchFamily="18" charset="0"/>
                <a:cs typeface="Arial" panose="020B0604020202020204" pitchFamily="34" charset="0"/>
              </a:rPr>
              <a:t>7a </a:t>
            </a:r>
            <a:r>
              <a:rPr lang="en-GB" sz="3200" dirty="0" smtClean="0">
                <a:solidFill>
                  <a:prstClr val="white"/>
                </a:solidFill>
                <a:latin typeface="Lucida Bright" panose="02040602050505020304" pitchFamily="18" charset="0"/>
                <a:cs typeface="Arial" panose="020B0604020202020204" pitchFamily="34" charset="0"/>
              </a:rPr>
              <a:t>…</a:t>
            </a:r>
            <a:endParaRPr lang="en-GB" sz="4800" dirty="0">
              <a:solidFill>
                <a:srgbClr val="FFFF00"/>
              </a:solidFill>
              <a:latin typeface="Lucida Bright" panose="02040602050505020304" pitchFamily="18" charset="0"/>
              <a:cs typeface="Arial" panose="020B0604020202020204" pitchFamily="34" charset="0"/>
            </a:endParaRPr>
          </a:p>
        </p:txBody>
      </p:sp>
      <p:sp>
        <p:nvSpPr>
          <p:cNvPr id="17" name="Oval 16"/>
          <p:cNvSpPr/>
          <p:nvPr/>
        </p:nvSpPr>
        <p:spPr>
          <a:xfrm>
            <a:off x="3903279" y="4520914"/>
            <a:ext cx="750283" cy="10964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8" name="Straight Arrow Connector 17"/>
          <p:cNvCxnSpPr/>
          <p:nvPr/>
        </p:nvCxnSpPr>
        <p:spPr>
          <a:xfrm flipV="1">
            <a:off x="3545643" y="5583901"/>
            <a:ext cx="357636" cy="22638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1305269" y="5754826"/>
            <a:ext cx="2771045" cy="646331"/>
          </a:xfrm>
          <a:prstGeom prst="rect">
            <a:avLst/>
          </a:prstGeom>
          <a:noFill/>
        </p:spPr>
        <p:txBody>
          <a:bodyPr wrap="square" rtlCol="0">
            <a:spAutoFit/>
          </a:bodyPr>
          <a:lstStyle/>
          <a:p>
            <a:pPr algn="ctr" fontAlgn="auto">
              <a:spcBef>
                <a:spcPts val="0"/>
              </a:spcBef>
              <a:spcAft>
                <a:spcPts val="0"/>
              </a:spcAft>
            </a:pPr>
            <a:r>
              <a:rPr lang="en-GB" dirty="0" smtClean="0">
                <a:solidFill>
                  <a:srgbClr val="FFFF00"/>
                </a:solidFill>
                <a:latin typeface="Calibri" panose="020F0502020204030204"/>
                <a:cs typeface="+mn-cs"/>
              </a:rPr>
              <a:t>Targeted end-of- Y7 </a:t>
            </a:r>
          </a:p>
          <a:p>
            <a:pPr algn="ct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sp>
        <p:nvSpPr>
          <p:cNvPr id="20" name="Oval 19"/>
          <p:cNvSpPr/>
          <p:nvPr/>
        </p:nvSpPr>
        <p:spPr>
          <a:xfrm>
            <a:off x="5698701" y="4517929"/>
            <a:ext cx="750283" cy="10964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 name="TextBox 20"/>
          <p:cNvSpPr txBox="1"/>
          <p:nvPr/>
        </p:nvSpPr>
        <p:spPr>
          <a:xfrm>
            <a:off x="3585257" y="5789632"/>
            <a:ext cx="2771045" cy="646331"/>
          </a:xfrm>
          <a:prstGeom prst="rect">
            <a:avLst/>
          </a:prstGeom>
          <a:noFill/>
        </p:spPr>
        <p:txBody>
          <a:bodyPr wrap="square" rtlCol="0">
            <a:spAutoFit/>
          </a:bodyPr>
          <a:lstStyle/>
          <a:p>
            <a:pPr algn="ctr" fontAlgn="auto">
              <a:spcBef>
                <a:spcPts val="0"/>
              </a:spcBef>
              <a:spcAft>
                <a:spcPts val="0"/>
              </a:spcAft>
            </a:pPr>
            <a:r>
              <a:rPr lang="en-GB" dirty="0" smtClean="0">
                <a:solidFill>
                  <a:srgbClr val="FFFF00"/>
                </a:solidFill>
                <a:latin typeface="Calibri" panose="020F0502020204030204"/>
                <a:cs typeface="+mn-cs"/>
              </a:rPr>
              <a:t>Targeted end-of- Y8 </a:t>
            </a:r>
          </a:p>
          <a:p>
            <a:pPr algn="ct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cxnSp>
        <p:nvCxnSpPr>
          <p:cNvPr id="22" name="Straight Arrow Connector 21"/>
          <p:cNvCxnSpPr/>
          <p:nvPr/>
        </p:nvCxnSpPr>
        <p:spPr>
          <a:xfrm flipV="1">
            <a:off x="5372456" y="5557577"/>
            <a:ext cx="357636" cy="22638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23" name="TextBox 22"/>
          <p:cNvSpPr txBox="1"/>
          <p:nvPr/>
        </p:nvSpPr>
        <p:spPr>
          <a:xfrm>
            <a:off x="6070394" y="5783962"/>
            <a:ext cx="2771045" cy="646331"/>
          </a:xfrm>
          <a:prstGeom prst="rect">
            <a:avLst/>
          </a:prstGeom>
          <a:noFill/>
        </p:spPr>
        <p:txBody>
          <a:bodyPr wrap="square" rtlCol="0">
            <a:spAutoFit/>
          </a:bodyPr>
          <a:lstStyle/>
          <a:p>
            <a:pPr algn="ctr" fontAlgn="auto">
              <a:spcBef>
                <a:spcPts val="0"/>
              </a:spcBef>
              <a:spcAft>
                <a:spcPts val="0"/>
              </a:spcAft>
            </a:pPr>
            <a:r>
              <a:rPr lang="en-GB" dirty="0" smtClean="0">
                <a:solidFill>
                  <a:srgbClr val="FFFF00"/>
                </a:solidFill>
                <a:latin typeface="Calibri" panose="020F0502020204030204"/>
                <a:cs typeface="+mn-cs"/>
              </a:rPr>
              <a:t>Targeted end-of- Y9 </a:t>
            </a:r>
          </a:p>
          <a:p>
            <a:pPr algn="ctr" fontAlgn="auto">
              <a:spcBef>
                <a:spcPts val="0"/>
              </a:spcBef>
              <a:spcAft>
                <a:spcPts val="0"/>
              </a:spcAft>
            </a:pPr>
            <a:r>
              <a:rPr lang="en-GB" dirty="0" smtClean="0">
                <a:solidFill>
                  <a:srgbClr val="FFFF00"/>
                </a:solidFill>
                <a:latin typeface="Calibri" panose="020F0502020204030204"/>
                <a:cs typeface="+mn-cs"/>
              </a:rPr>
              <a:t>sub-Level</a:t>
            </a:r>
            <a:endParaRPr lang="en-US" dirty="0">
              <a:solidFill>
                <a:srgbClr val="FFFF00"/>
              </a:solidFill>
              <a:latin typeface="Calibri" panose="020F0502020204030204"/>
              <a:cs typeface="+mn-cs"/>
            </a:endParaRPr>
          </a:p>
        </p:txBody>
      </p:sp>
      <p:cxnSp>
        <p:nvCxnSpPr>
          <p:cNvPr id="24" name="Straight Arrow Connector 23"/>
          <p:cNvCxnSpPr/>
          <p:nvPr/>
        </p:nvCxnSpPr>
        <p:spPr>
          <a:xfrm flipV="1">
            <a:off x="6923051" y="5501166"/>
            <a:ext cx="357636" cy="22638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25" name="Oval 24"/>
          <p:cNvSpPr/>
          <p:nvPr/>
        </p:nvSpPr>
        <p:spPr>
          <a:xfrm>
            <a:off x="7118981" y="4461147"/>
            <a:ext cx="750283" cy="109643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TextBox 26"/>
          <p:cNvSpPr txBox="1"/>
          <p:nvPr/>
        </p:nvSpPr>
        <p:spPr>
          <a:xfrm>
            <a:off x="-1" y="3421543"/>
            <a:ext cx="9144000" cy="461665"/>
          </a:xfrm>
          <a:prstGeom prst="rect">
            <a:avLst/>
          </a:prstGeom>
          <a:noFill/>
        </p:spPr>
        <p:txBody>
          <a:bodyPr wrap="square" rtlCol="0">
            <a:spAutoFit/>
          </a:bodyPr>
          <a:lstStyle/>
          <a:p>
            <a:pPr lvl="0" algn="ctr" fontAlgn="auto">
              <a:spcBef>
                <a:spcPts val="0"/>
              </a:spcBef>
              <a:spcAft>
                <a:spcPts val="0"/>
              </a:spcAft>
            </a:pPr>
            <a:r>
              <a:rPr lang="en-GB" sz="2100" dirty="0">
                <a:solidFill>
                  <a:prstClr val="white"/>
                </a:solidFill>
                <a:latin typeface="Lucida Bright" panose="02040602050505020304" pitchFamily="18" charset="0"/>
                <a:cs typeface="Arial" panose="020B0604020202020204" pitchFamily="34" charset="0"/>
              </a:rPr>
              <a:t>Expected progress in Key Stage 3? </a:t>
            </a:r>
            <a:r>
              <a:rPr lang="en-GB" i="1" dirty="0">
                <a:solidFill>
                  <a:srgbClr val="FFFF00"/>
                </a:solidFill>
                <a:latin typeface="Lucida Bright" panose="02040602050505020304" pitchFamily="18" charset="0"/>
                <a:cs typeface="Arial" panose="020B0604020202020204" pitchFamily="34" charset="0"/>
              </a:rPr>
              <a:t>About 2 sub-Levels per year</a:t>
            </a:r>
            <a:endParaRPr lang="en-GB" sz="2400" i="1" dirty="0">
              <a:solidFill>
                <a:srgbClr val="FFFF00"/>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35850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8099" y="1407531"/>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12" name="TextBox 1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3" name="TextBox 1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26" name="TextBox 25"/>
          <p:cNvSpPr txBox="1"/>
          <p:nvPr/>
        </p:nvSpPr>
        <p:spPr>
          <a:xfrm>
            <a:off x="2627784" y="3537427"/>
            <a:ext cx="804040" cy="523220"/>
          </a:xfrm>
          <a:prstGeom prst="rect">
            <a:avLst/>
          </a:prstGeom>
          <a:noFill/>
        </p:spPr>
        <p:txBody>
          <a:bodyPr wrap="square" rtlCol="0">
            <a:spAutoFit/>
          </a:bodyPr>
          <a:lstStyle/>
          <a:p>
            <a:r>
              <a:rPr lang="en-GB" sz="2800" dirty="0" smtClean="0">
                <a:solidFill>
                  <a:schemeClr val="bg1"/>
                </a:solidFill>
                <a:latin typeface="Arial Black" panose="020B0A04020102020204" pitchFamily="34" charset="0"/>
              </a:rPr>
              <a:t>Y7</a:t>
            </a:r>
            <a:endParaRPr lang="en-US" sz="2800" dirty="0">
              <a:solidFill>
                <a:schemeClr val="bg1"/>
              </a:solidFill>
              <a:latin typeface="Arial Black" panose="020B0A04020102020204" pitchFamily="34" charset="0"/>
            </a:endParaRPr>
          </a:p>
        </p:txBody>
      </p:sp>
      <p:sp>
        <p:nvSpPr>
          <p:cNvPr id="28" name="TextBox 27"/>
          <p:cNvSpPr txBox="1"/>
          <p:nvPr/>
        </p:nvSpPr>
        <p:spPr>
          <a:xfrm>
            <a:off x="5420378" y="3537427"/>
            <a:ext cx="804040" cy="523220"/>
          </a:xfrm>
          <a:prstGeom prst="rect">
            <a:avLst/>
          </a:prstGeom>
          <a:noFill/>
        </p:spPr>
        <p:txBody>
          <a:bodyPr wrap="square" rtlCol="0">
            <a:spAutoFit/>
          </a:bodyPr>
          <a:lstStyle/>
          <a:p>
            <a:r>
              <a:rPr lang="en-GB" sz="2800" dirty="0" smtClean="0">
                <a:solidFill>
                  <a:schemeClr val="bg1"/>
                </a:solidFill>
                <a:latin typeface="Arial Black" panose="020B0A04020102020204" pitchFamily="34" charset="0"/>
              </a:rPr>
              <a:t>Y9</a:t>
            </a:r>
            <a:endParaRPr lang="en-US" sz="2800" dirty="0">
              <a:solidFill>
                <a:schemeClr val="bg1"/>
              </a:solidFill>
              <a:latin typeface="Arial Black" panose="020B0A04020102020204" pitchFamily="34" charset="0"/>
            </a:endParaRPr>
          </a:p>
        </p:txBody>
      </p:sp>
      <p:sp>
        <p:nvSpPr>
          <p:cNvPr id="29" name="TextBox 28"/>
          <p:cNvSpPr txBox="1"/>
          <p:nvPr/>
        </p:nvSpPr>
        <p:spPr>
          <a:xfrm>
            <a:off x="2742130" y="5053658"/>
            <a:ext cx="567558" cy="646331"/>
          </a:xfrm>
          <a:prstGeom prst="rect">
            <a:avLst/>
          </a:prstGeom>
          <a:noFill/>
        </p:spPr>
        <p:txBody>
          <a:bodyPr wrap="square" rtlCol="0">
            <a:spAutoFit/>
          </a:bodyPr>
          <a:lstStyle/>
          <a:p>
            <a:r>
              <a:rPr lang="en-GB" sz="3600" dirty="0">
                <a:solidFill>
                  <a:srgbClr val="FFFF00"/>
                </a:solidFill>
                <a:latin typeface="Arial" panose="020B0604020202020204" pitchFamily="34" charset="0"/>
                <a:cs typeface="Arial" panose="020B0604020202020204" pitchFamily="34" charset="0"/>
              </a:rPr>
              <a:t>6</a:t>
            </a:r>
            <a:endParaRPr lang="en-US" sz="3600" dirty="0">
              <a:solidFill>
                <a:srgbClr val="FFFF00"/>
              </a:solidFill>
              <a:latin typeface="Arial" panose="020B0604020202020204" pitchFamily="34" charset="0"/>
              <a:cs typeface="Arial" panose="020B0604020202020204" pitchFamily="34" charset="0"/>
            </a:endParaRPr>
          </a:p>
        </p:txBody>
      </p:sp>
      <p:sp>
        <p:nvSpPr>
          <p:cNvPr id="30" name="TextBox 29"/>
          <p:cNvSpPr txBox="1"/>
          <p:nvPr/>
        </p:nvSpPr>
        <p:spPr>
          <a:xfrm>
            <a:off x="2742130" y="4469092"/>
            <a:ext cx="1843457" cy="646331"/>
          </a:xfrm>
          <a:prstGeom prst="rect">
            <a:avLst/>
          </a:prstGeom>
          <a:noFill/>
        </p:spPr>
        <p:txBody>
          <a:bodyPr wrap="square" rtlCol="0">
            <a:spAutoFit/>
          </a:bodyPr>
          <a:lstStyle/>
          <a:p>
            <a:r>
              <a:rPr lang="en-GB" sz="3600" dirty="0">
                <a:solidFill>
                  <a:srgbClr val="FFFF00"/>
                </a:solidFill>
                <a:latin typeface="Arial" panose="020B0604020202020204" pitchFamily="34" charset="0"/>
                <a:cs typeface="Arial" panose="020B0604020202020204" pitchFamily="34" charset="0"/>
              </a:rPr>
              <a:t>5</a:t>
            </a:r>
            <a:endParaRPr lang="en-US" sz="3600" dirty="0">
              <a:solidFill>
                <a:srgbClr val="FFFF00"/>
              </a:solidFill>
              <a:latin typeface="Arial" panose="020B0604020202020204" pitchFamily="34" charset="0"/>
              <a:cs typeface="Arial" panose="020B0604020202020204" pitchFamily="34" charset="0"/>
            </a:endParaRPr>
          </a:p>
        </p:txBody>
      </p:sp>
      <p:sp>
        <p:nvSpPr>
          <p:cNvPr id="31" name="TextBox 30"/>
          <p:cNvSpPr txBox="1"/>
          <p:nvPr/>
        </p:nvSpPr>
        <p:spPr>
          <a:xfrm>
            <a:off x="2742130" y="3998882"/>
            <a:ext cx="567558" cy="646331"/>
          </a:xfrm>
          <a:prstGeom prst="rect">
            <a:avLst/>
          </a:prstGeom>
          <a:noFill/>
        </p:spPr>
        <p:txBody>
          <a:bodyPr wrap="square" rtlCol="0">
            <a:spAutoFit/>
          </a:bodyPr>
          <a:lstStyle/>
          <a:p>
            <a:r>
              <a:rPr lang="en-GB" sz="3600" dirty="0" smtClean="0">
                <a:solidFill>
                  <a:srgbClr val="FFFF00"/>
                </a:solidFill>
                <a:latin typeface="Arial" panose="020B0604020202020204" pitchFamily="34" charset="0"/>
                <a:cs typeface="Arial" panose="020B0604020202020204" pitchFamily="34" charset="0"/>
              </a:rPr>
              <a:t>4</a:t>
            </a:r>
            <a:endParaRPr lang="en-US" sz="3600" dirty="0">
              <a:solidFill>
                <a:srgbClr val="FFFF00"/>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flipV="1">
            <a:off x="3647551" y="4322047"/>
            <a:ext cx="1644476" cy="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621994" y="4835080"/>
            <a:ext cx="1644476" cy="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647551" y="5348112"/>
            <a:ext cx="1644476" cy="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631303" y="4496813"/>
            <a:ext cx="567558" cy="646331"/>
          </a:xfrm>
          <a:prstGeom prst="rect">
            <a:avLst/>
          </a:prstGeom>
          <a:noFill/>
        </p:spPr>
        <p:txBody>
          <a:bodyPr wrap="square" rtlCol="0">
            <a:spAutoFit/>
          </a:bodyPr>
          <a:lstStyle/>
          <a:p>
            <a:r>
              <a:rPr lang="en-GB" sz="3600" dirty="0">
                <a:solidFill>
                  <a:srgbClr val="FFFF00"/>
                </a:solidFill>
                <a:latin typeface="Arial" panose="020B0604020202020204" pitchFamily="34" charset="0"/>
                <a:cs typeface="Arial" panose="020B0604020202020204" pitchFamily="34" charset="0"/>
              </a:rPr>
              <a:t>7</a:t>
            </a:r>
            <a:endParaRPr lang="en-US" sz="3600" dirty="0">
              <a:solidFill>
                <a:srgbClr val="FFFF00"/>
              </a:solidFill>
              <a:latin typeface="Arial" panose="020B0604020202020204" pitchFamily="34" charset="0"/>
              <a:cs typeface="Arial" panose="020B0604020202020204" pitchFamily="34" charset="0"/>
            </a:endParaRPr>
          </a:p>
        </p:txBody>
      </p:sp>
      <p:sp>
        <p:nvSpPr>
          <p:cNvPr id="36" name="TextBox 35"/>
          <p:cNvSpPr txBox="1"/>
          <p:nvPr/>
        </p:nvSpPr>
        <p:spPr>
          <a:xfrm>
            <a:off x="5629890" y="3998881"/>
            <a:ext cx="567558" cy="646331"/>
          </a:xfrm>
          <a:prstGeom prst="rect">
            <a:avLst/>
          </a:prstGeom>
          <a:noFill/>
        </p:spPr>
        <p:txBody>
          <a:bodyPr wrap="square" rtlCol="0">
            <a:spAutoFit/>
          </a:bodyPr>
          <a:lstStyle/>
          <a:p>
            <a:r>
              <a:rPr lang="en-GB" sz="3600" dirty="0">
                <a:solidFill>
                  <a:srgbClr val="FFFF00"/>
                </a:solidFill>
                <a:latin typeface="Arial" panose="020B0604020202020204" pitchFamily="34" charset="0"/>
                <a:cs typeface="Arial" panose="020B0604020202020204" pitchFamily="34" charset="0"/>
              </a:rPr>
              <a:t>6</a:t>
            </a:r>
            <a:endParaRPr lang="en-US" sz="3600" dirty="0">
              <a:solidFill>
                <a:srgbClr val="FFFF00"/>
              </a:solidFill>
              <a:latin typeface="Arial" panose="020B0604020202020204" pitchFamily="34" charset="0"/>
              <a:cs typeface="Arial" panose="020B0604020202020204" pitchFamily="34" charset="0"/>
            </a:endParaRPr>
          </a:p>
        </p:txBody>
      </p:sp>
      <p:sp>
        <p:nvSpPr>
          <p:cNvPr id="37" name="TextBox 36"/>
          <p:cNvSpPr txBox="1"/>
          <p:nvPr/>
        </p:nvSpPr>
        <p:spPr>
          <a:xfrm>
            <a:off x="5656860" y="5048441"/>
            <a:ext cx="567558" cy="646331"/>
          </a:xfrm>
          <a:prstGeom prst="rect">
            <a:avLst/>
          </a:prstGeom>
          <a:noFill/>
        </p:spPr>
        <p:txBody>
          <a:bodyPr wrap="square" rtlCol="0">
            <a:spAutoFit/>
          </a:bodyPr>
          <a:lstStyle/>
          <a:p>
            <a:r>
              <a:rPr lang="en-GB" sz="3600" dirty="0">
                <a:solidFill>
                  <a:srgbClr val="FFFF00"/>
                </a:solidFill>
                <a:latin typeface="Arial" panose="020B0604020202020204" pitchFamily="34" charset="0"/>
                <a:cs typeface="Arial" panose="020B0604020202020204" pitchFamily="34" charset="0"/>
              </a:rPr>
              <a:t>8</a:t>
            </a:r>
            <a:endParaRPr lang="en-US"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7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6010" y="1385888"/>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7" name="TextBox 6"/>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ASSESSMENT</a:t>
            </a:r>
            <a:endParaRPr lang="en-US" sz="4400" dirty="0">
              <a:solidFill>
                <a:prstClr val="white"/>
              </a:solidFill>
              <a:latin typeface="Lucida Bright" panose="02040602050505020304" pitchFamily="18" charset="0"/>
              <a:cs typeface="Arial" panose="020B0604020202020204" pitchFamily="34" charset="0"/>
            </a:endParaRPr>
          </a:p>
        </p:txBody>
      </p:sp>
      <p:sp>
        <p:nvSpPr>
          <p:cNvPr id="8" name="TextBox 7"/>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6" name="TextBox 5"/>
          <p:cNvSpPr txBox="1"/>
          <p:nvPr/>
        </p:nvSpPr>
        <p:spPr>
          <a:xfrm>
            <a:off x="32048" y="3449193"/>
            <a:ext cx="5999967" cy="523220"/>
          </a:xfrm>
          <a:prstGeom prst="rect">
            <a:avLst/>
          </a:prstGeom>
          <a:noFill/>
        </p:spPr>
        <p:txBody>
          <a:bodyPr wrap="square" rtlCol="0">
            <a:spAutoFit/>
          </a:bodyPr>
          <a:lstStyle/>
          <a:p>
            <a:r>
              <a:rPr lang="en-GB" sz="2800" dirty="0" smtClean="0">
                <a:solidFill>
                  <a:schemeClr val="bg1"/>
                </a:solidFill>
                <a:latin typeface="Lucida Bright" panose="02040602050505020304" pitchFamily="18" charset="0"/>
              </a:rPr>
              <a:t>Additional Points to Note:</a:t>
            </a:r>
            <a:endParaRPr lang="en-US" sz="2800" dirty="0">
              <a:solidFill>
                <a:schemeClr val="bg1"/>
              </a:solidFill>
              <a:latin typeface="Lucida Bright" panose="02040602050505020304" pitchFamily="18" charset="0"/>
            </a:endParaRPr>
          </a:p>
        </p:txBody>
      </p:sp>
      <p:sp>
        <p:nvSpPr>
          <p:cNvPr id="10" name="TextBox 9"/>
          <p:cNvSpPr txBox="1"/>
          <p:nvPr/>
        </p:nvSpPr>
        <p:spPr>
          <a:xfrm>
            <a:off x="81864" y="4093265"/>
            <a:ext cx="8980269" cy="123110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chemeClr val="bg1"/>
                </a:solidFill>
                <a:latin typeface="Lucida Bright" panose="02040602050505020304" pitchFamily="18" charset="0"/>
              </a:rPr>
              <a:t>Progress across KS3 is, indeed, 2 whole Levels</a:t>
            </a:r>
            <a:r>
              <a:rPr lang="en-GB" sz="2800" dirty="0" smtClean="0">
                <a:solidFill>
                  <a:schemeClr val="bg1"/>
                </a:solidFill>
                <a:latin typeface="Lucida Bright" panose="02040602050505020304" pitchFamily="18" charset="0"/>
                <a:cs typeface="Arial" panose="020B0604020202020204" pitchFamily="34" charset="0"/>
              </a:rPr>
              <a:t>;</a:t>
            </a:r>
          </a:p>
          <a:p>
            <a:pPr marL="742950" lvl="1" indent="-285750">
              <a:buFont typeface="Arial" panose="020B0604020202020204" pitchFamily="34" charset="0"/>
              <a:buChar char="•"/>
            </a:pPr>
            <a:r>
              <a:rPr lang="en-GB" sz="2400" dirty="0" smtClean="0">
                <a:solidFill>
                  <a:schemeClr val="bg1"/>
                </a:solidFill>
                <a:latin typeface="Lucida Bright" panose="02040602050505020304" pitchFamily="18" charset="0"/>
                <a:cs typeface="Arial" panose="020B0604020202020204" pitchFamily="34" charset="0"/>
              </a:rPr>
              <a:t>This equates to 2 sub-Levels</a:t>
            </a:r>
          </a:p>
          <a:p>
            <a:pPr marL="1200150" lvl="2" indent="-285750">
              <a:buFont typeface="Arial" panose="020B0604020202020204" pitchFamily="34" charset="0"/>
              <a:buChar char="•"/>
            </a:pPr>
            <a:r>
              <a:rPr lang="en-GB" sz="2200" dirty="0" smtClean="0">
                <a:solidFill>
                  <a:schemeClr val="bg1"/>
                </a:solidFill>
                <a:latin typeface="Lucida Bright" panose="02040602050505020304" pitchFamily="18" charset="0"/>
                <a:cs typeface="Arial" panose="020B0604020202020204" pitchFamily="34" charset="0"/>
              </a:rPr>
              <a:t>2 sub-Levels equates to “good progress”</a:t>
            </a:r>
            <a:endParaRPr lang="en-GB" sz="2200" dirty="0">
              <a:solidFill>
                <a:schemeClr val="bg1"/>
              </a:solidFill>
              <a:latin typeface="Lucida Bright" panose="02040602050505020304" pitchFamily="18" charset="0"/>
              <a:cs typeface="Arial" panose="020B0604020202020204" pitchFamily="34" charset="0"/>
            </a:endParaRPr>
          </a:p>
        </p:txBody>
      </p:sp>
      <p:sp>
        <p:nvSpPr>
          <p:cNvPr id="11" name="TextBox 10"/>
          <p:cNvSpPr txBox="1"/>
          <p:nvPr/>
        </p:nvSpPr>
        <p:spPr>
          <a:xfrm>
            <a:off x="32048" y="5445224"/>
            <a:ext cx="9343930" cy="954107"/>
          </a:xfrm>
          <a:prstGeom prst="rect">
            <a:avLst/>
          </a:prstGeom>
          <a:noFill/>
        </p:spPr>
        <p:txBody>
          <a:bodyPr wrap="square" rtlCol="0">
            <a:spAutoFit/>
          </a:bodyPr>
          <a:lstStyle/>
          <a:p>
            <a:pPr marL="571500" indent="-571500">
              <a:buFont typeface="Arial" panose="020B0604020202020204" pitchFamily="34" charset="0"/>
              <a:buChar char="•"/>
            </a:pPr>
            <a:r>
              <a:rPr lang="en-GB" sz="2800" dirty="0">
                <a:solidFill>
                  <a:schemeClr val="bg1"/>
                </a:solidFill>
                <a:latin typeface="Lucida Bright" panose="02040602050505020304" pitchFamily="18" charset="0"/>
              </a:rPr>
              <a:t>Progress across KS3 is, largely, consistent, with slightly more progress being made in Year 7;</a:t>
            </a:r>
          </a:p>
        </p:txBody>
      </p:sp>
    </p:spTree>
    <p:extLst>
      <p:ext uri="{BB962C8B-B14F-4D97-AF65-F5344CB8AC3E}">
        <p14:creationId xmlns:p14="http://schemas.microsoft.com/office/powerpoint/2010/main" val="340601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6010" y="1385888"/>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7" name="TextBox 6"/>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prstClr val="white"/>
                </a:solidFill>
                <a:latin typeface="Lucida Bright" panose="02040602050505020304" pitchFamily="18" charset="0"/>
                <a:cs typeface="Arial" panose="020B0604020202020204" pitchFamily="34" charset="0"/>
              </a:rPr>
              <a:t>ASSESSMENT</a:t>
            </a:r>
            <a:endParaRPr lang="en-US" sz="4400" dirty="0">
              <a:solidFill>
                <a:prstClr val="white"/>
              </a:solidFill>
              <a:latin typeface="Lucida Bright" panose="02040602050505020304" pitchFamily="18" charset="0"/>
              <a:cs typeface="Arial" panose="020B0604020202020204" pitchFamily="34" charset="0"/>
            </a:endParaRPr>
          </a:p>
        </p:txBody>
      </p:sp>
      <p:sp>
        <p:nvSpPr>
          <p:cNvPr id="8" name="TextBox 7"/>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
        <p:nvSpPr>
          <p:cNvPr id="6" name="TextBox 5"/>
          <p:cNvSpPr txBox="1"/>
          <p:nvPr/>
        </p:nvSpPr>
        <p:spPr>
          <a:xfrm>
            <a:off x="179512" y="3443681"/>
            <a:ext cx="5999967" cy="646331"/>
          </a:xfrm>
          <a:prstGeom prst="rect">
            <a:avLst/>
          </a:prstGeom>
          <a:noFill/>
        </p:spPr>
        <p:txBody>
          <a:bodyPr wrap="square" rtlCol="0">
            <a:spAutoFit/>
          </a:bodyPr>
          <a:lstStyle/>
          <a:p>
            <a:r>
              <a:rPr lang="en-GB" sz="3600" dirty="0" smtClean="0">
                <a:solidFill>
                  <a:schemeClr val="bg1"/>
                </a:solidFill>
                <a:latin typeface="Lucida Bright" panose="02040602050505020304" pitchFamily="18" charset="0"/>
              </a:rPr>
              <a:t>FINALLY:</a:t>
            </a:r>
            <a:endParaRPr lang="en-US" sz="3600" dirty="0">
              <a:solidFill>
                <a:schemeClr val="bg1"/>
              </a:solidFill>
              <a:latin typeface="Lucida Bright" panose="02040602050505020304" pitchFamily="18" charset="0"/>
            </a:endParaRPr>
          </a:p>
        </p:txBody>
      </p:sp>
      <p:sp>
        <p:nvSpPr>
          <p:cNvPr id="9" name="TextBox 8"/>
          <p:cNvSpPr txBox="1"/>
          <p:nvPr/>
        </p:nvSpPr>
        <p:spPr>
          <a:xfrm>
            <a:off x="179512" y="4127070"/>
            <a:ext cx="8964487" cy="1815882"/>
          </a:xfrm>
          <a:prstGeom prst="rect">
            <a:avLst/>
          </a:prstGeom>
          <a:noFill/>
        </p:spPr>
        <p:txBody>
          <a:bodyPr wrap="square" rtlCol="0">
            <a:spAutoFit/>
          </a:bodyPr>
          <a:lstStyle/>
          <a:p>
            <a:pPr marL="285750" indent="-285750" algn="ctr">
              <a:buFont typeface="Arial" panose="020B0604020202020204" pitchFamily="34" charset="0"/>
              <a:buChar char="•"/>
            </a:pPr>
            <a:r>
              <a:rPr lang="en-GB" sz="2800" dirty="0" smtClean="0">
                <a:solidFill>
                  <a:schemeClr val="bg1"/>
                </a:solidFill>
                <a:latin typeface="Lucida Bright" panose="02040602050505020304" pitchFamily="18" charset="0"/>
              </a:rPr>
              <a:t>Goal is to establish and maintain an open dialogue regarding current </a:t>
            </a:r>
            <a:r>
              <a:rPr lang="en-GB" sz="2800" dirty="0">
                <a:solidFill>
                  <a:schemeClr val="bg1"/>
                </a:solidFill>
                <a:latin typeface="Lucida Bright" panose="02040602050505020304" pitchFamily="18" charset="0"/>
              </a:rPr>
              <a:t>a</a:t>
            </a:r>
            <a:r>
              <a:rPr lang="en-GB" sz="2800" dirty="0" smtClean="0">
                <a:solidFill>
                  <a:schemeClr val="bg1"/>
                </a:solidFill>
                <a:latin typeface="Lucida Bright" panose="02040602050505020304" pitchFamily="18" charset="0"/>
              </a:rPr>
              <a:t>ttainment and targets to support each student as they strive to fulfil their potential.</a:t>
            </a:r>
            <a:endParaRPr lang="en-US" sz="280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39904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843" y="1635827"/>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atin typeface="+mj-lt"/>
                <a:ea typeface="+mj-ea"/>
              </a:rPr>
              <a:t>Owen McDevitt</a:t>
            </a:r>
          </a:p>
        </p:txBody>
      </p:sp>
      <p:sp>
        <p:nvSpPr>
          <p:cNvPr id="10" name="Rectangle 9"/>
          <p:cNvSpPr/>
          <p:nvPr/>
        </p:nvSpPr>
        <p:spPr>
          <a:xfrm>
            <a:off x="0" y="4801215"/>
            <a:ext cx="9107488" cy="923330"/>
          </a:xfrm>
          <a:prstGeom prst="rect">
            <a:avLst/>
          </a:prstGeom>
          <a:noFill/>
        </p:spPr>
        <p:txBody>
          <a:bodyPr>
            <a:spAutoFit/>
          </a:bodyPr>
          <a:lstStyle/>
          <a:p>
            <a:pPr algn="ctr">
              <a:defRPr/>
            </a:pPr>
            <a:r>
              <a:rPr lang="en-GB" sz="5400" b="1" dirty="0">
                <a:latin typeface="+mj-lt"/>
                <a:ea typeface="+mj-ea"/>
              </a:rPr>
              <a:t>Head of Year 7</a:t>
            </a:r>
          </a:p>
        </p:txBody>
      </p:sp>
      <p:sp>
        <p:nvSpPr>
          <p:cNvPr id="13" name="Rectangle 12"/>
          <p:cNvSpPr/>
          <p:nvPr/>
        </p:nvSpPr>
        <p:spPr>
          <a:xfrm>
            <a:off x="0" y="5663625"/>
            <a:ext cx="9107488" cy="584775"/>
          </a:xfrm>
          <a:prstGeom prst="rect">
            <a:avLst/>
          </a:prstGeom>
          <a:noFill/>
        </p:spPr>
        <p:txBody>
          <a:bodyPr>
            <a:spAutoFit/>
          </a:bodyPr>
          <a:lstStyle/>
          <a:p>
            <a:pPr algn="ctr">
              <a:defRPr/>
            </a:pPr>
            <a:r>
              <a:rPr lang="en-US" sz="3200" b="1" dirty="0">
                <a:latin typeface="+mj-lt"/>
                <a:ea typeface="+mj-ea"/>
              </a:rPr>
              <a:t>owmc@patana.ac.th</a:t>
            </a:r>
          </a:p>
        </p:txBody>
      </p:sp>
      <p:sp>
        <p:nvSpPr>
          <p:cNvPr id="14"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2585120"/>
            <a:ext cx="1728192" cy="2092295"/>
          </a:xfrm>
          <a:prstGeom prst="rect">
            <a:avLst/>
          </a:prstGeom>
        </p:spPr>
      </p:pic>
    </p:spTree>
    <p:extLst>
      <p:ext uri="{BB962C8B-B14F-4D97-AF65-F5344CB8AC3E}">
        <p14:creationId xmlns:p14="http://schemas.microsoft.com/office/powerpoint/2010/main" val="4110298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67795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latin typeface="+mj-lt"/>
              </a:rPr>
              <a:t>Brian Taylor</a:t>
            </a:r>
            <a:endParaRPr lang="en-US" sz="5400" b="1" dirty="0">
              <a:ln w="11430"/>
              <a:effectLst>
                <a:outerShdw blurRad="50800" dist="39000" dir="5460000" algn="tl">
                  <a:srgbClr val="000000">
                    <a:alpha val="38000"/>
                  </a:srgbClr>
                </a:outerShdw>
              </a:effectLst>
              <a:latin typeface="+mj-lt"/>
            </a:endParaRPr>
          </a:p>
        </p:txBody>
      </p:sp>
      <p:sp>
        <p:nvSpPr>
          <p:cNvPr id="10" name="Rectangle 9"/>
          <p:cNvSpPr/>
          <p:nvPr/>
        </p:nvSpPr>
        <p:spPr>
          <a:xfrm>
            <a:off x="0" y="4721960"/>
            <a:ext cx="9107488" cy="1015663"/>
          </a:xfrm>
          <a:prstGeom prst="rect">
            <a:avLst/>
          </a:prstGeom>
          <a:noFill/>
        </p:spPr>
        <p:txBody>
          <a:bodyPr>
            <a:spAutoFit/>
          </a:bodyPr>
          <a:lstStyle/>
          <a:p>
            <a:pPr algn="ctr">
              <a:defRPr/>
            </a:pPr>
            <a:r>
              <a:rPr lang="en-GB" sz="3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Assistant Principal, Cross Campus Technology </a:t>
            </a:r>
            <a:r>
              <a:rPr lang="en-GB" sz="3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Curriculum </a:t>
            </a:r>
            <a:r>
              <a:rPr lang="en-GB" sz="3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Integrator</a:t>
            </a:r>
          </a:p>
        </p:txBody>
      </p:sp>
      <p:sp>
        <p:nvSpPr>
          <p:cNvPr id="13" name="Rectangle 12"/>
          <p:cNvSpPr/>
          <p:nvPr/>
        </p:nvSpPr>
        <p:spPr>
          <a:xfrm>
            <a:off x="0" y="5780978"/>
            <a:ext cx="9107488" cy="523220"/>
          </a:xfrm>
          <a:prstGeom prst="rect">
            <a:avLst/>
          </a:prstGeom>
          <a:noFill/>
        </p:spPr>
        <p:txBody>
          <a:bodyPr>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brta@patana.ac.th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797" y="2636912"/>
            <a:ext cx="1581894" cy="1869981"/>
          </a:xfrm>
          <a:prstGeom prst="rect">
            <a:avLst/>
          </a:prstGeom>
        </p:spPr>
      </p:pic>
      <p:sp>
        <p:nvSpPr>
          <p:cNvPr id="12" name="Rectangle 2"/>
          <p:cNvSpPr txBox="1">
            <a:spLocks noRot="1" noChangeArrowheads="1"/>
          </p:cNvSpPr>
          <p:nvPr/>
        </p:nvSpPr>
        <p:spPr>
          <a:xfrm>
            <a:off x="6228184" y="736600"/>
            <a:ext cx="2879304" cy="914400"/>
          </a:xfrm>
          <a:prstGeom prst="rect">
            <a:avLst/>
          </a:prstGeom>
        </p:spPr>
        <p:txBody>
          <a:bodyPr/>
          <a:lstStyle>
            <a:defPPr>
              <a:defRPr lang="en-US"/>
            </a:defPPr>
            <a:lvl1pPr algn="ctr">
              <a:defRPr sz="4800">
                <a:latin typeface="+mj-lt"/>
                <a:ea typeface="+mj-ea"/>
                <a:cs typeface="+mj-cs"/>
              </a:defRPr>
            </a:lvl1pPr>
          </a:lstStyle>
          <a:p>
            <a:r>
              <a:rPr lang="en-US" dirty="0"/>
              <a:t>Year 7</a:t>
            </a:r>
          </a:p>
        </p:txBody>
      </p:sp>
    </p:spTree>
    <p:extLst>
      <p:ext uri="{BB962C8B-B14F-4D97-AF65-F5344CB8AC3E}">
        <p14:creationId xmlns:p14="http://schemas.microsoft.com/office/powerpoint/2010/main" val="2497821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Right Arrow 4"/>
          <p:cNvSpPr/>
          <p:nvPr/>
        </p:nvSpPr>
        <p:spPr>
          <a:xfrm rot="990875">
            <a:off x="3542992" y="3381935"/>
            <a:ext cx="3949184" cy="2418554"/>
          </a:xfrm>
          <a:prstGeom prst="rightArrow">
            <a:avLst>
              <a:gd name="adj1" fmla="val 29996"/>
              <a:gd name="adj2" fmla="val 650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0009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Parents’ Gateway</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8761"/>
          <a:stretch/>
        </p:blipFill>
        <p:spPr>
          <a:xfrm>
            <a:off x="-33908" y="1600200"/>
            <a:ext cx="9177908" cy="5257800"/>
          </a:xfrm>
          <a:prstGeom prst="rect">
            <a:avLst/>
          </a:prstGeom>
        </p:spPr>
      </p:pic>
    </p:spTree>
    <p:extLst>
      <p:ext uri="{BB962C8B-B14F-4D97-AF65-F5344CB8AC3E}">
        <p14:creationId xmlns:p14="http://schemas.microsoft.com/office/powerpoint/2010/main" val="2568180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Timetable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600200"/>
            <a:ext cx="9144000" cy="5257800"/>
          </a:xfrm>
          <a:prstGeom prst="rect">
            <a:avLst/>
          </a:prstGeom>
        </p:spPr>
      </p:pic>
    </p:spTree>
    <p:extLst>
      <p:ext uri="{BB962C8B-B14F-4D97-AF65-F5344CB8AC3E}">
        <p14:creationId xmlns:p14="http://schemas.microsoft.com/office/powerpoint/2010/main" val="316099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 Tasks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60" y="1600200"/>
            <a:ext cx="9166384" cy="5257800"/>
          </a:xfrm>
          <a:prstGeom prst="rect">
            <a:avLst/>
          </a:prstGeom>
        </p:spPr>
      </p:pic>
    </p:spTree>
    <p:extLst>
      <p:ext uri="{BB962C8B-B14F-4D97-AF65-F5344CB8AC3E}">
        <p14:creationId xmlns:p14="http://schemas.microsoft.com/office/powerpoint/2010/main" val="146329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School Forms</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0" y="1591816"/>
            <a:ext cx="9144000" cy="5271505"/>
          </a:xfrm>
          <a:prstGeom prst="rect">
            <a:avLst/>
          </a:prstGeom>
        </p:spPr>
      </p:pic>
    </p:spTree>
    <p:extLst>
      <p:ext uri="{BB962C8B-B14F-4D97-AF65-F5344CB8AC3E}">
        <p14:creationId xmlns:p14="http://schemas.microsoft.com/office/powerpoint/2010/main" val="727334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Citizenship</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0" y="1600200"/>
            <a:ext cx="9144000" cy="5257800"/>
          </a:xfrm>
          <a:prstGeom prst="rect">
            <a:avLst/>
          </a:prstGeom>
        </p:spPr>
      </p:pic>
    </p:spTree>
    <p:extLst>
      <p:ext uri="{BB962C8B-B14F-4D97-AF65-F5344CB8AC3E}">
        <p14:creationId xmlns:p14="http://schemas.microsoft.com/office/powerpoint/2010/main" val="3874978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commonsensemedia.org</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0" y="1600199"/>
            <a:ext cx="9144000" cy="5286375"/>
          </a:xfrm>
          <a:prstGeom prst="rect">
            <a:avLst/>
          </a:prstGeom>
        </p:spPr>
      </p:pic>
    </p:spTree>
    <p:extLst>
      <p:ext uri="{BB962C8B-B14F-4D97-AF65-F5344CB8AC3E}">
        <p14:creationId xmlns:p14="http://schemas.microsoft.com/office/powerpoint/2010/main" val="2082366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0" y="16510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Rectangle 16"/>
          <p:cNvSpPr/>
          <p:nvPr/>
        </p:nvSpPr>
        <p:spPr>
          <a:xfrm>
            <a:off x="2116279" y="4797152"/>
            <a:ext cx="4854213"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b="1" spc="150" dirty="0">
                <a:ln w="11430"/>
                <a:solidFill>
                  <a:srgbClr val="F8F8F8"/>
                </a:solidFill>
                <a:effectLst>
                  <a:outerShdw blurRad="25400" algn="tl" rotWithShape="0">
                    <a:srgbClr val="000000">
                      <a:alpha val="43000"/>
                    </a:srgbClr>
                  </a:outerShdw>
                </a:effectLst>
                <a:latin typeface="+mj-lt"/>
              </a:rPr>
              <a:t>Senior Teacher: Key Stage 3</a:t>
            </a:r>
          </a:p>
        </p:txBody>
      </p:sp>
      <p:sp>
        <p:nvSpPr>
          <p:cNvPr id="19" name="Rectangle 18"/>
          <p:cNvSpPr/>
          <p:nvPr/>
        </p:nvSpPr>
        <p:spPr>
          <a:xfrm>
            <a:off x="2050272" y="5461193"/>
            <a:ext cx="5275803" cy="40011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000" b="1" spc="150" dirty="0">
                <a:ln w="11430"/>
                <a:effectLst>
                  <a:outerShdw blurRad="25400" algn="tl" rotWithShape="0">
                    <a:srgbClr val="000000">
                      <a:alpha val="43000"/>
                    </a:srgbClr>
                  </a:outerShdw>
                </a:effectLst>
                <a:latin typeface="+mj-lt"/>
              </a:rPr>
              <a:t>Assistant Principal: Student Welfare</a:t>
            </a:r>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3600" dirty="0" smtClean="0">
                <a:solidFill>
                  <a:srgbClr val="FF0000"/>
                </a:solidFill>
                <a:effectLst/>
                <a:cs typeface="Aharoni" pitchFamily="2" charset="-79"/>
              </a:rPr>
              <a:t>Lines of Communication</a:t>
            </a:r>
          </a:p>
        </p:txBody>
      </p:sp>
      <p:sp>
        <p:nvSpPr>
          <p:cNvPr id="20" name="Rectangle 2"/>
          <p:cNvSpPr txBox="1">
            <a:spLocks noChangeArrowheads="1"/>
          </p:cNvSpPr>
          <p:nvPr>
            <p:custDataLst>
              <p:tags r:id="rId2"/>
            </p:custDataLst>
          </p:nvPr>
        </p:nvSpPr>
        <p:spPr>
          <a:xfrm>
            <a:off x="0" y="319766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dirty="0" smtClean="0">
                <a:solidFill>
                  <a:srgbClr val="FFFFFF"/>
                </a:solidFill>
                <a:cs typeface="Aharoni" pitchFamily="2" charset="-79"/>
              </a:rPr>
              <a:t>Tutor or Subject teacher</a:t>
            </a:r>
          </a:p>
        </p:txBody>
      </p:sp>
      <p:sp>
        <p:nvSpPr>
          <p:cNvPr id="21" name="Rectangle 2"/>
          <p:cNvSpPr txBox="1">
            <a:spLocks noChangeArrowheads="1"/>
          </p:cNvSpPr>
          <p:nvPr>
            <p:custDataLst>
              <p:tags r:id="rId3"/>
            </p:custDataLst>
          </p:nvPr>
        </p:nvSpPr>
        <p:spPr>
          <a:xfrm>
            <a:off x="-28575" y="3953090"/>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smtClean="0">
                <a:solidFill>
                  <a:srgbClr val="FFFFFF"/>
                </a:solidFill>
                <a:cs typeface="Aharoni" pitchFamily="2" charset="-79"/>
              </a:rPr>
              <a:t>Head of Year</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000" u="sng" dirty="0">
                <a:latin typeface="+mj-lt"/>
                <a:ea typeface="+mj-ea"/>
                <a:cs typeface="+mj-cs"/>
              </a:rPr>
              <a:t>Parent and Teacher Partnership</a:t>
            </a:r>
            <a:endParaRPr lang="en-US" sz="4800" u="sng" dirty="0">
              <a:latin typeface="+mj-lt"/>
              <a:ea typeface="+mj-ea"/>
              <a:cs typeface="+mj-cs"/>
            </a:endParaRPr>
          </a:p>
        </p:txBody>
      </p:sp>
      <p:sp>
        <p:nvSpPr>
          <p:cNvPr id="14" name="Rectangle 2"/>
          <p:cNvSpPr txBox="1">
            <a:spLocks noRot="1" noChangeArrowheads="1"/>
          </p:cNvSpPr>
          <p:nvPr/>
        </p:nvSpPr>
        <p:spPr>
          <a:xfrm>
            <a:off x="6444208" y="786408"/>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5492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16387" name="Rectangle 5"/>
          <p:cNvSpPr>
            <a:spLocks noChangeArrowheads="1"/>
          </p:cNvSpPr>
          <p:nvPr/>
        </p:nvSpPr>
        <p:spPr bwMode="auto">
          <a:xfrm>
            <a:off x="0" y="1651928"/>
            <a:ext cx="9144000" cy="5486400"/>
          </a:xfrm>
          <a:prstGeom prst="rect">
            <a:avLst/>
          </a:prstGeom>
          <a:solidFill>
            <a:srgbClr val="001831"/>
          </a:solidFill>
          <a:ln w="9525">
            <a:solidFill>
              <a:schemeClr val="tx1"/>
            </a:solidFill>
            <a:miter lim="800000"/>
            <a:headEnd/>
            <a:tailEnd/>
          </a:ln>
        </p:spPr>
        <p:txBody>
          <a:bodyPr wrap="none" anchor="ctr"/>
          <a:lstStyle/>
          <a:p>
            <a:endParaRPr lang="en-US"/>
          </a:p>
        </p:txBody>
      </p:sp>
      <p:pic>
        <p:nvPicPr>
          <p:cNvPr id="1638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Rot="1" noChangeArrowheads="1"/>
          </p:cNvSpPr>
          <p:nvPr/>
        </p:nvSpPr>
        <p:spPr>
          <a:xfrm>
            <a:off x="457200" y="1685925"/>
            <a:ext cx="8229600" cy="1143000"/>
          </a:xfrm>
          <a:prstGeom prst="rect">
            <a:avLst/>
          </a:prstGeom>
        </p:spPr>
        <p:txBody>
          <a:bodyPr/>
          <a:lstStyle/>
          <a:p>
            <a:pPr algn="ctr">
              <a:defRPr/>
            </a:pPr>
            <a:r>
              <a:rPr lang="en-US" sz="4100" u="sng" dirty="0" smtClean="0">
                <a:latin typeface="+mj-lt"/>
                <a:ea typeface="+mj-ea"/>
                <a:cs typeface="+mj-cs"/>
              </a:rPr>
              <a:t>Parent and Teacher Partnership</a:t>
            </a:r>
            <a:endParaRPr lang="en-US" sz="4100" u="sng" dirty="0">
              <a:latin typeface="+mj-lt"/>
              <a:ea typeface="+mj-ea"/>
              <a:cs typeface="+mj-cs"/>
            </a:endParaRPr>
          </a:p>
        </p:txBody>
      </p:sp>
      <p:sp>
        <p:nvSpPr>
          <p:cNvPr id="16392" name="Rectangle 4"/>
          <p:cNvSpPr txBox="1">
            <a:spLocks noChangeArrowheads="1"/>
          </p:cNvSpPr>
          <p:nvPr/>
        </p:nvSpPr>
        <p:spPr bwMode="auto">
          <a:xfrm>
            <a:off x="457200" y="2708920"/>
            <a:ext cx="77152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493712" indent="-457200" eaLnBrk="1" hangingPunct="1">
              <a:spcBef>
                <a:spcPct val="20000"/>
              </a:spcBef>
              <a:buClr>
                <a:schemeClr val="accent1"/>
              </a:buClr>
              <a:buSzPct val="80000"/>
              <a:buFont typeface="Arial" pitchFamily="34" charset="0"/>
              <a:buChar char="•"/>
            </a:pPr>
            <a:r>
              <a:rPr lang="en-US" sz="2800" dirty="0" smtClean="0">
                <a:latin typeface="+mj-lt"/>
              </a:rPr>
              <a:t>Emails </a:t>
            </a:r>
            <a:r>
              <a:rPr lang="en-US" sz="2800" dirty="0">
                <a:latin typeface="+mj-lt"/>
              </a:rPr>
              <a:t>@patana.ac.th</a:t>
            </a:r>
          </a:p>
          <a:p>
            <a:pPr marL="493712" indent="-457200" eaLnBrk="1" hangingPunct="1">
              <a:spcBef>
                <a:spcPct val="20000"/>
              </a:spcBef>
              <a:buClr>
                <a:schemeClr val="accent1"/>
              </a:buClr>
              <a:buSzPct val="80000"/>
              <a:buFont typeface="Arial" pitchFamily="34" charset="0"/>
              <a:buChar char="•"/>
            </a:pPr>
            <a:r>
              <a:rPr lang="en-US" sz="2800" dirty="0">
                <a:latin typeface="+mj-lt"/>
              </a:rPr>
              <a:t>Telephone contact</a:t>
            </a:r>
          </a:p>
          <a:p>
            <a:pPr marL="493712" indent="-457200" eaLnBrk="1" hangingPunct="1">
              <a:spcBef>
                <a:spcPct val="20000"/>
              </a:spcBef>
              <a:buClr>
                <a:schemeClr val="accent1"/>
              </a:buClr>
              <a:buSzPct val="80000"/>
              <a:buFont typeface="Arial" pitchFamily="34" charset="0"/>
              <a:buChar char="•"/>
            </a:pPr>
            <a:r>
              <a:rPr lang="en-US" sz="2800" dirty="0">
                <a:latin typeface="+mj-lt"/>
              </a:rPr>
              <a:t>Patana</a:t>
            </a:r>
            <a:r>
              <a:rPr lang="en-US" sz="2800" b="1" dirty="0">
                <a:latin typeface="+mj-lt"/>
              </a:rPr>
              <a:t> </a:t>
            </a:r>
            <a:r>
              <a:rPr lang="en-US" sz="2800" dirty="0" smtClean="0">
                <a:latin typeface="+mj-lt"/>
              </a:rPr>
              <a:t>website/Firefly</a:t>
            </a:r>
          </a:p>
          <a:p>
            <a:pPr marL="493712" indent="-457200" eaLnBrk="1" hangingPunct="1">
              <a:spcBef>
                <a:spcPct val="20000"/>
              </a:spcBef>
              <a:buClr>
                <a:schemeClr val="accent1"/>
              </a:buClr>
              <a:buSzPct val="80000"/>
              <a:buFont typeface="Arial" pitchFamily="34" charset="0"/>
              <a:buChar char="•"/>
            </a:pPr>
            <a:r>
              <a:rPr lang="en-US" sz="2800" dirty="0" smtClean="0">
                <a:latin typeface="+mj-lt"/>
              </a:rPr>
              <a:t>Key Stage 3 Student Handbook</a:t>
            </a:r>
            <a:endParaRPr lang="en-US" sz="2800" dirty="0">
              <a:latin typeface="+mj-lt"/>
            </a:endParaRPr>
          </a:p>
          <a:p>
            <a:pPr marL="493712" indent="-457200" eaLnBrk="1" hangingPunct="1">
              <a:spcBef>
                <a:spcPct val="20000"/>
              </a:spcBef>
              <a:buClr>
                <a:schemeClr val="accent1"/>
              </a:buClr>
              <a:buSzPct val="80000"/>
              <a:buFont typeface="Arial" pitchFamily="34" charset="0"/>
              <a:buChar char="•"/>
            </a:pPr>
            <a:r>
              <a:rPr lang="en-US" sz="2800" dirty="0" smtClean="0">
                <a:latin typeface="+mj-lt"/>
              </a:rPr>
              <a:t>PTG</a:t>
            </a:r>
            <a:endParaRPr lang="en-US" sz="2800" dirty="0">
              <a:latin typeface="+mj-lt"/>
            </a:endParaRPr>
          </a:p>
          <a:p>
            <a:pPr marL="493712" indent="-457200" eaLnBrk="1" hangingPunct="1">
              <a:spcBef>
                <a:spcPct val="20000"/>
              </a:spcBef>
              <a:buClr>
                <a:schemeClr val="accent1"/>
              </a:buClr>
              <a:buSzPct val="80000"/>
              <a:buFont typeface="Arial" pitchFamily="34" charset="0"/>
              <a:buChar char="•"/>
            </a:pPr>
            <a:r>
              <a:rPr lang="en-US" sz="2800" dirty="0" smtClean="0">
                <a:latin typeface="+mj-lt"/>
              </a:rPr>
              <a:t>Y7 Student and Parents’ Conference          (Monday 5</a:t>
            </a:r>
            <a:r>
              <a:rPr lang="en-US" sz="2800" baseline="30000" dirty="0" smtClean="0">
                <a:latin typeface="+mj-lt"/>
              </a:rPr>
              <a:t>th</a:t>
            </a:r>
            <a:r>
              <a:rPr lang="en-US" sz="2800" dirty="0" smtClean="0">
                <a:latin typeface="+mj-lt"/>
              </a:rPr>
              <a:t> Oct 16:00 – 19:00)</a:t>
            </a:r>
            <a:endParaRPr lang="en-US" sz="2800" dirty="0">
              <a:latin typeface="+mj-lt"/>
            </a:endParaRPr>
          </a:p>
        </p:txBody>
      </p:sp>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8195" name="Rectangle 5"/>
          <p:cNvSpPr>
            <a:spLocks noChangeArrowheads="1"/>
          </p:cNvSpPr>
          <p:nvPr/>
        </p:nvSpPr>
        <p:spPr bwMode="auto">
          <a:xfrm>
            <a:off x="0" y="1651000"/>
            <a:ext cx="9144000" cy="5621338"/>
          </a:xfrm>
          <a:prstGeom prst="rect">
            <a:avLst/>
          </a:prstGeom>
          <a:solidFill>
            <a:srgbClr val="001831"/>
          </a:solidFill>
          <a:ln w="9525">
            <a:solidFill>
              <a:schemeClr val="tx1"/>
            </a:solidFill>
            <a:miter lim="800000"/>
            <a:headEnd/>
            <a:tailEnd/>
          </a:ln>
        </p:spPr>
        <p:txBody>
          <a:bodyPr wrap="none" anchor="ctr"/>
          <a:lstStyle/>
          <a:p>
            <a:endParaRPr lang="en-US"/>
          </a:p>
        </p:txBody>
      </p:sp>
      <p:pic>
        <p:nvPicPr>
          <p:cNvPr id="8196"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Rot="1" noChangeArrowheads="1"/>
          </p:cNvSpPr>
          <p:nvPr/>
        </p:nvSpPr>
        <p:spPr>
          <a:xfrm>
            <a:off x="0" y="1781176"/>
            <a:ext cx="9168744" cy="1143000"/>
          </a:xfrm>
          <a:prstGeom prst="rect">
            <a:avLst/>
          </a:prstGeom>
        </p:spPr>
        <p:txBody>
          <a:bodyPr/>
          <a:lstStyle/>
          <a:p>
            <a:pPr algn="ctr">
              <a:defRPr/>
            </a:pPr>
            <a:r>
              <a:rPr lang="en-US" sz="4600" dirty="0">
                <a:latin typeface="+mj-lt"/>
                <a:ea typeface="+mj-ea"/>
                <a:cs typeface="+mj-cs"/>
              </a:rPr>
              <a:t>Today’s Agenda</a:t>
            </a:r>
          </a:p>
        </p:txBody>
      </p:sp>
      <p:sp>
        <p:nvSpPr>
          <p:cNvPr id="9" name="Rectangle 3"/>
          <p:cNvSpPr txBox="1">
            <a:spLocks noChangeArrowheads="1"/>
          </p:cNvSpPr>
          <p:nvPr/>
        </p:nvSpPr>
        <p:spPr>
          <a:xfrm>
            <a:off x="268635" y="2547938"/>
            <a:ext cx="8606730" cy="3451225"/>
          </a:xfrm>
          <a:prstGeom prst="rect">
            <a:avLst/>
          </a:prstGeom>
        </p:spPr>
        <p:txBody>
          <a:bodyPr>
            <a:noAutofit/>
          </a:bodyPr>
          <a:lstStyle/>
          <a:p>
            <a:pPr marL="550926" indent="-514350" fontAlgn="auto">
              <a:spcBef>
                <a:spcPct val="20000"/>
              </a:spcBef>
              <a:spcAft>
                <a:spcPts val="0"/>
              </a:spcAft>
              <a:buClr>
                <a:schemeClr val="accent1"/>
              </a:buClr>
              <a:buSzPct val="80000"/>
              <a:buFont typeface="Courier New" pitchFamily="49" charset="0"/>
              <a:buChar char="o"/>
              <a:defRPr/>
            </a:pPr>
            <a:r>
              <a:rPr lang="en-US" sz="2400" dirty="0" smtClean="0">
                <a:latin typeface="+mj-lt"/>
                <a:cs typeface="Arial" pitchFamily="34" charset="0"/>
              </a:rPr>
              <a:t>Guests – </a:t>
            </a:r>
            <a:r>
              <a:rPr lang="en-US" sz="2000" dirty="0" smtClean="0">
                <a:latin typeface="+mj-lt"/>
                <a:cs typeface="Arial" pitchFamily="34" charset="0"/>
              </a:rPr>
              <a:t>Tony Berghuis (Assessment), Brian Taylor (ICT), Laura </a:t>
            </a:r>
            <a:r>
              <a:rPr lang="en-US" sz="2000" dirty="0" err="1" smtClean="0">
                <a:latin typeface="+mj-lt"/>
                <a:cs typeface="Arial" pitchFamily="34" charset="0"/>
              </a:rPr>
              <a:t>MacRitchie</a:t>
            </a:r>
            <a:r>
              <a:rPr lang="en-US" sz="2000" dirty="0" smtClean="0">
                <a:latin typeface="+mj-lt"/>
                <a:cs typeface="Arial" pitchFamily="34" charset="0"/>
              </a:rPr>
              <a:t> (Music), Andy Thain (L2L)</a:t>
            </a:r>
            <a:endParaRPr lang="en-US" sz="2000" dirty="0">
              <a:latin typeface="+mj-lt"/>
              <a:cs typeface="Arial" pitchFamily="34" charset="0"/>
            </a:endParaRPr>
          </a:p>
          <a:p>
            <a:pPr marL="550926" indent="-514350" fontAlgn="auto">
              <a:spcBef>
                <a:spcPct val="20000"/>
              </a:spcBef>
              <a:spcAft>
                <a:spcPts val="0"/>
              </a:spcAft>
              <a:buClr>
                <a:schemeClr val="accent1"/>
              </a:buClr>
              <a:buSzPct val="80000"/>
              <a:buFont typeface="Courier New" pitchFamily="49" charset="0"/>
              <a:buChar char="o"/>
              <a:defRPr/>
            </a:pPr>
            <a:r>
              <a:rPr lang="en-US" sz="2400" dirty="0" smtClean="0">
                <a:latin typeface="+mj-lt"/>
                <a:cs typeface="Arial" pitchFamily="34" charset="0"/>
              </a:rPr>
              <a:t>Meet the Head </a:t>
            </a:r>
            <a:r>
              <a:rPr lang="en-US" sz="2400" dirty="0">
                <a:latin typeface="+mj-lt"/>
                <a:cs typeface="Arial" pitchFamily="34" charset="0"/>
              </a:rPr>
              <a:t>of Year 7 </a:t>
            </a:r>
          </a:p>
          <a:p>
            <a:pPr marL="550926" indent="-514350" fontAlgn="auto">
              <a:spcBef>
                <a:spcPct val="20000"/>
              </a:spcBef>
              <a:spcAft>
                <a:spcPts val="0"/>
              </a:spcAft>
              <a:buClr>
                <a:schemeClr val="accent1"/>
              </a:buClr>
              <a:buSzPct val="80000"/>
              <a:buFont typeface="Courier New" pitchFamily="49" charset="0"/>
              <a:buChar char="o"/>
              <a:defRPr/>
            </a:pPr>
            <a:r>
              <a:rPr lang="en-US" sz="2400" dirty="0" smtClean="0">
                <a:latin typeface="+mj-lt"/>
                <a:cs typeface="Arial" pitchFamily="34" charset="0"/>
              </a:rPr>
              <a:t>The Parent-Teacher </a:t>
            </a:r>
            <a:r>
              <a:rPr lang="en-US" sz="2400" dirty="0">
                <a:latin typeface="+mj-lt"/>
                <a:cs typeface="Arial" pitchFamily="34" charset="0"/>
              </a:rPr>
              <a:t>partnership</a:t>
            </a:r>
          </a:p>
          <a:p>
            <a:pPr marL="550926" indent="-514350" fontAlgn="auto">
              <a:spcBef>
                <a:spcPct val="20000"/>
              </a:spcBef>
              <a:spcAft>
                <a:spcPts val="0"/>
              </a:spcAft>
              <a:buClr>
                <a:schemeClr val="accent1"/>
              </a:buClr>
              <a:buSzPct val="80000"/>
              <a:buFont typeface="Courier New" pitchFamily="49" charset="0"/>
              <a:buChar char="o"/>
              <a:defRPr/>
            </a:pPr>
            <a:r>
              <a:rPr lang="en-US" sz="2400" dirty="0" smtClean="0">
                <a:latin typeface="+mj-lt"/>
                <a:cs typeface="Arial" pitchFamily="34" charset="0"/>
              </a:rPr>
              <a:t>Tutorial </a:t>
            </a:r>
            <a:r>
              <a:rPr lang="en-US" sz="2400" dirty="0" err="1" smtClean="0">
                <a:latin typeface="+mj-lt"/>
                <a:cs typeface="Arial" pitchFamily="34" charset="0"/>
              </a:rPr>
              <a:t>Programme</a:t>
            </a:r>
            <a:r>
              <a:rPr lang="en-US" sz="2400" dirty="0" smtClean="0">
                <a:latin typeface="+mj-lt"/>
                <a:cs typeface="Arial" pitchFamily="34" charset="0"/>
              </a:rPr>
              <a:t>/Residential Visit</a:t>
            </a:r>
            <a:endParaRPr lang="en-US" sz="2400" dirty="0">
              <a:latin typeface="+mj-lt"/>
              <a:cs typeface="Arial" pitchFamily="34" charset="0"/>
            </a:endParaRPr>
          </a:p>
          <a:p>
            <a:pPr marL="550926" indent="-514350" fontAlgn="auto">
              <a:spcBef>
                <a:spcPct val="20000"/>
              </a:spcBef>
              <a:spcAft>
                <a:spcPts val="0"/>
              </a:spcAft>
              <a:buClr>
                <a:schemeClr val="accent1"/>
              </a:buClr>
              <a:buSzPct val="80000"/>
              <a:buFont typeface="Courier New" pitchFamily="49" charset="0"/>
              <a:buChar char="o"/>
              <a:defRPr/>
            </a:pPr>
            <a:r>
              <a:rPr lang="en-US" sz="2400" dirty="0" smtClean="0">
                <a:latin typeface="+mj-lt"/>
                <a:cs typeface="Arial" pitchFamily="34" charset="0"/>
              </a:rPr>
              <a:t>Q </a:t>
            </a:r>
            <a:r>
              <a:rPr lang="en-US" sz="2400" dirty="0">
                <a:latin typeface="+mj-lt"/>
                <a:cs typeface="Arial" pitchFamily="34" charset="0"/>
              </a:rPr>
              <a:t>&amp; </a:t>
            </a:r>
            <a:r>
              <a:rPr lang="en-US" sz="2400" dirty="0" smtClean="0">
                <a:latin typeface="+mj-lt"/>
                <a:cs typeface="Arial" pitchFamily="34" charset="0"/>
              </a:rPr>
              <a:t>A/Coffee Break</a:t>
            </a:r>
            <a:r>
              <a:rPr lang="en-US" sz="2400" dirty="0">
                <a:latin typeface="+mj-lt"/>
                <a:cs typeface="Arial" pitchFamily="34" charset="0"/>
              </a:rPr>
              <a:t>/</a:t>
            </a:r>
            <a:r>
              <a:rPr lang="en-US" sz="2400" dirty="0" smtClean="0">
                <a:latin typeface="+mj-lt"/>
                <a:cs typeface="Arial" pitchFamily="34" charset="0"/>
              </a:rPr>
              <a:t>Network with other parents and meet your child’s tutor</a:t>
            </a:r>
            <a:endParaRPr lang="en-US" sz="2400" dirty="0">
              <a:latin typeface="+mj-lt"/>
              <a:cs typeface="Arial" pitchFamily="34" charset="0"/>
            </a:endParaRPr>
          </a:p>
        </p:txBody>
      </p:sp>
      <p:sp>
        <p:nvSpPr>
          <p:cNvPr id="10" name="Rectangle 2"/>
          <p:cNvSpPr txBox="1">
            <a:spLocks noRot="1" noChangeArrowheads="1"/>
          </p:cNvSpPr>
          <p:nvPr/>
        </p:nvSpPr>
        <p:spPr>
          <a:xfrm>
            <a:off x="6444208" y="719138"/>
            <a:ext cx="2699792" cy="914400"/>
          </a:xfrm>
          <a:prstGeom prst="rect">
            <a:avLst/>
          </a:prstGeom>
        </p:spPr>
        <p:txBody>
          <a:bodyPr/>
          <a:lstStyle/>
          <a:p>
            <a:pPr algn="ctr">
              <a:defRPr/>
            </a:pPr>
            <a:r>
              <a:rPr lang="en-US" sz="4800" dirty="0">
                <a:latin typeface="+mj-lt"/>
                <a:ea typeface="+mj-ea"/>
                <a:cs typeface="+mj-cs"/>
              </a:rPr>
              <a:t>Year 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21507"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pic>
        <p:nvPicPr>
          <p:cNvPr id="2150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1519" y="1844824"/>
            <a:ext cx="8712969" cy="4339650"/>
          </a:xfrm>
          <a:prstGeom prst="rect">
            <a:avLst/>
          </a:prstGeom>
          <a:noFill/>
        </p:spPr>
        <p:txBody>
          <a:bodyPr wrap="square">
            <a:spAutoFit/>
          </a:bodyPr>
          <a:lstStyle/>
          <a:p>
            <a:pPr algn="ctr">
              <a:defRPr/>
            </a:pPr>
            <a:endParaRPr lang="en-GB" sz="4000" dirty="0" smtClean="0"/>
          </a:p>
          <a:p>
            <a:pPr algn="ctr">
              <a:defRPr/>
            </a:pPr>
            <a:r>
              <a:rPr lang="en-GB" sz="4000" dirty="0" smtClean="0">
                <a:solidFill>
                  <a:srgbClr val="FF0000"/>
                </a:solidFill>
                <a:latin typeface="+mj-lt"/>
              </a:rPr>
              <a:t>Absence </a:t>
            </a:r>
            <a:r>
              <a:rPr lang="en-GB" sz="4000" dirty="0">
                <a:solidFill>
                  <a:srgbClr val="FF0000"/>
                </a:solidFill>
                <a:latin typeface="+mj-lt"/>
              </a:rPr>
              <a:t>and Late </a:t>
            </a:r>
            <a:r>
              <a:rPr lang="en-GB" sz="4000" dirty="0" smtClean="0">
                <a:solidFill>
                  <a:srgbClr val="FF0000"/>
                </a:solidFill>
                <a:latin typeface="+mj-lt"/>
              </a:rPr>
              <a:t>authorisations</a:t>
            </a:r>
          </a:p>
          <a:p>
            <a:pPr marL="457200" indent="-457200">
              <a:buFont typeface="Arial" pitchFamily="34" charset="0"/>
              <a:buChar char="•"/>
              <a:defRPr/>
            </a:pPr>
            <a:endParaRPr lang="en-GB" sz="2400" dirty="0" smtClean="0"/>
          </a:p>
          <a:p>
            <a:pPr marL="457200" indent="-457200">
              <a:buFont typeface="Arial" pitchFamily="34" charset="0"/>
              <a:buChar char="•"/>
              <a:defRPr/>
            </a:pPr>
            <a:r>
              <a:rPr lang="en-GB" sz="2200" dirty="0" smtClean="0">
                <a:latin typeface="+mj-lt"/>
              </a:rPr>
              <a:t>Absences </a:t>
            </a:r>
            <a:r>
              <a:rPr lang="en-GB" sz="2200" dirty="0">
                <a:latin typeface="+mj-lt"/>
              </a:rPr>
              <a:t>need to be followed up quickly so we know the whereabouts of all our students. If your child is out for the day, please contact us as early as possible to tell </a:t>
            </a:r>
            <a:r>
              <a:rPr lang="en-GB" sz="2200" dirty="0" smtClean="0">
                <a:latin typeface="+mj-lt"/>
              </a:rPr>
              <a:t>us – Secondary Office and tutor. </a:t>
            </a:r>
            <a:endParaRPr lang="en-GB" sz="2200" dirty="0">
              <a:latin typeface="+mj-lt"/>
            </a:endParaRPr>
          </a:p>
          <a:p>
            <a:pPr marL="457200" indent="-457200">
              <a:buFont typeface="Arial" pitchFamily="34" charset="0"/>
              <a:buChar char="•"/>
              <a:defRPr/>
            </a:pPr>
            <a:r>
              <a:rPr lang="en-GB" sz="2200" dirty="0">
                <a:solidFill>
                  <a:schemeClr val="accent2">
                    <a:lumMod val="40000"/>
                    <a:lumOff val="60000"/>
                  </a:schemeClr>
                </a:solidFill>
                <a:latin typeface="+mj-lt"/>
              </a:rPr>
              <a:t>Policy is to give a conduct detention for 3 unauthorised </a:t>
            </a:r>
            <a:r>
              <a:rPr lang="en-GB" sz="2200" dirty="0" err="1">
                <a:solidFill>
                  <a:schemeClr val="accent2">
                    <a:lumMod val="40000"/>
                    <a:lumOff val="60000"/>
                  </a:schemeClr>
                </a:solidFill>
                <a:latin typeface="+mj-lt"/>
              </a:rPr>
              <a:t>lates</a:t>
            </a:r>
            <a:r>
              <a:rPr lang="en-GB" sz="2200" dirty="0">
                <a:solidFill>
                  <a:schemeClr val="accent2">
                    <a:lumMod val="40000"/>
                    <a:lumOff val="60000"/>
                  </a:schemeClr>
                </a:solidFill>
                <a:latin typeface="+mj-lt"/>
              </a:rPr>
              <a:t>. </a:t>
            </a:r>
          </a:p>
          <a:p>
            <a:pPr marL="457200" indent="-457200">
              <a:buFont typeface="Arial" pitchFamily="34" charset="0"/>
              <a:buChar char="•"/>
              <a:defRPr/>
            </a:pPr>
            <a:r>
              <a:rPr lang="en-GB" sz="2200" dirty="0">
                <a:latin typeface="+mj-lt"/>
              </a:rPr>
              <a:t>Please help us by </a:t>
            </a:r>
            <a:r>
              <a:rPr lang="en-GB" sz="2200" dirty="0" smtClean="0">
                <a:latin typeface="+mj-lt"/>
              </a:rPr>
              <a:t>informing the tutors as soon as possible.</a:t>
            </a:r>
            <a:endParaRPr lang="en-GB" sz="2200" dirty="0">
              <a:latin typeface="+mj-lt"/>
            </a:endParaRPr>
          </a:p>
          <a:p>
            <a:pPr>
              <a:defRPr/>
            </a:pPr>
            <a:endParaRPr lang="en-US" dirty="0"/>
          </a:p>
        </p:txBody>
      </p:sp>
      <p:sp>
        <p:nvSpPr>
          <p:cNvPr id="13" name="Rectangle 2"/>
          <p:cNvSpPr txBox="1">
            <a:spLocks noRot="1" noChangeArrowheads="1"/>
          </p:cNvSpPr>
          <p:nvPr/>
        </p:nvSpPr>
        <p:spPr>
          <a:xfrm>
            <a:off x="457200" y="1685925"/>
            <a:ext cx="8229600" cy="1143000"/>
          </a:xfrm>
          <a:prstGeom prst="rect">
            <a:avLst/>
          </a:prstGeom>
        </p:spPr>
        <p:txBody>
          <a:bodyPr/>
          <a:lstStyle/>
          <a:p>
            <a:pPr algn="ctr">
              <a:defRPr/>
            </a:pPr>
            <a:r>
              <a:rPr lang="en-US" sz="4000" u="sng" dirty="0">
                <a:latin typeface="+mj-lt"/>
                <a:ea typeface="+mj-ea"/>
                <a:cs typeface="+mj-cs"/>
              </a:rPr>
              <a:t>Parent and Teacher Partnership</a:t>
            </a:r>
          </a:p>
        </p:txBody>
      </p:sp>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sp>
        <p:nvSpPr>
          <p:cNvPr id="14" name="Rectangle 2"/>
          <p:cNvSpPr txBox="1">
            <a:spLocks noRot="1" noChangeArrowheads="1"/>
          </p:cNvSpPr>
          <p:nvPr/>
        </p:nvSpPr>
        <p:spPr>
          <a:xfrm>
            <a:off x="457200" y="1685925"/>
            <a:ext cx="8229600" cy="1143000"/>
          </a:xfrm>
          <a:prstGeom prst="rect">
            <a:avLst/>
          </a:prstGeom>
        </p:spPr>
        <p:txBody>
          <a:bodyPr/>
          <a:lstStyle/>
          <a:p>
            <a:pPr algn="ctr">
              <a:defRPr/>
            </a:pPr>
            <a:r>
              <a:rPr lang="en-US" sz="4100" u="sng" dirty="0">
                <a:latin typeface="+mj-lt"/>
                <a:ea typeface="+mj-ea"/>
                <a:cs typeface="+mj-cs"/>
              </a:rPr>
              <a:t>Parent and Teacher Partnership</a:t>
            </a:r>
          </a:p>
        </p:txBody>
      </p:sp>
      <p:sp>
        <p:nvSpPr>
          <p:cNvPr id="7" name="Rectangle 3"/>
          <p:cNvSpPr txBox="1">
            <a:spLocks noChangeArrowheads="1"/>
          </p:cNvSpPr>
          <p:nvPr/>
        </p:nvSpPr>
        <p:spPr>
          <a:xfrm>
            <a:off x="499128" y="3124200"/>
            <a:ext cx="4033838" cy="4525963"/>
          </a:xfrm>
          <a:prstGeom prst="rect">
            <a:avLst/>
          </a:prstGeom>
        </p:spPr>
        <p:txBody>
          <a:bodyPr/>
          <a:lstStyle/>
          <a:p>
            <a:pPr marL="419100" indent="-382588" algn="ctr">
              <a:lnSpc>
                <a:spcPct val="90000"/>
              </a:lnSpc>
              <a:spcBef>
                <a:spcPct val="20000"/>
              </a:spcBef>
              <a:buClr>
                <a:schemeClr val="accent1"/>
              </a:buClr>
              <a:buSzPct val="80000"/>
              <a:defRPr/>
            </a:pPr>
            <a:r>
              <a:rPr lang="en-US" sz="2800" b="1" dirty="0">
                <a:solidFill>
                  <a:schemeClr val="tx2">
                    <a:lumMod val="75000"/>
                  </a:schemeClr>
                </a:solidFill>
                <a:latin typeface="+mj-lt"/>
                <a:cs typeface="+mn-cs"/>
              </a:rPr>
              <a:t>Welcome</a:t>
            </a:r>
            <a:endParaRPr lang="en-US" sz="2800" dirty="0">
              <a:solidFill>
                <a:schemeClr val="tx2">
                  <a:lumMod val="75000"/>
                </a:schemeClr>
              </a:solidFill>
              <a:latin typeface="+mj-lt"/>
              <a:cs typeface="+mn-cs"/>
            </a:endParaRPr>
          </a:p>
          <a:p>
            <a:pPr marL="379412" indent="-342900">
              <a:lnSpc>
                <a:spcPct val="90000"/>
              </a:lnSpc>
              <a:spcBef>
                <a:spcPct val="20000"/>
              </a:spcBef>
              <a:buClr>
                <a:schemeClr val="accent1"/>
              </a:buClr>
              <a:buSzPct val="80000"/>
              <a:buFont typeface="Arial" pitchFamily="34" charset="0"/>
              <a:buChar char="•"/>
              <a:defRPr/>
            </a:pPr>
            <a:r>
              <a:rPr lang="en-US" sz="2000" dirty="0">
                <a:latin typeface="+mj-lt"/>
                <a:cs typeface="+mn-cs"/>
              </a:rPr>
              <a:t>Laptop (essential)</a:t>
            </a:r>
          </a:p>
          <a:p>
            <a:pPr marL="379412" indent="-342900">
              <a:lnSpc>
                <a:spcPct val="90000"/>
              </a:lnSpc>
              <a:spcBef>
                <a:spcPct val="20000"/>
              </a:spcBef>
              <a:buClr>
                <a:schemeClr val="accent1"/>
              </a:buClr>
              <a:buSzPct val="80000"/>
              <a:buFont typeface="Arial" pitchFamily="34" charset="0"/>
              <a:buChar char="•"/>
              <a:defRPr/>
            </a:pPr>
            <a:r>
              <a:rPr lang="en-US" sz="2000" dirty="0">
                <a:latin typeface="+mj-lt"/>
                <a:cs typeface="+mn-cs"/>
              </a:rPr>
              <a:t>Correct school uniform</a:t>
            </a:r>
          </a:p>
          <a:p>
            <a:pPr marL="379412" indent="-342900">
              <a:lnSpc>
                <a:spcPct val="90000"/>
              </a:lnSpc>
              <a:spcBef>
                <a:spcPct val="20000"/>
              </a:spcBef>
              <a:buClr>
                <a:schemeClr val="accent1"/>
              </a:buClr>
              <a:buSzPct val="80000"/>
              <a:buFont typeface="Arial" pitchFamily="34" charset="0"/>
              <a:buChar char="•"/>
              <a:defRPr/>
            </a:pPr>
            <a:r>
              <a:rPr lang="en-US" sz="2000" dirty="0">
                <a:latin typeface="+mj-lt"/>
                <a:cs typeface="+mn-cs"/>
              </a:rPr>
              <a:t>Water bottle</a:t>
            </a:r>
          </a:p>
          <a:p>
            <a:pPr marL="379412" indent="-342900">
              <a:lnSpc>
                <a:spcPct val="90000"/>
              </a:lnSpc>
              <a:spcBef>
                <a:spcPct val="20000"/>
              </a:spcBef>
              <a:buClr>
                <a:schemeClr val="accent1"/>
              </a:buClr>
              <a:buSzPct val="80000"/>
              <a:buFont typeface="Arial" pitchFamily="34" charset="0"/>
              <a:buChar char="•"/>
              <a:defRPr/>
            </a:pPr>
            <a:r>
              <a:rPr lang="en-US" sz="2000" dirty="0">
                <a:latin typeface="+mj-lt"/>
                <a:cs typeface="+mn-cs"/>
              </a:rPr>
              <a:t>Correct equipment for each subject </a:t>
            </a:r>
            <a:r>
              <a:rPr lang="en-US" sz="2000" i="1" dirty="0">
                <a:latin typeface="+mj-lt"/>
                <a:cs typeface="+mn-cs"/>
              </a:rPr>
              <a:t>(incl. PE)</a:t>
            </a:r>
          </a:p>
          <a:p>
            <a:pPr marL="379412" indent="-342900">
              <a:lnSpc>
                <a:spcPct val="90000"/>
              </a:lnSpc>
              <a:spcBef>
                <a:spcPct val="20000"/>
              </a:spcBef>
              <a:buClr>
                <a:schemeClr val="accent1"/>
              </a:buClr>
              <a:buSzPct val="80000"/>
              <a:buFont typeface="Arial" pitchFamily="34" charset="0"/>
              <a:buChar char="•"/>
              <a:defRPr/>
            </a:pPr>
            <a:r>
              <a:rPr lang="en-US" sz="2000" dirty="0">
                <a:latin typeface="+mj-lt"/>
                <a:cs typeface="+mn-cs"/>
              </a:rPr>
              <a:t>Labels on equipment</a:t>
            </a:r>
          </a:p>
          <a:p>
            <a:pPr marL="379412" indent="-342900">
              <a:lnSpc>
                <a:spcPct val="90000"/>
              </a:lnSpc>
              <a:spcBef>
                <a:spcPct val="20000"/>
              </a:spcBef>
              <a:buClr>
                <a:schemeClr val="accent1"/>
              </a:buClr>
              <a:buSzPct val="80000"/>
              <a:buFont typeface="Arial" pitchFamily="34" charset="0"/>
              <a:buChar char="•"/>
              <a:defRPr/>
            </a:pPr>
            <a:r>
              <a:rPr lang="en-US" sz="2000" dirty="0">
                <a:latin typeface="+mj-lt"/>
                <a:cs typeface="+mn-cs"/>
              </a:rPr>
              <a:t>Healthy snack</a:t>
            </a:r>
          </a:p>
        </p:txBody>
      </p:sp>
      <p:sp>
        <p:nvSpPr>
          <p:cNvPr id="2457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pic>
        <p:nvPicPr>
          <p:cNvPr id="24580"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Rot="1" noChangeArrowheads="1"/>
          </p:cNvSpPr>
          <p:nvPr/>
        </p:nvSpPr>
        <p:spPr>
          <a:xfrm>
            <a:off x="-3586" y="2416324"/>
            <a:ext cx="9144000" cy="1143000"/>
          </a:xfrm>
          <a:prstGeom prst="rect">
            <a:avLst/>
          </a:prstGeom>
        </p:spPr>
        <p:txBody>
          <a:bodyPr>
            <a:normAutofit fontScale="97500"/>
          </a:bodyPr>
          <a:lstStyle/>
          <a:p>
            <a:pPr algn="ctr" fontAlgn="auto">
              <a:spcAft>
                <a:spcPts val="0"/>
              </a:spcAft>
              <a:defRPr/>
            </a:pPr>
            <a:r>
              <a:rPr lang="en-US" sz="3600" dirty="0">
                <a:solidFill>
                  <a:srgbClr val="FF0000"/>
                </a:solidFill>
                <a:latin typeface="+mj-lt"/>
                <a:ea typeface="+mj-ea"/>
                <a:cs typeface="+mj-cs"/>
              </a:rPr>
              <a:t>Personal Belongings and Equipment</a:t>
            </a:r>
          </a:p>
        </p:txBody>
      </p:sp>
      <p:sp>
        <p:nvSpPr>
          <p:cNvPr id="8" name="Rectangle 4"/>
          <p:cNvSpPr txBox="1">
            <a:spLocks noChangeArrowheads="1"/>
          </p:cNvSpPr>
          <p:nvPr/>
        </p:nvSpPr>
        <p:spPr>
          <a:xfrm>
            <a:off x="4577226" y="3124200"/>
            <a:ext cx="4217988" cy="4114800"/>
          </a:xfrm>
          <a:prstGeom prst="rect">
            <a:avLst/>
          </a:prstGeom>
        </p:spPr>
        <p:txBody>
          <a:bodyPr/>
          <a:lstStyle/>
          <a:p>
            <a:pPr marL="419100" indent="-382588" algn="ctr">
              <a:lnSpc>
                <a:spcPct val="90000"/>
              </a:lnSpc>
              <a:spcBef>
                <a:spcPct val="20000"/>
              </a:spcBef>
              <a:buClr>
                <a:schemeClr val="accent1"/>
              </a:buClr>
              <a:buSzPct val="80000"/>
              <a:defRPr/>
            </a:pPr>
            <a:r>
              <a:rPr lang="en-US" sz="2800" b="1" dirty="0">
                <a:solidFill>
                  <a:schemeClr val="tx2">
                    <a:lumMod val="75000"/>
                  </a:schemeClr>
                </a:solidFill>
                <a:latin typeface="+mj-lt"/>
                <a:cs typeface="+mn-cs"/>
              </a:rPr>
              <a:t>Not Welcome</a:t>
            </a:r>
            <a:endParaRPr lang="en-US" sz="2800" dirty="0">
              <a:solidFill>
                <a:schemeClr val="tx2">
                  <a:lumMod val="75000"/>
                </a:schemeClr>
              </a:solidFill>
              <a:latin typeface="+mj-lt"/>
              <a:cs typeface="+mn-cs"/>
            </a:endParaRPr>
          </a:p>
          <a:p>
            <a:pPr marL="379412" indent="-342900">
              <a:lnSpc>
                <a:spcPct val="90000"/>
              </a:lnSpc>
              <a:spcBef>
                <a:spcPct val="20000"/>
              </a:spcBef>
              <a:buClr>
                <a:schemeClr val="accent1"/>
              </a:buClr>
              <a:buSzPct val="80000"/>
              <a:buFont typeface="Arial" pitchFamily="34" charset="0"/>
              <a:buChar char="•"/>
              <a:defRPr/>
            </a:pPr>
            <a:r>
              <a:rPr lang="en-US" sz="1850" dirty="0">
                <a:latin typeface="+mj-lt"/>
                <a:cs typeface="+mn-cs"/>
              </a:rPr>
              <a:t>Dangerous items </a:t>
            </a:r>
            <a:r>
              <a:rPr lang="en-US" sz="1600" i="1" dirty="0">
                <a:latin typeface="+mj-lt"/>
                <a:cs typeface="+mn-cs"/>
              </a:rPr>
              <a:t>(e.g. laser pointers, knives, etc.)</a:t>
            </a:r>
          </a:p>
          <a:p>
            <a:pPr marL="379412" indent="-342900">
              <a:lnSpc>
                <a:spcPct val="90000"/>
              </a:lnSpc>
              <a:spcBef>
                <a:spcPct val="20000"/>
              </a:spcBef>
              <a:buClr>
                <a:schemeClr val="accent1"/>
              </a:buClr>
              <a:buSzPct val="80000"/>
              <a:buFont typeface="Arial" pitchFamily="34" charset="0"/>
              <a:buChar char="•"/>
              <a:defRPr/>
            </a:pPr>
            <a:r>
              <a:rPr lang="en-US" sz="1850" dirty="0">
                <a:latin typeface="+mj-lt"/>
                <a:cs typeface="+mn-cs"/>
              </a:rPr>
              <a:t>Incorrect school uniform</a:t>
            </a:r>
          </a:p>
          <a:p>
            <a:pPr marL="379412" indent="-342900">
              <a:lnSpc>
                <a:spcPct val="90000"/>
              </a:lnSpc>
              <a:spcBef>
                <a:spcPct val="20000"/>
              </a:spcBef>
              <a:buClr>
                <a:schemeClr val="accent1"/>
              </a:buClr>
              <a:buSzPct val="80000"/>
              <a:buFont typeface="Arial" pitchFamily="34" charset="0"/>
              <a:buChar char="•"/>
              <a:defRPr/>
            </a:pPr>
            <a:r>
              <a:rPr lang="en-US" sz="1850" dirty="0">
                <a:latin typeface="+mj-lt"/>
                <a:cs typeface="+mn-cs"/>
              </a:rPr>
              <a:t>Chewing gum, smoking, drugs, alcohol</a:t>
            </a:r>
          </a:p>
          <a:p>
            <a:pPr marL="379412" indent="-342900">
              <a:lnSpc>
                <a:spcPct val="90000"/>
              </a:lnSpc>
              <a:spcBef>
                <a:spcPct val="20000"/>
              </a:spcBef>
              <a:buClr>
                <a:schemeClr val="accent1"/>
              </a:buClr>
              <a:buSzPct val="80000"/>
              <a:buFont typeface="Arial" pitchFamily="34" charset="0"/>
              <a:buChar char="•"/>
              <a:defRPr/>
            </a:pPr>
            <a:r>
              <a:rPr lang="en-US" sz="1850" dirty="0" err="1">
                <a:latin typeface="+mj-lt"/>
                <a:cs typeface="+mn-cs"/>
              </a:rPr>
              <a:t>Coloured</a:t>
            </a:r>
            <a:r>
              <a:rPr lang="en-US" sz="1850" dirty="0">
                <a:latin typeface="+mj-lt"/>
                <a:cs typeface="+mn-cs"/>
              </a:rPr>
              <a:t> nail varnish, braids, jewellery,  excessive make-up, bandanas and obvious hair dyes</a:t>
            </a:r>
          </a:p>
          <a:p>
            <a:pPr marL="379412" indent="-342900">
              <a:lnSpc>
                <a:spcPct val="90000"/>
              </a:lnSpc>
              <a:spcBef>
                <a:spcPct val="20000"/>
              </a:spcBef>
              <a:buClr>
                <a:schemeClr val="accent1"/>
              </a:buClr>
              <a:buSzPct val="80000"/>
              <a:buFont typeface="Arial" pitchFamily="34" charset="0"/>
              <a:buChar char="•"/>
              <a:defRPr/>
            </a:pPr>
            <a:r>
              <a:rPr lang="en-US" sz="1850" dirty="0">
                <a:latin typeface="+mj-lt"/>
                <a:cs typeface="+mn-cs"/>
              </a:rPr>
              <a:t>Unlabelled items</a:t>
            </a:r>
          </a:p>
        </p:txBody>
      </p:sp>
      <p:sp>
        <p:nvSpPr>
          <p:cNvPr id="11"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sp>
        <p:nvSpPr>
          <p:cNvPr id="14" name="Rectangle 2"/>
          <p:cNvSpPr txBox="1">
            <a:spLocks noRot="1" noChangeArrowheads="1"/>
          </p:cNvSpPr>
          <p:nvPr/>
        </p:nvSpPr>
        <p:spPr>
          <a:xfrm>
            <a:off x="457200" y="1685925"/>
            <a:ext cx="8229600" cy="1143000"/>
          </a:xfrm>
          <a:prstGeom prst="rect">
            <a:avLst/>
          </a:prstGeom>
        </p:spPr>
        <p:txBody>
          <a:bodyPr/>
          <a:lstStyle/>
          <a:p>
            <a:pPr algn="ctr">
              <a:defRPr/>
            </a:pPr>
            <a:r>
              <a:rPr lang="en-US" sz="4100" u="sng" dirty="0" smtClean="0">
                <a:latin typeface="+mj-lt"/>
                <a:ea typeface="+mj-ea"/>
                <a:cs typeface="+mj-cs"/>
              </a:rPr>
              <a:t>Parent and Teacher Partnership</a:t>
            </a:r>
            <a:endParaRPr lang="en-US" sz="4100" u="sng" dirty="0">
              <a:latin typeface="+mj-lt"/>
              <a:ea typeface="+mj-ea"/>
              <a:cs typeface="+mj-cs"/>
            </a:endParaRPr>
          </a:p>
        </p:txBody>
      </p:sp>
      <p:sp>
        <p:nvSpPr>
          <p:cNvPr id="2457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pic>
        <p:nvPicPr>
          <p:cNvPr id="24580"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Rot="1" noChangeArrowheads="1"/>
          </p:cNvSpPr>
          <p:nvPr/>
        </p:nvSpPr>
        <p:spPr>
          <a:xfrm>
            <a:off x="-3586" y="2416324"/>
            <a:ext cx="9144000" cy="1143000"/>
          </a:xfrm>
          <a:prstGeom prst="rect">
            <a:avLst/>
          </a:prstGeom>
        </p:spPr>
        <p:txBody>
          <a:bodyPr>
            <a:normAutofit fontScale="97500"/>
          </a:bodyPr>
          <a:lstStyle/>
          <a:p>
            <a:pPr algn="ctr" fontAlgn="auto">
              <a:spcAft>
                <a:spcPts val="0"/>
              </a:spcAft>
              <a:defRPr/>
            </a:pPr>
            <a:r>
              <a:rPr lang="en-US" sz="3600" dirty="0">
                <a:solidFill>
                  <a:srgbClr val="FF0000"/>
                </a:solidFill>
                <a:latin typeface="+mj-lt"/>
                <a:ea typeface="+mj-ea"/>
                <a:cs typeface="+mj-cs"/>
              </a:rPr>
              <a:t>Personal Belongings and Equipment</a:t>
            </a:r>
          </a:p>
        </p:txBody>
      </p:sp>
      <p:sp>
        <p:nvSpPr>
          <p:cNvPr id="11" name="Rectangle 3"/>
          <p:cNvSpPr txBox="1">
            <a:spLocks noChangeArrowheads="1"/>
          </p:cNvSpPr>
          <p:nvPr/>
        </p:nvSpPr>
        <p:spPr>
          <a:xfrm>
            <a:off x="5364088" y="3140968"/>
            <a:ext cx="3456384" cy="4525963"/>
          </a:xfrm>
          <a:prstGeom prst="rect">
            <a:avLst/>
          </a:prstGeom>
        </p:spPr>
        <p:txBody>
          <a:bodyPr/>
          <a:lstStyle/>
          <a:p>
            <a:pPr marL="322262" indent="-285750">
              <a:lnSpc>
                <a:spcPct val="90000"/>
              </a:lnSpc>
              <a:spcBef>
                <a:spcPct val="20000"/>
              </a:spcBef>
              <a:buClr>
                <a:schemeClr val="accent1"/>
              </a:buClr>
              <a:buSzPct val="80000"/>
              <a:buFont typeface="Arial" pitchFamily="34" charset="0"/>
              <a:buChar char="•"/>
              <a:defRPr/>
            </a:pPr>
            <a:endParaRPr lang="en-US" i="1" dirty="0">
              <a:cs typeface="+mn-cs"/>
            </a:endParaRPr>
          </a:p>
          <a:p>
            <a:pPr marL="36512">
              <a:lnSpc>
                <a:spcPct val="90000"/>
              </a:lnSpc>
              <a:spcBef>
                <a:spcPct val="20000"/>
              </a:spcBef>
              <a:buClr>
                <a:schemeClr val="accent1"/>
              </a:buClr>
              <a:buSzPct val="80000"/>
              <a:defRPr/>
            </a:pPr>
            <a:r>
              <a:rPr lang="en-US" sz="2800" b="1" dirty="0" smtClean="0">
                <a:solidFill>
                  <a:schemeClr val="tx2">
                    <a:lumMod val="75000"/>
                  </a:schemeClr>
                </a:solidFill>
                <a:latin typeface="+mj-lt"/>
              </a:rPr>
              <a:t>Patana Card </a:t>
            </a:r>
            <a:r>
              <a:rPr lang="en-US" sz="2800" b="1" dirty="0" smtClean="0">
                <a:latin typeface="+mj-lt"/>
              </a:rPr>
              <a:t>- </a:t>
            </a:r>
            <a:r>
              <a:rPr lang="en-US" sz="2400" dirty="0" smtClean="0">
                <a:latin typeface="+mj-lt"/>
                <a:cs typeface="+mn-cs"/>
              </a:rPr>
              <a:t>please </a:t>
            </a:r>
            <a:r>
              <a:rPr lang="en-US" sz="2400" dirty="0">
                <a:latin typeface="+mj-lt"/>
                <a:cs typeface="+mn-cs"/>
              </a:rPr>
              <a:t>ensure your child understands this card </a:t>
            </a:r>
            <a:r>
              <a:rPr lang="en-US" sz="2400" dirty="0" smtClean="0">
                <a:latin typeface="+mj-lt"/>
                <a:cs typeface="+mn-cs"/>
              </a:rPr>
              <a:t>is valuable and an important part of their daily school life. </a:t>
            </a:r>
            <a:endParaRPr lang="en-US" sz="2400" dirty="0">
              <a:latin typeface="+mj-lt"/>
              <a:cs typeface="+mn-cs"/>
            </a:endParaRPr>
          </a:p>
        </p:txBody>
      </p:sp>
      <p:sp>
        <p:nvSpPr>
          <p:cNvPr id="12" name="Rectangle 3"/>
          <p:cNvSpPr txBox="1">
            <a:spLocks noChangeArrowheads="1"/>
          </p:cNvSpPr>
          <p:nvPr/>
        </p:nvSpPr>
        <p:spPr>
          <a:xfrm>
            <a:off x="719133" y="3140968"/>
            <a:ext cx="4033838" cy="4525963"/>
          </a:xfrm>
          <a:prstGeom prst="rect">
            <a:avLst/>
          </a:prstGeom>
        </p:spPr>
        <p:txBody>
          <a:bodyPr/>
          <a:lstStyle/>
          <a:p>
            <a:pPr marL="419100" lvl="0" indent="-382588" algn="ctr">
              <a:lnSpc>
                <a:spcPct val="90000"/>
              </a:lnSpc>
              <a:spcBef>
                <a:spcPct val="20000"/>
              </a:spcBef>
              <a:buClr>
                <a:srgbClr val="6EA0B0"/>
              </a:buClr>
              <a:buSzPct val="80000"/>
              <a:defRPr/>
            </a:pPr>
            <a:r>
              <a:rPr lang="en-US" sz="2800" b="1" dirty="0" smtClean="0">
                <a:solidFill>
                  <a:schemeClr val="tx2">
                    <a:lumMod val="75000"/>
                  </a:schemeClr>
                </a:solidFill>
                <a:latin typeface="+mj-lt"/>
              </a:rPr>
              <a:t>Cautions</a:t>
            </a:r>
            <a:endParaRPr lang="en-US" sz="2800" dirty="0">
              <a:solidFill>
                <a:schemeClr val="tx2">
                  <a:lumMod val="75000"/>
                </a:schemeClr>
              </a:solidFill>
              <a:latin typeface="+mj-lt"/>
            </a:endParaRPr>
          </a:p>
          <a:p>
            <a:pPr marL="379412" lvl="0" indent="-342900">
              <a:lnSpc>
                <a:spcPct val="90000"/>
              </a:lnSpc>
              <a:spcBef>
                <a:spcPct val="20000"/>
              </a:spcBef>
              <a:buClr>
                <a:srgbClr val="6EA0B0"/>
              </a:buClr>
              <a:buSzPct val="80000"/>
              <a:buFont typeface="Arial" pitchFamily="34" charset="0"/>
              <a:buChar char="•"/>
              <a:defRPr/>
            </a:pPr>
            <a:r>
              <a:rPr lang="en-US" sz="2400" dirty="0">
                <a:solidFill>
                  <a:prstClr val="white"/>
                </a:solidFill>
                <a:latin typeface="+mj-lt"/>
              </a:rPr>
              <a:t>Money </a:t>
            </a:r>
            <a:r>
              <a:rPr lang="en-US" i="1" dirty="0">
                <a:solidFill>
                  <a:prstClr val="white"/>
                </a:solidFill>
                <a:latin typeface="+mj-lt"/>
              </a:rPr>
              <a:t>(lock away)</a:t>
            </a:r>
          </a:p>
          <a:p>
            <a:pPr marL="379412" lvl="0" indent="-342900">
              <a:lnSpc>
                <a:spcPct val="90000"/>
              </a:lnSpc>
              <a:spcBef>
                <a:spcPct val="20000"/>
              </a:spcBef>
              <a:buClr>
                <a:srgbClr val="6EA0B0"/>
              </a:buClr>
              <a:buSzPct val="80000"/>
              <a:buFont typeface="Arial" pitchFamily="34" charset="0"/>
              <a:buChar char="•"/>
              <a:defRPr/>
            </a:pPr>
            <a:r>
              <a:rPr lang="en-US" sz="2400" dirty="0">
                <a:solidFill>
                  <a:prstClr val="white"/>
                </a:solidFill>
                <a:latin typeface="+mj-lt"/>
              </a:rPr>
              <a:t>Mobiles </a:t>
            </a:r>
            <a:r>
              <a:rPr lang="en-US" i="1" dirty="0">
                <a:solidFill>
                  <a:prstClr val="white"/>
                </a:solidFill>
                <a:latin typeface="+mj-lt"/>
              </a:rPr>
              <a:t>(locked away and turned off)</a:t>
            </a:r>
          </a:p>
          <a:p>
            <a:pPr marL="379412" lvl="0" indent="-342900">
              <a:lnSpc>
                <a:spcPct val="90000"/>
              </a:lnSpc>
              <a:spcBef>
                <a:spcPct val="20000"/>
              </a:spcBef>
              <a:buClr>
                <a:srgbClr val="6EA0B0"/>
              </a:buClr>
              <a:buSzPct val="80000"/>
              <a:buFont typeface="Arial" pitchFamily="34" charset="0"/>
              <a:buChar char="•"/>
              <a:defRPr/>
            </a:pPr>
            <a:r>
              <a:rPr lang="en-US" sz="2400" dirty="0">
                <a:solidFill>
                  <a:prstClr val="white"/>
                </a:solidFill>
                <a:latin typeface="+mj-lt"/>
              </a:rPr>
              <a:t>Other electronic equipment (e.g. mp3 players, cameras, etc.) </a:t>
            </a:r>
            <a:r>
              <a:rPr lang="en-US" i="1" dirty="0">
                <a:solidFill>
                  <a:prstClr val="white"/>
                </a:solidFill>
                <a:latin typeface="+mj-lt"/>
              </a:rPr>
              <a:t>(locked away and turned off)</a:t>
            </a:r>
          </a:p>
        </p:txBody>
      </p:sp>
      <p:sp>
        <p:nvSpPr>
          <p:cNvPr id="15"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528523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3600" dirty="0">
                <a:solidFill>
                  <a:srgbClr val="FF0000"/>
                </a:solidFill>
                <a:effectLst/>
                <a:cs typeface="Aharoni" pitchFamily="2" charset="-79"/>
              </a:rPr>
              <a:t>Home Learning  Policy</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100" u="sng" dirty="0">
                <a:latin typeface="+mj-lt"/>
                <a:ea typeface="+mj-ea"/>
                <a:cs typeface="+mj-cs"/>
              </a:rPr>
              <a:t>Parent and Teacher Partnership</a:t>
            </a:r>
          </a:p>
        </p:txBody>
      </p:sp>
      <p:sp>
        <p:nvSpPr>
          <p:cNvPr id="14" name="TextBox 13"/>
          <p:cNvSpPr txBox="1"/>
          <p:nvPr/>
        </p:nvSpPr>
        <p:spPr>
          <a:xfrm>
            <a:off x="457200" y="3260725"/>
            <a:ext cx="8686800" cy="2308324"/>
          </a:xfrm>
          <a:prstGeom prst="rect">
            <a:avLst/>
          </a:prstGeom>
          <a:noFill/>
        </p:spPr>
        <p:txBody>
          <a:bodyPr wrap="square" rtlCol="0">
            <a:spAutoFit/>
          </a:bodyPr>
          <a:lstStyle/>
          <a:p>
            <a:pPr marL="285750" indent="-285750">
              <a:buFont typeface="Arial" pitchFamily="34" charset="0"/>
              <a:buChar char="•"/>
            </a:pPr>
            <a:r>
              <a:rPr lang="en-GB" sz="2400" dirty="0">
                <a:latin typeface="+mj-lt"/>
              </a:rPr>
              <a:t>Most children cope well with a structured programme</a:t>
            </a:r>
          </a:p>
          <a:p>
            <a:pPr marL="285750" indent="-285750">
              <a:buFont typeface="Arial" pitchFamily="34" charset="0"/>
              <a:buChar char="•"/>
            </a:pPr>
            <a:endParaRPr lang="en-GB" sz="2400" dirty="0">
              <a:latin typeface="+mj-lt"/>
            </a:endParaRPr>
          </a:p>
          <a:p>
            <a:pPr marL="285750" indent="-285750">
              <a:buFont typeface="Arial" pitchFamily="34" charset="0"/>
              <a:buChar char="•"/>
            </a:pPr>
            <a:r>
              <a:rPr lang="en-GB" sz="2400" dirty="0">
                <a:latin typeface="+mj-lt"/>
              </a:rPr>
              <a:t>Get in touch with us early if problems occur</a:t>
            </a:r>
          </a:p>
          <a:p>
            <a:pPr marL="285750" indent="-285750">
              <a:buFont typeface="Arial" pitchFamily="34" charset="0"/>
              <a:buChar char="•"/>
            </a:pPr>
            <a:endParaRPr lang="en-GB" sz="2400" dirty="0">
              <a:latin typeface="+mj-lt"/>
            </a:endParaRPr>
          </a:p>
          <a:p>
            <a:pPr marL="285750" indent="-285750">
              <a:buFont typeface="Arial" pitchFamily="34" charset="0"/>
              <a:buChar char="•"/>
            </a:pPr>
            <a:r>
              <a:rPr lang="en-GB" sz="2400" dirty="0">
                <a:latin typeface="+mj-lt"/>
              </a:rPr>
              <a:t>Up to five evenings a week</a:t>
            </a:r>
          </a:p>
          <a:p>
            <a:pPr marL="285750" indent="-285750">
              <a:buFont typeface="Arial" pitchFamily="34" charset="0"/>
              <a:buChar char="•"/>
            </a:pPr>
            <a:endParaRPr lang="en-GB" sz="2400" dirty="0">
              <a:latin typeface="+mj-lt"/>
            </a:endParaRPr>
          </a:p>
        </p:txBody>
      </p:sp>
      <p:sp>
        <p:nvSpPr>
          <p:cNvPr id="11"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304210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3600" dirty="0">
                <a:solidFill>
                  <a:srgbClr val="FF0000"/>
                </a:solidFill>
                <a:effectLst/>
                <a:cs typeface="Aharoni" pitchFamily="2" charset="-79"/>
              </a:rPr>
              <a:t>Home Learning  Policy</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100" u="sng" dirty="0">
                <a:latin typeface="+mj-lt"/>
                <a:ea typeface="+mj-ea"/>
                <a:cs typeface="+mj-cs"/>
              </a:rPr>
              <a:t>Parent and Teacher Partnership</a:t>
            </a:r>
          </a:p>
        </p:txBody>
      </p:sp>
      <p:sp>
        <p:nvSpPr>
          <p:cNvPr id="14" name="TextBox 13"/>
          <p:cNvSpPr txBox="1"/>
          <p:nvPr/>
        </p:nvSpPr>
        <p:spPr>
          <a:xfrm>
            <a:off x="107504" y="3260725"/>
            <a:ext cx="9036496" cy="2862322"/>
          </a:xfrm>
          <a:prstGeom prst="rect">
            <a:avLst/>
          </a:prstGeom>
          <a:noFill/>
        </p:spPr>
        <p:txBody>
          <a:bodyPr wrap="square" rtlCol="0">
            <a:spAutoFit/>
          </a:bodyPr>
          <a:lstStyle/>
          <a:p>
            <a:pPr marL="285750" indent="-285750">
              <a:buFont typeface="Arial" pitchFamily="34" charset="0"/>
              <a:buChar char="•"/>
            </a:pPr>
            <a:r>
              <a:rPr lang="en-US" sz="1600" dirty="0">
                <a:latin typeface="+mj-lt"/>
              </a:rPr>
              <a:t>Students should practice playing their musical instruments for 15 minutes each </a:t>
            </a:r>
            <a:r>
              <a:rPr lang="en-US" sz="1600" dirty="0" smtClean="0">
                <a:latin typeface="+mj-lt"/>
              </a:rPr>
              <a:t>evening</a:t>
            </a:r>
          </a:p>
          <a:p>
            <a:endParaRPr lang="en-US" sz="1600" dirty="0">
              <a:latin typeface="+mj-lt"/>
            </a:endParaRPr>
          </a:p>
          <a:p>
            <a:pPr marL="285750" indent="-285750">
              <a:buFont typeface="Arial" pitchFamily="34" charset="0"/>
              <a:buChar char="•"/>
            </a:pPr>
            <a:r>
              <a:rPr lang="en-US" sz="1600" dirty="0">
                <a:latin typeface="+mj-lt"/>
              </a:rPr>
              <a:t>EAL recommends 20 minutes reading per night which will be recorded on </a:t>
            </a:r>
            <a:r>
              <a:rPr lang="en-US" sz="1600" dirty="0" smtClean="0">
                <a:latin typeface="+mj-lt"/>
              </a:rPr>
              <a:t>Firefly</a:t>
            </a:r>
          </a:p>
          <a:p>
            <a:endParaRPr lang="en-US" sz="1600" dirty="0">
              <a:latin typeface="+mj-lt"/>
            </a:endParaRPr>
          </a:p>
          <a:p>
            <a:pPr marL="285750" indent="-285750">
              <a:buFont typeface="Arial" pitchFamily="34" charset="0"/>
              <a:buChar char="•"/>
            </a:pPr>
            <a:r>
              <a:rPr lang="en-US" sz="1600" dirty="0">
                <a:latin typeface="+mj-lt"/>
              </a:rPr>
              <a:t>In Term 1, MFL1 gets 30mins, MFL2 gets 20mins distributed throughout the </a:t>
            </a:r>
            <a:r>
              <a:rPr lang="en-US" sz="1600" dirty="0" smtClean="0">
                <a:latin typeface="+mj-lt"/>
              </a:rPr>
              <a:t>week</a:t>
            </a:r>
          </a:p>
          <a:p>
            <a:endParaRPr lang="en-US" sz="1600" dirty="0">
              <a:latin typeface="+mj-lt"/>
            </a:endParaRPr>
          </a:p>
          <a:p>
            <a:pPr marL="285750" indent="-285750">
              <a:buFont typeface="Arial" pitchFamily="34" charset="0"/>
              <a:buChar char="•"/>
            </a:pPr>
            <a:r>
              <a:rPr lang="en-US" sz="1600" dirty="0">
                <a:latin typeface="+mj-lt"/>
              </a:rPr>
              <a:t>In Terms 2 and 3 MFL1 gets 40mins and MFL2 gets 30mins distributed throughout the </a:t>
            </a:r>
            <a:r>
              <a:rPr lang="en-US" sz="1600" dirty="0" smtClean="0">
                <a:latin typeface="+mj-lt"/>
              </a:rPr>
              <a:t>week</a:t>
            </a:r>
          </a:p>
          <a:p>
            <a:pPr marL="285750" indent="-285750">
              <a:buFont typeface="Arial" pitchFamily="34" charset="0"/>
              <a:buChar char="•"/>
            </a:pPr>
            <a:endParaRPr lang="en-US" sz="1600" dirty="0">
              <a:latin typeface="+mj-lt"/>
            </a:endParaRPr>
          </a:p>
          <a:p>
            <a:pPr marL="285750" indent="-285750">
              <a:buFont typeface="Arial" pitchFamily="34" charset="0"/>
              <a:buChar char="•"/>
            </a:pPr>
            <a:r>
              <a:rPr lang="en-US" sz="1600" dirty="0" smtClean="0">
                <a:latin typeface="+mj-lt"/>
              </a:rPr>
              <a:t>There may, on occasion, be Home Learning from Learning to Learn and Tutorial</a:t>
            </a:r>
            <a:r>
              <a:rPr lang="en-US" dirty="0" smtClean="0">
                <a:latin typeface="+mj-lt"/>
              </a:rPr>
              <a:t>.</a:t>
            </a:r>
            <a:endParaRPr lang="en-US" dirty="0">
              <a:latin typeface="+mj-lt"/>
            </a:endParaRPr>
          </a:p>
        </p:txBody>
      </p:sp>
      <p:sp>
        <p:nvSpPr>
          <p:cNvPr id="11"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21758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endParaRPr lang="en-US" sz="4000" dirty="0">
              <a:solidFill>
                <a:srgbClr val="C00000"/>
              </a:solidFill>
              <a:effectLst/>
              <a:latin typeface="Garamond" pitchFamily="18" charset="0"/>
              <a:cs typeface="Aharoni" pitchFamily="2" charset="-79"/>
            </a:endParaRP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100" u="sng" dirty="0">
                <a:latin typeface="+mj-lt"/>
                <a:ea typeface="+mj-ea"/>
                <a:cs typeface="+mj-cs"/>
              </a:rPr>
              <a:t>Parent and Teacher Partnership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636" y="2517812"/>
            <a:ext cx="6552728" cy="4340188"/>
          </a:xfrm>
          <a:prstGeom prst="rect">
            <a:avLst/>
          </a:prstGeom>
        </p:spPr>
      </p:pic>
      <p:sp>
        <p:nvSpPr>
          <p:cNvPr id="11"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527243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3600" dirty="0" smtClean="0">
                <a:solidFill>
                  <a:srgbClr val="FF0000"/>
                </a:solidFill>
                <a:effectLst/>
                <a:cs typeface="Aharoni" pitchFamily="2" charset="-79"/>
              </a:rPr>
              <a:t>Home Learning  Schedule</a:t>
            </a:r>
            <a:endParaRPr lang="en-US" sz="3600" dirty="0">
              <a:solidFill>
                <a:srgbClr val="FF0000"/>
              </a:solidFill>
              <a:effectLst/>
              <a:cs typeface="Aharoni" pitchFamily="2" charset="-79"/>
            </a:endParaRP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100" u="sng" dirty="0">
                <a:latin typeface="+mj-lt"/>
                <a:ea typeface="+mj-ea"/>
                <a:cs typeface="+mj-cs"/>
              </a:rPr>
              <a:t>Parent and Teacher Partnership</a:t>
            </a:r>
          </a:p>
        </p:txBody>
      </p:sp>
      <p:sp>
        <p:nvSpPr>
          <p:cNvPr id="11" name="TextBox 10"/>
          <p:cNvSpPr txBox="1"/>
          <p:nvPr/>
        </p:nvSpPr>
        <p:spPr>
          <a:xfrm>
            <a:off x="467544" y="3260725"/>
            <a:ext cx="7888232" cy="2646878"/>
          </a:xfrm>
          <a:prstGeom prst="rect">
            <a:avLst/>
          </a:prstGeom>
          <a:noFill/>
        </p:spPr>
        <p:txBody>
          <a:bodyPr wrap="square" rtlCol="0">
            <a:spAutoFit/>
          </a:bodyPr>
          <a:lstStyle/>
          <a:p>
            <a:pPr marL="285750" indent="-285750">
              <a:buFont typeface="Arial" pitchFamily="34" charset="0"/>
              <a:buChar char="•"/>
            </a:pPr>
            <a:r>
              <a:rPr lang="en-GB" sz="3200" dirty="0" smtClean="0">
                <a:latin typeface="+mj-lt"/>
                <a:cs typeface="Calibri" pitchFamily="34" charset="0"/>
              </a:rPr>
              <a:t>Tutors</a:t>
            </a:r>
          </a:p>
          <a:p>
            <a:pPr marL="285750" indent="-285750">
              <a:buFont typeface="Arial" pitchFamily="34" charset="0"/>
              <a:buChar char="•"/>
            </a:pPr>
            <a:r>
              <a:rPr lang="en-GB" sz="3200" dirty="0" smtClean="0">
                <a:latin typeface="+mj-lt"/>
                <a:cs typeface="Calibri" pitchFamily="34" charset="0"/>
              </a:rPr>
              <a:t>Firefly</a:t>
            </a:r>
          </a:p>
          <a:p>
            <a:endParaRPr lang="en-GB" sz="2800" dirty="0" smtClean="0">
              <a:solidFill>
                <a:srgbClr val="C00000"/>
              </a:solidFill>
              <a:latin typeface="+mj-lt"/>
              <a:cs typeface="Calibri" pitchFamily="34" charset="0"/>
            </a:endParaRPr>
          </a:p>
          <a:p>
            <a:pPr algn="ctr"/>
            <a:r>
              <a:rPr lang="en-GB" sz="2800" dirty="0" smtClean="0">
                <a:solidFill>
                  <a:srgbClr val="FF0000"/>
                </a:solidFill>
                <a:latin typeface="+mj-lt"/>
                <a:cs typeface="Calibri" pitchFamily="34" charset="0"/>
              </a:rPr>
              <a:t>Please do get in touch with us if problems occur</a:t>
            </a:r>
          </a:p>
          <a:p>
            <a:pPr marL="285750" indent="-285750">
              <a:buFont typeface="Arial" pitchFamily="34" charset="0"/>
              <a:buChar char="•"/>
            </a:pPr>
            <a:endParaRPr lang="en-GB" dirty="0"/>
          </a:p>
        </p:txBody>
      </p:sp>
      <p:sp>
        <p:nvSpPr>
          <p:cNvPr id="12"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256192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u="sng" dirty="0" smtClean="0">
                <a:latin typeface="+mj-lt"/>
                <a:ea typeface="+mj-ea"/>
                <a:cs typeface="+mj-cs"/>
              </a:rPr>
              <a:t>The Parent Teacher Group (PTG)</a:t>
            </a:r>
            <a:endParaRPr lang="en-US" sz="4000" u="sng" dirty="0">
              <a:latin typeface="+mj-lt"/>
              <a:ea typeface="+mj-ea"/>
              <a:cs typeface="+mj-cs"/>
            </a:endParaRPr>
          </a:p>
        </p:txBody>
      </p:sp>
      <p:sp>
        <p:nvSpPr>
          <p:cNvPr id="10" name="TextBox 9"/>
          <p:cNvSpPr txBox="1"/>
          <p:nvPr/>
        </p:nvSpPr>
        <p:spPr>
          <a:xfrm>
            <a:off x="0" y="2636912"/>
            <a:ext cx="9144000" cy="5262979"/>
          </a:xfrm>
          <a:prstGeom prst="rect">
            <a:avLst/>
          </a:prstGeom>
          <a:noFill/>
        </p:spPr>
        <p:txBody>
          <a:bodyPr wrap="square" rtlCol="0">
            <a:spAutoFit/>
          </a:bodyPr>
          <a:lstStyle/>
          <a:p>
            <a:pPr algn="ctr"/>
            <a:r>
              <a:rPr lang="en-GB" sz="3200" dirty="0" smtClean="0">
                <a:solidFill>
                  <a:srgbClr val="FF0000"/>
                </a:solidFill>
                <a:latin typeface="+mj-lt"/>
                <a:cs typeface="Calibri" pitchFamily="34" charset="0"/>
              </a:rPr>
              <a:t>Year 7 PTG Representatives:</a:t>
            </a:r>
          </a:p>
          <a:p>
            <a:pPr algn="ctr"/>
            <a:r>
              <a:rPr lang="en-GB" sz="3200" b="1" dirty="0" smtClean="0">
                <a:latin typeface="+mj-lt"/>
              </a:rPr>
              <a:t>Tess </a:t>
            </a:r>
            <a:r>
              <a:rPr lang="en-GB" sz="3200" b="1" dirty="0" err="1" smtClean="0">
                <a:latin typeface="+mj-lt"/>
              </a:rPr>
              <a:t>Liptavat</a:t>
            </a:r>
            <a:endParaRPr lang="en-GB" sz="3200" b="1" dirty="0" smtClean="0">
              <a:latin typeface="+mj-lt"/>
            </a:endParaRPr>
          </a:p>
          <a:p>
            <a:pPr algn="ctr"/>
            <a:r>
              <a:rPr lang="en-GB" sz="3200" b="1" dirty="0" err="1" smtClean="0">
                <a:latin typeface="+mj-lt"/>
              </a:rPr>
              <a:t>Saipin</a:t>
            </a:r>
            <a:r>
              <a:rPr lang="en-GB" sz="3200" b="1" dirty="0" smtClean="0">
                <a:latin typeface="+mj-lt"/>
              </a:rPr>
              <a:t> (Nog) </a:t>
            </a:r>
            <a:r>
              <a:rPr lang="en-GB" sz="3200" b="1" dirty="0" err="1" smtClean="0">
                <a:latin typeface="+mj-lt"/>
              </a:rPr>
              <a:t>Tangtrongchitr</a:t>
            </a:r>
            <a:endParaRPr lang="en-GB" sz="3200" b="1" dirty="0" smtClean="0">
              <a:latin typeface="+mj-lt"/>
            </a:endParaRPr>
          </a:p>
          <a:p>
            <a:pPr algn="ctr"/>
            <a:endParaRPr lang="en-GB" sz="3200" b="1" dirty="0" smtClean="0">
              <a:latin typeface="+mj-lt"/>
            </a:endParaRPr>
          </a:p>
          <a:p>
            <a:pPr algn="ctr"/>
            <a:r>
              <a:rPr lang="en-GB" sz="3200" b="1" dirty="0" smtClean="0">
                <a:solidFill>
                  <a:srgbClr val="C00000"/>
                </a:solidFill>
                <a:latin typeface="+mj-lt"/>
              </a:rPr>
              <a:t>Secondary PTG Rep:</a:t>
            </a:r>
          </a:p>
          <a:p>
            <a:pPr algn="ctr"/>
            <a:r>
              <a:rPr lang="en-GB" sz="3200" b="1" dirty="0" err="1" smtClean="0">
                <a:latin typeface="+mj-lt"/>
              </a:rPr>
              <a:t>Malene</a:t>
            </a:r>
            <a:r>
              <a:rPr lang="en-GB" sz="3200" b="1" dirty="0" smtClean="0">
                <a:latin typeface="+mj-lt"/>
              </a:rPr>
              <a:t> </a:t>
            </a:r>
            <a:r>
              <a:rPr lang="en-GB" sz="3200" b="1" dirty="0" err="1" smtClean="0">
                <a:latin typeface="+mj-lt"/>
              </a:rPr>
              <a:t>Lungaard</a:t>
            </a:r>
            <a:endParaRPr lang="en-GB" sz="3200" b="1" dirty="0" smtClean="0">
              <a:latin typeface="+mj-lt"/>
            </a:endParaRPr>
          </a:p>
          <a:p>
            <a:pPr algn="ctr"/>
            <a:r>
              <a:rPr lang="en-GB" sz="3600" b="1" dirty="0" smtClean="0">
                <a:latin typeface="+mj-lt"/>
              </a:rPr>
              <a:t>	</a:t>
            </a:r>
          </a:p>
          <a:p>
            <a:pPr algn="ctr"/>
            <a:r>
              <a:rPr lang="en-GB" sz="3600" b="1" dirty="0" smtClean="0">
                <a:latin typeface="+mj-lt"/>
              </a:rPr>
              <a:t>                        </a:t>
            </a:r>
          </a:p>
          <a:p>
            <a:pPr algn="ctr"/>
            <a:r>
              <a:rPr lang="en-GB" sz="3600" b="1" dirty="0">
                <a:latin typeface="+mj-lt"/>
              </a:rPr>
              <a:t>           </a:t>
            </a:r>
            <a:endParaRPr lang="en-GB" sz="3600" dirty="0">
              <a:latin typeface="+mj-lt"/>
            </a:endParaRPr>
          </a:p>
          <a:p>
            <a:pPr algn="ctr"/>
            <a:endParaRPr lang="en-GB" sz="3600" dirty="0" smtClean="0">
              <a:solidFill>
                <a:srgbClr val="FF0000"/>
              </a:solidFill>
              <a:latin typeface="+mj-lt"/>
              <a:cs typeface="Calibri" pitchFamily="34" charset="0"/>
            </a:endParaRPr>
          </a:p>
        </p:txBody>
      </p:sp>
      <p:sp>
        <p:nvSpPr>
          <p:cNvPr id="11" name="Rectangle 10"/>
          <p:cNvSpPr/>
          <p:nvPr/>
        </p:nvSpPr>
        <p:spPr>
          <a:xfrm>
            <a:off x="5828273" y="5725180"/>
            <a:ext cx="3339376" cy="523220"/>
          </a:xfrm>
          <a:prstGeom prst="rect">
            <a:avLst/>
          </a:prstGeom>
        </p:spPr>
        <p:txBody>
          <a:bodyPr wrap="none">
            <a:spAutoFit/>
          </a:bodyPr>
          <a:lstStyle/>
          <a:p>
            <a:r>
              <a:rPr lang="en-US" sz="2800" dirty="0" smtClean="0">
                <a:solidFill>
                  <a:schemeClr val="bg2">
                    <a:lumMod val="40000"/>
                    <a:lumOff val="60000"/>
                  </a:schemeClr>
                </a:solidFill>
                <a:latin typeface="+mj-lt"/>
              </a:rPr>
              <a:t>ptg@patana.ac.th </a:t>
            </a:r>
            <a:endParaRPr lang="en-US" sz="2800" dirty="0">
              <a:solidFill>
                <a:schemeClr val="bg2">
                  <a:lumMod val="40000"/>
                  <a:lumOff val="60000"/>
                </a:schemeClr>
              </a:solidFill>
              <a:latin typeface="+mj-lt"/>
            </a:endParaRPr>
          </a:p>
        </p:txBody>
      </p:sp>
      <p:sp>
        <p:nvSpPr>
          <p:cNvPr id="12"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283739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00" u="sng" dirty="0">
                <a:latin typeface="+mj-lt"/>
                <a:ea typeface="+mj-ea"/>
                <a:cs typeface="+mj-cs"/>
              </a:rPr>
              <a:t>Year 7 Tutor Programme</a:t>
            </a:r>
          </a:p>
        </p:txBody>
      </p:sp>
      <p:sp>
        <p:nvSpPr>
          <p:cNvPr id="10" name="Rectangle 9"/>
          <p:cNvSpPr/>
          <p:nvPr/>
        </p:nvSpPr>
        <p:spPr>
          <a:xfrm>
            <a:off x="270105" y="3645024"/>
            <a:ext cx="2226892" cy="769441"/>
          </a:xfrm>
          <a:prstGeom prst="rect">
            <a:avLst/>
          </a:prstGeom>
          <a:noFill/>
        </p:spPr>
        <p:txBody>
          <a:bodyPr wrap="none">
            <a:spAutoFit/>
          </a:bodyPr>
          <a:lstStyle/>
          <a:p>
            <a:pPr algn="ctr">
              <a:defRPr/>
            </a:pPr>
            <a:r>
              <a:rPr lang="en-US" sz="4400" dirty="0" smtClean="0">
                <a:latin typeface="+mj-lt"/>
                <a:ea typeface="+mj-ea"/>
                <a:cs typeface="+mj-cs"/>
              </a:rPr>
              <a:t>TERM 2</a:t>
            </a:r>
            <a:endParaRPr lang="en-US" sz="4400" dirty="0">
              <a:latin typeface="+mj-lt"/>
              <a:ea typeface="+mj-ea"/>
              <a:cs typeface="+mj-cs"/>
            </a:endParaRPr>
          </a:p>
        </p:txBody>
      </p:sp>
      <p:sp>
        <p:nvSpPr>
          <p:cNvPr id="11" name="Rectangle 10"/>
          <p:cNvSpPr/>
          <p:nvPr/>
        </p:nvSpPr>
        <p:spPr>
          <a:xfrm>
            <a:off x="281511" y="2825371"/>
            <a:ext cx="2226892" cy="769441"/>
          </a:xfrm>
          <a:prstGeom prst="rect">
            <a:avLst/>
          </a:prstGeom>
          <a:noFill/>
        </p:spPr>
        <p:txBody>
          <a:bodyPr wrap="none">
            <a:spAutoFit/>
          </a:bodyPr>
          <a:lstStyle/>
          <a:p>
            <a:pPr algn="ctr">
              <a:defRPr/>
            </a:pPr>
            <a:r>
              <a:rPr lang="en-US" sz="4400" dirty="0">
                <a:latin typeface="+mj-lt"/>
                <a:ea typeface="+mj-ea"/>
                <a:cs typeface="+mj-cs"/>
              </a:rPr>
              <a:t>TERM 1</a:t>
            </a:r>
          </a:p>
        </p:txBody>
      </p:sp>
      <p:sp>
        <p:nvSpPr>
          <p:cNvPr id="12" name="Rectangle 11"/>
          <p:cNvSpPr/>
          <p:nvPr/>
        </p:nvSpPr>
        <p:spPr>
          <a:xfrm>
            <a:off x="270105" y="4476021"/>
            <a:ext cx="2226892" cy="769441"/>
          </a:xfrm>
          <a:prstGeom prst="rect">
            <a:avLst/>
          </a:prstGeom>
          <a:noFill/>
        </p:spPr>
        <p:txBody>
          <a:bodyPr wrap="none">
            <a:spAutoFit/>
          </a:bodyPr>
          <a:lstStyle/>
          <a:p>
            <a:pPr algn="ctr">
              <a:defRPr/>
            </a:pPr>
            <a:r>
              <a:rPr lang="en-US" sz="4400" dirty="0">
                <a:latin typeface="+mj-lt"/>
                <a:ea typeface="+mj-ea"/>
                <a:cs typeface="+mj-cs"/>
              </a:rPr>
              <a:t>TERM 3</a:t>
            </a:r>
          </a:p>
        </p:txBody>
      </p:sp>
      <p:sp>
        <p:nvSpPr>
          <p:cNvPr id="13" name="Rectangle 12"/>
          <p:cNvSpPr/>
          <p:nvPr/>
        </p:nvSpPr>
        <p:spPr>
          <a:xfrm>
            <a:off x="2483769" y="2917703"/>
            <a:ext cx="6768752" cy="646331"/>
          </a:xfrm>
          <a:prstGeom prst="rect">
            <a:avLst/>
          </a:prstGeom>
          <a:noFill/>
        </p:spPr>
        <p:txBody>
          <a:bodyPr>
            <a:spAutoFit/>
          </a:bodyPr>
          <a:lstStyle/>
          <a:p>
            <a:pPr algn="ctr">
              <a:defRPr/>
            </a:pPr>
            <a:r>
              <a:rPr lang="en-US" sz="3600" dirty="0">
                <a:solidFill>
                  <a:srgbClr val="FF0000"/>
                </a:solidFill>
                <a:latin typeface="+mj-lt"/>
                <a:cs typeface="Calibri" pitchFamily="34" charset="0"/>
              </a:rPr>
              <a:t>Overcoming Challenges</a:t>
            </a:r>
          </a:p>
        </p:txBody>
      </p:sp>
      <p:sp>
        <p:nvSpPr>
          <p:cNvPr id="14" name="Rectangle 13"/>
          <p:cNvSpPr/>
          <p:nvPr/>
        </p:nvSpPr>
        <p:spPr>
          <a:xfrm>
            <a:off x="2581774" y="3789040"/>
            <a:ext cx="6527299" cy="646331"/>
          </a:xfrm>
          <a:prstGeom prst="rect">
            <a:avLst/>
          </a:prstGeom>
          <a:noFill/>
        </p:spPr>
        <p:txBody>
          <a:bodyPr>
            <a:spAutoFit/>
          </a:bodyPr>
          <a:lstStyle/>
          <a:p>
            <a:pPr algn="ctr">
              <a:defRPr/>
            </a:pPr>
            <a:r>
              <a:rPr lang="en-US" sz="3600" dirty="0">
                <a:solidFill>
                  <a:srgbClr val="FF0000"/>
                </a:solidFill>
                <a:latin typeface="+mj-lt"/>
                <a:cs typeface="Calibri" pitchFamily="34" charset="0"/>
              </a:rPr>
              <a:t>Who Are We?</a:t>
            </a:r>
          </a:p>
        </p:txBody>
      </p:sp>
      <p:sp>
        <p:nvSpPr>
          <p:cNvPr id="16" name="Rectangle 15"/>
          <p:cNvSpPr/>
          <p:nvPr/>
        </p:nvSpPr>
        <p:spPr>
          <a:xfrm>
            <a:off x="2483768" y="4582721"/>
            <a:ext cx="6625305" cy="646331"/>
          </a:xfrm>
          <a:prstGeom prst="rect">
            <a:avLst/>
          </a:prstGeom>
          <a:noFill/>
        </p:spPr>
        <p:txBody>
          <a:bodyPr>
            <a:spAutoFit/>
          </a:bodyPr>
          <a:lstStyle/>
          <a:p>
            <a:pPr algn="ctr">
              <a:defRPr/>
            </a:pPr>
            <a:r>
              <a:rPr lang="en-US" sz="3600" dirty="0">
                <a:solidFill>
                  <a:srgbClr val="FF0000"/>
                </a:solidFill>
                <a:latin typeface="+mj-lt"/>
                <a:cs typeface="Calibri" pitchFamily="34" charset="0"/>
              </a:rPr>
              <a:t>Getting On</a:t>
            </a:r>
          </a:p>
        </p:txBody>
      </p:sp>
      <p:sp>
        <p:nvSpPr>
          <p:cNvPr id="17"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184436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a:latin typeface="+mj-lt"/>
                <a:ea typeface="+mj-ea"/>
                <a:cs typeface="+mj-cs"/>
              </a:rPr>
              <a:t>Year 7 </a:t>
            </a:r>
            <a:r>
              <a:rPr lang="en-US" sz="4400" u="sng" dirty="0" smtClean="0">
                <a:latin typeface="+mj-lt"/>
                <a:ea typeface="+mj-ea"/>
                <a:cs typeface="+mj-cs"/>
              </a:rPr>
              <a:t>Residential to </a:t>
            </a:r>
            <a:r>
              <a:rPr lang="en-US" sz="4400" u="sng" dirty="0" err="1" smtClean="0">
                <a:latin typeface="+mj-lt"/>
                <a:ea typeface="+mj-ea"/>
                <a:cs typeface="+mj-cs"/>
              </a:rPr>
              <a:t>Rayong</a:t>
            </a:r>
            <a:endParaRPr lang="en-US" sz="4400" u="sng" dirty="0">
              <a:latin typeface="+mj-lt"/>
              <a:ea typeface="+mj-ea"/>
              <a:cs typeface="+mj-cs"/>
            </a:endParaRPr>
          </a:p>
        </p:txBody>
      </p:sp>
      <p:pic>
        <p:nvPicPr>
          <p:cNvPr id="17" name="Picture 12" descr="http://www.patana.ac.th/Students/gallery/image/gallery/1076/pic/IMG_52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793" y="2636912"/>
            <a:ext cx="4128375" cy="30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7317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dirty="0"/>
              <a:t>            </a:t>
            </a:r>
          </a:p>
          <a:p>
            <a:endParaRPr lang="en-GB" sz="4800" dirty="0"/>
          </a:p>
          <a:p>
            <a:r>
              <a:rPr lang="en-GB" sz="4800" dirty="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651000"/>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latin typeface="+mj-lt"/>
              </a:rPr>
              <a:t>Tony Berghuis</a:t>
            </a:r>
            <a:endParaRPr lang="en-US" sz="5400" b="1" dirty="0">
              <a:ln w="11430"/>
              <a:effectLst>
                <a:outerShdw blurRad="50800" dist="39000" dir="5460000" algn="tl">
                  <a:srgbClr val="000000">
                    <a:alpha val="38000"/>
                  </a:srgbClr>
                </a:outerShdw>
              </a:effectLst>
              <a:latin typeface="+mj-lt"/>
            </a:endParaRPr>
          </a:p>
        </p:txBody>
      </p:sp>
      <p:sp>
        <p:nvSpPr>
          <p:cNvPr id="10" name="Rectangle 9"/>
          <p:cNvSpPr/>
          <p:nvPr/>
        </p:nvSpPr>
        <p:spPr>
          <a:xfrm>
            <a:off x="0" y="4703760"/>
            <a:ext cx="9107488" cy="1200329"/>
          </a:xfrm>
          <a:prstGeom prst="rect">
            <a:avLst/>
          </a:prstGeom>
          <a:noFill/>
        </p:spPr>
        <p:txBody>
          <a:bodyPr>
            <a:spAutoFit/>
          </a:bodyPr>
          <a:lstStyle/>
          <a:p>
            <a:pPr algn="ctr">
              <a:defRPr/>
            </a:pPr>
            <a:r>
              <a:rPr lang="en-GB" sz="36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Senior Teacher Key Stage </a:t>
            </a:r>
            <a:r>
              <a:rPr lang="en-GB" sz="36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3 – </a:t>
            </a:r>
          </a:p>
          <a:p>
            <a:pPr algn="ctr">
              <a:defRPr/>
            </a:pPr>
            <a:r>
              <a:rPr lang="en-GB" sz="36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Curriculum </a:t>
            </a:r>
            <a:r>
              <a:rPr lang="en-GB" sz="36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and Assessment </a:t>
            </a:r>
          </a:p>
        </p:txBody>
      </p:sp>
      <p:sp>
        <p:nvSpPr>
          <p:cNvPr id="13" name="Rectangle 12"/>
          <p:cNvSpPr/>
          <p:nvPr/>
        </p:nvSpPr>
        <p:spPr>
          <a:xfrm>
            <a:off x="0" y="5780978"/>
            <a:ext cx="9107488" cy="523220"/>
          </a:xfrm>
          <a:prstGeom prst="rect">
            <a:avLst/>
          </a:prstGeom>
          <a:noFill/>
        </p:spPr>
        <p:txBody>
          <a:bodyPr>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anbe@patana.ac.th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4" name="Rectangle 2"/>
          <p:cNvSpPr txBox="1">
            <a:spLocks noRot="1" noChangeArrowheads="1"/>
          </p:cNvSpPr>
          <p:nvPr/>
        </p:nvSpPr>
        <p:spPr>
          <a:xfrm>
            <a:off x="6228184" y="736600"/>
            <a:ext cx="2879304" cy="914400"/>
          </a:xfrm>
          <a:prstGeom prst="rect">
            <a:avLst/>
          </a:prstGeom>
        </p:spPr>
        <p:txBody>
          <a:bodyPr/>
          <a:lstStyle>
            <a:defPPr>
              <a:defRPr lang="en-US"/>
            </a:defPPr>
            <a:lvl1pPr algn="ctr">
              <a:defRPr sz="4800">
                <a:latin typeface="+mj-lt"/>
                <a:ea typeface="+mj-ea"/>
                <a:cs typeface="+mj-cs"/>
              </a:defRPr>
            </a:lvl1pPr>
          </a:lstStyle>
          <a:p>
            <a:r>
              <a:rPr lang="en-US" dirty="0"/>
              <a:t>Year 7</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492896"/>
            <a:ext cx="2160239"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130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a:latin typeface="+mj-lt"/>
                <a:ea typeface="+mj-ea"/>
                <a:cs typeface="+mj-cs"/>
              </a:rPr>
              <a:t>Year 7 </a:t>
            </a:r>
            <a:r>
              <a:rPr lang="en-US" sz="4400" u="sng" dirty="0" smtClean="0">
                <a:latin typeface="+mj-lt"/>
                <a:ea typeface="+mj-ea"/>
                <a:cs typeface="+mj-cs"/>
              </a:rPr>
              <a:t>Residential to </a:t>
            </a:r>
            <a:r>
              <a:rPr lang="en-US" sz="4400" u="sng" dirty="0" err="1" smtClean="0">
                <a:latin typeface="+mj-lt"/>
                <a:ea typeface="+mj-ea"/>
                <a:cs typeface="+mj-cs"/>
              </a:rPr>
              <a:t>Rayong</a:t>
            </a:r>
            <a:endParaRPr lang="en-US" sz="4400" u="sng" dirty="0">
              <a:latin typeface="+mj-lt"/>
              <a:ea typeface="+mj-ea"/>
              <a:cs typeface="+mj-cs"/>
            </a:endParaRPr>
          </a:p>
        </p:txBody>
      </p:sp>
      <p:sp>
        <p:nvSpPr>
          <p:cNvPr id="9" name="Rectangle 3"/>
          <p:cNvSpPr txBox="1">
            <a:spLocks noChangeArrowheads="1"/>
          </p:cNvSpPr>
          <p:nvPr/>
        </p:nvSpPr>
        <p:spPr>
          <a:xfrm>
            <a:off x="609600" y="2695575"/>
            <a:ext cx="7924800" cy="4419600"/>
          </a:xfrm>
          <a:prstGeom prst="rect">
            <a:avLst/>
          </a:prstGeom>
        </p:spPr>
        <p:txBody>
          <a:bodyPr/>
          <a:lstStyle/>
          <a:p>
            <a:pPr marL="36512" eaLnBrk="0" hangingPunct="0">
              <a:lnSpc>
                <a:spcPct val="80000"/>
              </a:lnSpc>
              <a:spcBef>
                <a:spcPts val="200"/>
              </a:spcBef>
              <a:buClr>
                <a:schemeClr val="accent1"/>
              </a:buClr>
              <a:buSzPct val="80000"/>
              <a:defRPr/>
            </a:pPr>
            <a:r>
              <a:rPr lang="en-US" sz="3200" dirty="0" smtClean="0">
                <a:solidFill>
                  <a:srgbClr val="FF0000"/>
                </a:solidFill>
                <a:latin typeface="+mj-lt"/>
                <a:cs typeface="+mn-cs"/>
              </a:rPr>
              <a:t>WHERE:</a:t>
            </a: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err="1" smtClean="0">
                <a:latin typeface="+mj-lt"/>
                <a:cs typeface="+mn-cs"/>
              </a:rPr>
              <a:t>Rayong</a:t>
            </a:r>
            <a:r>
              <a:rPr lang="en-US" sz="3200" dirty="0" smtClean="0">
                <a:latin typeface="+mj-lt"/>
                <a:cs typeface="+mn-cs"/>
              </a:rPr>
              <a:t> Chalet</a:t>
            </a:r>
            <a:endParaRPr lang="en-US" sz="2300" dirty="0">
              <a:latin typeface="+mj-lt"/>
              <a:cs typeface="+mn-cs"/>
            </a:endParaRPr>
          </a:p>
        </p:txBody>
      </p:sp>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860800"/>
            <a:ext cx="42497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7299" y="2416175"/>
            <a:ext cx="36195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4405" y="4569756"/>
            <a:ext cx="2505288" cy="161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878661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34925" y="1646238"/>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19" y="6404679"/>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a:latin typeface="+mj-lt"/>
                <a:ea typeface="+mj-ea"/>
                <a:cs typeface="+mj-cs"/>
              </a:rPr>
              <a:t>Year 7 </a:t>
            </a:r>
            <a:r>
              <a:rPr lang="en-US" sz="4400" u="sng" dirty="0" smtClean="0">
                <a:latin typeface="+mj-lt"/>
                <a:ea typeface="+mj-ea"/>
                <a:cs typeface="+mj-cs"/>
              </a:rPr>
              <a:t>Residential to </a:t>
            </a:r>
            <a:r>
              <a:rPr lang="en-US" sz="4400" u="sng" dirty="0" err="1" smtClean="0">
                <a:latin typeface="+mj-lt"/>
                <a:ea typeface="+mj-ea"/>
                <a:cs typeface="+mj-cs"/>
              </a:rPr>
              <a:t>Rayong</a:t>
            </a:r>
            <a:endParaRPr lang="en-US" sz="4400" u="sng" dirty="0">
              <a:latin typeface="+mj-lt"/>
              <a:ea typeface="+mj-ea"/>
              <a:cs typeface="+mj-cs"/>
            </a:endParaRPr>
          </a:p>
        </p:txBody>
      </p:sp>
      <p:sp>
        <p:nvSpPr>
          <p:cNvPr id="9" name="Rectangle 3"/>
          <p:cNvSpPr txBox="1">
            <a:spLocks noChangeArrowheads="1"/>
          </p:cNvSpPr>
          <p:nvPr/>
        </p:nvSpPr>
        <p:spPr>
          <a:xfrm>
            <a:off x="609600" y="2695575"/>
            <a:ext cx="7924800" cy="4419600"/>
          </a:xfrm>
          <a:prstGeom prst="rect">
            <a:avLst/>
          </a:prstGeom>
        </p:spPr>
        <p:txBody>
          <a:bodyPr/>
          <a:lstStyle/>
          <a:p>
            <a:pPr marL="36512" eaLnBrk="0" hangingPunct="0">
              <a:lnSpc>
                <a:spcPct val="80000"/>
              </a:lnSpc>
              <a:spcBef>
                <a:spcPts val="200"/>
              </a:spcBef>
              <a:buClr>
                <a:schemeClr val="accent1"/>
              </a:buClr>
              <a:buSzPct val="80000"/>
              <a:defRPr/>
            </a:pPr>
            <a:r>
              <a:rPr lang="en-US" sz="3000" dirty="0" smtClean="0">
                <a:solidFill>
                  <a:srgbClr val="FF0000"/>
                </a:solidFill>
                <a:latin typeface="+mj-lt"/>
                <a:cs typeface="+mn-cs"/>
              </a:rPr>
              <a:t>WHY:</a:t>
            </a:r>
          </a:p>
          <a:p>
            <a:pPr marL="836612" lvl="1" indent="-342900" eaLnBrk="0" hangingPunct="0">
              <a:lnSpc>
                <a:spcPct val="80000"/>
              </a:lnSpc>
              <a:spcBef>
                <a:spcPts val="200"/>
              </a:spcBef>
              <a:buClr>
                <a:schemeClr val="accent1"/>
              </a:buClr>
              <a:buSzPct val="80000"/>
              <a:buFont typeface="Arial" pitchFamily="34" charset="0"/>
              <a:buChar char="•"/>
              <a:defRPr/>
            </a:pPr>
            <a:r>
              <a:rPr lang="en-US" sz="2800" dirty="0" smtClean="0">
                <a:latin typeface="+mj-lt"/>
                <a:cs typeface="+mn-cs"/>
              </a:rPr>
              <a:t>T</a:t>
            </a:r>
            <a:r>
              <a:rPr lang="th-TH" sz="2800" dirty="0">
                <a:latin typeface="+mj-lt"/>
                <a:cs typeface="+mn-cs"/>
              </a:rPr>
              <a:t>o promote </a:t>
            </a:r>
            <a:r>
              <a:rPr lang="th-TH" sz="2800" dirty="0" smtClean="0">
                <a:latin typeface="+mj-lt"/>
                <a:cs typeface="+mn-cs"/>
              </a:rPr>
              <a:t>self-confidence</a:t>
            </a:r>
            <a:endParaRPr lang="en-US" sz="2800" dirty="0">
              <a:latin typeface="+mj-lt"/>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2800" dirty="0" smtClean="0">
                <a:latin typeface="+mj-lt"/>
                <a:cs typeface="+mn-cs"/>
              </a:rPr>
              <a:t>T</a:t>
            </a:r>
            <a:r>
              <a:rPr lang="th-TH" sz="2800" dirty="0">
                <a:latin typeface="+mj-lt"/>
                <a:cs typeface="+mn-cs"/>
              </a:rPr>
              <a:t>o encourage decision</a:t>
            </a:r>
            <a:r>
              <a:rPr lang="en-US" sz="2800" dirty="0">
                <a:latin typeface="+mj-lt"/>
                <a:cs typeface="+mn-cs"/>
              </a:rPr>
              <a:t> </a:t>
            </a:r>
            <a:r>
              <a:rPr lang="th-TH" sz="2800" dirty="0">
                <a:latin typeface="+mj-lt"/>
                <a:cs typeface="+mn-cs"/>
              </a:rPr>
              <a:t>making </a:t>
            </a:r>
            <a:r>
              <a:rPr lang="th-TH" sz="2800" dirty="0" smtClean="0">
                <a:latin typeface="+mj-lt"/>
                <a:cs typeface="+mn-cs"/>
              </a:rPr>
              <a:t>skills</a:t>
            </a:r>
            <a:endParaRPr lang="en-US" sz="2800" dirty="0">
              <a:latin typeface="+mj-lt"/>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2800" dirty="0" smtClean="0">
                <a:latin typeface="+mj-lt"/>
                <a:cs typeface="+mn-cs"/>
              </a:rPr>
              <a:t>T</a:t>
            </a:r>
            <a:r>
              <a:rPr lang="th-TH" sz="2800" dirty="0">
                <a:latin typeface="+mj-lt"/>
                <a:cs typeface="+mn-cs"/>
              </a:rPr>
              <a:t>o </a:t>
            </a:r>
            <a:r>
              <a:rPr lang="en-GB" sz="2800" dirty="0" smtClean="0">
                <a:latin typeface="+mj-lt"/>
                <a:cs typeface="+mn-cs"/>
              </a:rPr>
              <a:t>provide </a:t>
            </a:r>
            <a:r>
              <a:rPr lang="th-TH" sz="2800" dirty="0" smtClean="0">
                <a:latin typeface="+mj-lt"/>
                <a:cs typeface="+mn-cs"/>
              </a:rPr>
              <a:t>problem-solving</a:t>
            </a:r>
            <a:r>
              <a:rPr lang="en-GB" sz="2800" dirty="0" smtClean="0">
                <a:latin typeface="+mj-lt"/>
                <a:cs typeface="+mn-cs"/>
              </a:rPr>
              <a:t> opportunities</a:t>
            </a:r>
            <a:endParaRPr lang="en-US" sz="2800" dirty="0">
              <a:latin typeface="+mj-lt"/>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2800" dirty="0" smtClean="0">
                <a:latin typeface="+mj-lt"/>
                <a:cs typeface="+mn-cs"/>
              </a:rPr>
              <a:t>T</a:t>
            </a:r>
            <a:r>
              <a:rPr lang="th-TH" sz="2800" dirty="0">
                <a:latin typeface="+mj-lt"/>
                <a:cs typeface="+mn-cs"/>
              </a:rPr>
              <a:t>o </a:t>
            </a:r>
            <a:r>
              <a:rPr lang="en-GB" sz="2800" dirty="0">
                <a:latin typeface="+mj-lt"/>
                <a:cs typeface="+mn-cs"/>
              </a:rPr>
              <a:t>encourage</a:t>
            </a:r>
            <a:r>
              <a:rPr lang="th-TH" sz="2800" dirty="0">
                <a:latin typeface="+mj-lt"/>
                <a:cs typeface="+mn-cs"/>
              </a:rPr>
              <a:t> </a:t>
            </a:r>
            <a:r>
              <a:rPr lang="th-TH" sz="2800" dirty="0" smtClean="0">
                <a:latin typeface="+mj-lt"/>
                <a:cs typeface="+mn-cs"/>
              </a:rPr>
              <a:t>teamwork</a:t>
            </a:r>
            <a:endParaRPr lang="en-US" sz="2800" dirty="0">
              <a:latin typeface="+mj-lt"/>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2800" dirty="0" smtClean="0">
                <a:latin typeface="+mj-lt"/>
                <a:cs typeface="+mn-cs"/>
              </a:rPr>
              <a:t>T</a:t>
            </a:r>
            <a:r>
              <a:rPr lang="th-TH" sz="2800" dirty="0">
                <a:latin typeface="+mj-lt"/>
                <a:cs typeface="+mn-cs"/>
              </a:rPr>
              <a:t>o develop communication </a:t>
            </a:r>
            <a:r>
              <a:rPr lang="th-TH" sz="2800" dirty="0" smtClean="0">
                <a:latin typeface="+mj-lt"/>
                <a:cs typeface="+mn-cs"/>
              </a:rPr>
              <a:t>skills</a:t>
            </a:r>
            <a:endParaRPr lang="en-US" sz="2800" dirty="0">
              <a:latin typeface="+mj-lt"/>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2800" dirty="0" smtClean="0">
                <a:latin typeface="+mj-lt"/>
                <a:cs typeface="+mn-cs"/>
              </a:rPr>
              <a:t>To </a:t>
            </a:r>
            <a:r>
              <a:rPr lang="en-US" sz="2800" dirty="0">
                <a:latin typeface="+mj-lt"/>
                <a:cs typeface="+mn-cs"/>
              </a:rPr>
              <a:t>have </a:t>
            </a:r>
            <a:r>
              <a:rPr lang="en-US" sz="2800" dirty="0" smtClean="0">
                <a:latin typeface="+mj-lt"/>
                <a:cs typeface="+mn-cs"/>
              </a:rPr>
              <a:t>FUN</a:t>
            </a:r>
          </a:p>
          <a:p>
            <a:pPr marL="379412" indent="-342900" eaLnBrk="0" hangingPunct="0">
              <a:lnSpc>
                <a:spcPct val="80000"/>
              </a:lnSpc>
              <a:spcBef>
                <a:spcPts val="200"/>
              </a:spcBef>
              <a:buClr>
                <a:schemeClr val="accent1"/>
              </a:buClr>
              <a:buSzPct val="80000"/>
              <a:buFont typeface="Arial" pitchFamily="34" charset="0"/>
              <a:buChar char="•"/>
              <a:defRPr/>
            </a:pPr>
            <a:endParaRPr lang="en-US" sz="2300" dirty="0">
              <a:cs typeface="+mn-cs"/>
            </a:endParaRPr>
          </a:p>
        </p:txBody>
      </p:sp>
      <p:sp>
        <p:nvSpPr>
          <p:cNvPr id="10"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891819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nbe\Desktop\IMG_2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 y="0"/>
            <a:ext cx="4860032" cy="3645024"/>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C:\Users\anbe\Desktop\qq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369" y="0"/>
            <a:ext cx="4703631" cy="3527723"/>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C:\Users\anbe\Desktop\zzzz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2975"/>
            <a:ext cx="4860034" cy="3645025"/>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C:\Users\anbe\Desktop\xsxsx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683" y="3520083"/>
            <a:ext cx="4377829" cy="3283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nbe\Desktop\vdvdvd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160"/>
            <a:ext cx="5537162" cy="4149079"/>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C:\Users\anbe\Desktop\1111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1374"/>
            <a:ext cx="5568078" cy="4176058"/>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C:\Users\anbe\Desktop\222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154" y="9128"/>
            <a:ext cx="5270978" cy="3953233"/>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descr="C:\Users\anbe\Desktop\IMG_08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162" y="3962361"/>
            <a:ext cx="3559718" cy="5112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nbe\Desktop\55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52" y="0"/>
            <a:ext cx="4665265" cy="3495753"/>
          </a:xfrm>
          <a:prstGeom prst="rect">
            <a:avLst/>
          </a:prstGeom>
          <a:noFill/>
          <a:extLst>
            <a:ext uri="{909E8E84-426E-40DD-AFC4-6F175D3DCCD1}">
              <a14:hiddenFill xmlns:a14="http://schemas.microsoft.com/office/drawing/2010/main">
                <a:solidFill>
                  <a:srgbClr val="FFFFFF"/>
                </a:solidFill>
              </a14:hiddenFill>
            </a:ext>
          </a:extLst>
        </p:spPr>
      </p:pic>
      <p:pic>
        <p:nvPicPr>
          <p:cNvPr id="51203" name="Picture 3" descr="C:\Users\anbe\Desktop\6666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113" y="2721729"/>
            <a:ext cx="5557193" cy="4164088"/>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C:\Users\anbe\Desktop\77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1" y="3495753"/>
            <a:ext cx="5348288" cy="4007552"/>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descr="C:\Users\anbe\Desktop\88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113" y="3565"/>
            <a:ext cx="5264554" cy="3944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
        <p:nvSpPr>
          <p:cNvPr id="2" name="TextBox 1"/>
          <p:cNvSpPr txBox="1"/>
          <p:nvPr/>
        </p:nvSpPr>
        <p:spPr>
          <a:xfrm>
            <a:off x="2123728" y="2290168"/>
            <a:ext cx="4896544" cy="2308324"/>
          </a:xfrm>
          <a:prstGeom prst="rect">
            <a:avLst/>
          </a:prstGeom>
          <a:noFill/>
        </p:spPr>
        <p:txBody>
          <a:bodyPr wrap="square" rtlCol="0">
            <a:spAutoFit/>
          </a:bodyPr>
          <a:lstStyle/>
          <a:p>
            <a:pPr algn="ctr"/>
            <a:r>
              <a:rPr lang="en-GB" sz="3600" dirty="0" smtClean="0">
                <a:latin typeface="+mn-lt"/>
              </a:rPr>
              <a:t>Reducing our waste:</a:t>
            </a:r>
          </a:p>
          <a:p>
            <a:pPr algn="ctr"/>
            <a:endParaRPr lang="en-GB" sz="3600" dirty="0">
              <a:latin typeface="+mn-lt"/>
            </a:endParaRPr>
          </a:p>
          <a:p>
            <a:pPr algn="ctr"/>
            <a:r>
              <a:rPr lang="en-GB" sz="3600" dirty="0" smtClean="0">
                <a:latin typeface="+mn-lt"/>
              </a:rPr>
              <a:t>Water Bottles for Year 7 by October 1</a:t>
            </a:r>
            <a:endParaRPr lang="en-GB" sz="3600" dirty="0">
              <a:latin typeface="+mn-lt"/>
            </a:endParaRPr>
          </a:p>
        </p:txBody>
      </p:sp>
    </p:spTree>
    <p:extLst>
      <p:ext uri="{BB962C8B-B14F-4D97-AF65-F5344CB8AC3E}">
        <p14:creationId xmlns:p14="http://schemas.microsoft.com/office/powerpoint/2010/main" val="3868283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dirty="0"/>
              <a:t>            </a:t>
            </a:r>
          </a:p>
          <a:p>
            <a:endParaRPr lang="en-GB" sz="4800" dirty="0"/>
          </a:p>
          <a:p>
            <a:r>
              <a:rPr lang="en-GB" sz="4800" dirty="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56" y="1651000"/>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latin typeface="+mj-lt"/>
              </a:rPr>
              <a:t>Laura </a:t>
            </a:r>
            <a:r>
              <a:rPr lang="en-US" sz="5400" b="1" dirty="0" err="1" smtClean="0">
                <a:ln w="11430"/>
                <a:effectLst>
                  <a:outerShdw blurRad="38100" dist="38100" dir="2700000" algn="tl">
                    <a:srgbClr val="000000">
                      <a:alpha val="43137"/>
                    </a:srgbClr>
                  </a:outerShdw>
                </a:effectLst>
                <a:latin typeface="+mj-lt"/>
              </a:rPr>
              <a:t>MacRitchie</a:t>
            </a:r>
            <a:endParaRPr lang="en-US" sz="5400" b="1" dirty="0">
              <a:ln w="11430"/>
              <a:effectLst>
                <a:outerShdw blurRad="50800" dist="39000" dir="5460000" algn="tl">
                  <a:srgbClr val="000000">
                    <a:alpha val="38000"/>
                  </a:srgbClr>
                </a:outerShdw>
              </a:effectLst>
              <a:latin typeface="+mj-lt"/>
            </a:endParaRPr>
          </a:p>
        </p:txBody>
      </p:sp>
      <p:sp>
        <p:nvSpPr>
          <p:cNvPr id="10" name="Rectangle 9"/>
          <p:cNvSpPr/>
          <p:nvPr/>
        </p:nvSpPr>
        <p:spPr>
          <a:xfrm>
            <a:off x="0" y="4869160"/>
            <a:ext cx="9107488" cy="1323439"/>
          </a:xfrm>
          <a:prstGeom prst="rect">
            <a:avLst/>
          </a:prstGeom>
          <a:noFill/>
        </p:spPr>
        <p:txBody>
          <a:bodyPr>
            <a:spAutoFit/>
          </a:bodyPr>
          <a:lstStyle/>
          <a:p>
            <a:pPr algn="ctr">
              <a:defRPr/>
            </a:pPr>
            <a:r>
              <a:rPr lang="en-GB" sz="3200" dirty="0" smtClean="0">
                <a:ln w="17780" cmpd="sng">
                  <a:solidFill>
                    <a:schemeClr val="accent1">
                      <a:tint val="3000"/>
                    </a:schemeClr>
                  </a:solidFill>
                  <a:prstDash val="solid"/>
                  <a:miter lim="800000"/>
                </a:ln>
                <a:latin typeface="+mj-lt"/>
              </a:rPr>
              <a:t>Head of Music</a:t>
            </a:r>
          </a:p>
          <a:p>
            <a:pPr algn="ctr">
              <a:defRPr/>
            </a:pPr>
            <a:endParaRPr lang="en-GB" sz="2400" dirty="0" smtClean="0">
              <a:ln w="17780" cmpd="sng">
                <a:solidFill>
                  <a:schemeClr val="accent1">
                    <a:tint val="3000"/>
                  </a:schemeClr>
                </a:solidFill>
                <a:prstDash val="solid"/>
                <a:miter lim="800000"/>
              </a:ln>
              <a:latin typeface="+mj-lt"/>
            </a:endParaRPr>
          </a:p>
          <a:p>
            <a:pPr algn="ctr">
              <a:defRPr/>
            </a:pPr>
            <a:r>
              <a:rPr lang="en-GB" sz="2400" dirty="0" smtClean="0">
                <a:ln w="17780" cmpd="sng">
                  <a:solidFill>
                    <a:schemeClr val="accent1">
                      <a:tint val="3000"/>
                    </a:schemeClr>
                  </a:solidFill>
                  <a:prstDash val="solid"/>
                  <a:miter lim="800000"/>
                </a:ln>
                <a:latin typeface="+mj-lt"/>
              </a:rPr>
              <a:t>lama@patana.ac.th</a:t>
            </a:r>
            <a:endParaRPr lang="en-GB" sz="2400" dirty="0">
              <a:ln w="17780" cmpd="sng">
                <a:solidFill>
                  <a:schemeClr val="accent1">
                    <a:tint val="3000"/>
                  </a:schemeClr>
                </a:solidFill>
                <a:prstDash val="solid"/>
                <a:miter lim="800000"/>
              </a:ln>
              <a:latin typeface="+mj-l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843" y="2714624"/>
            <a:ext cx="1584176" cy="2010519"/>
          </a:xfrm>
          <a:prstGeom prst="rect">
            <a:avLst/>
          </a:prstGeom>
        </p:spPr>
      </p:pic>
      <p:sp>
        <p:nvSpPr>
          <p:cNvPr id="11"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316382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029" y="1843588"/>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latin typeface="+mj-lt"/>
              </a:rPr>
              <a:t>Andy Thain</a:t>
            </a:r>
            <a:endParaRPr lang="en-US" sz="5400" b="1" dirty="0">
              <a:ln w="11430"/>
              <a:effectLst>
                <a:outerShdw blurRad="50800" dist="39000" dir="5460000" algn="tl">
                  <a:srgbClr val="000000">
                    <a:alpha val="38000"/>
                  </a:srgbClr>
                </a:outerShdw>
              </a:effectLst>
              <a:latin typeface="+mj-lt"/>
            </a:endParaRPr>
          </a:p>
        </p:txBody>
      </p:sp>
      <p:sp>
        <p:nvSpPr>
          <p:cNvPr id="10" name="Rectangle 9"/>
          <p:cNvSpPr/>
          <p:nvPr/>
        </p:nvSpPr>
        <p:spPr>
          <a:xfrm>
            <a:off x="0" y="4869160"/>
            <a:ext cx="9107488" cy="523220"/>
          </a:xfrm>
          <a:prstGeom prst="rect">
            <a:avLst/>
          </a:prstGeom>
          <a:noFill/>
        </p:spPr>
        <p:txBody>
          <a:bodyPr>
            <a:spAutoFit/>
          </a:bodyPr>
          <a:lstStyle/>
          <a:p>
            <a:pPr algn="ctr">
              <a:defRPr/>
            </a:pPr>
            <a:r>
              <a:rPr lang="en-GB" sz="28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Learning </a:t>
            </a:r>
            <a:r>
              <a:rPr lang="en-GB"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to Learn Co-ordinator</a:t>
            </a:r>
          </a:p>
        </p:txBody>
      </p:sp>
      <p:sp>
        <p:nvSpPr>
          <p:cNvPr id="13" name="Rectangle 12"/>
          <p:cNvSpPr/>
          <p:nvPr/>
        </p:nvSpPr>
        <p:spPr>
          <a:xfrm>
            <a:off x="0" y="5532592"/>
            <a:ext cx="9107488" cy="523220"/>
          </a:xfrm>
          <a:prstGeom prst="rect">
            <a:avLst/>
          </a:prstGeom>
          <a:noFill/>
        </p:spPr>
        <p:txBody>
          <a:bodyPr>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anth@patana.ac.th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198" y="2714623"/>
            <a:ext cx="1507604" cy="1866503"/>
          </a:xfrm>
          <a:prstGeom prst="rect">
            <a:avLst/>
          </a:prstGeom>
        </p:spPr>
      </p:pic>
      <p:sp>
        <p:nvSpPr>
          <p:cNvPr id="11"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3442396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2420888"/>
            <a:ext cx="912018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u="sng" dirty="0" smtClean="0">
                <a:latin typeface="+mj-lt"/>
                <a:ea typeface="+mj-ea"/>
                <a:cs typeface="+mj-cs"/>
              </a:rPr>
              <a:t>Learning to Learn </a:t>
            </a:r>
          </a:p>
          <a:p>
            <a:pPr algn="ctr"/>
            <a:r>
              <a:rPr lang="en-US" sz="6600" u="sng" dirty="0" smtClean="0">
                <a:latin typeface="+mj-lt"/>
                <a:ea typeface="+mj-ea"/>
                <a:cs typeface="+mj-cs"/>
              </a:rPr>
              <a:t>@ BPS </a:t>
            </a:r>
          </a:p>
          <a:p>
            <a:pPr algn="ctr"/>
            <a:r>
              <a:rPr lang="en-US" sz="4000" u="sng" dirty="0" smtClean="0">
                <a:latin typeface="+mj-lt"/>
                <a:ea typeface="+mj-ea"/>
                <a:cs typeface="+mj-cs"/>
              </a:rPr>
              <a:t>10</a:t>
            </a:r>
            <a:r>
              <a:rPr lang="en-US" sz="4000" u="sng" baseline="30000" dirty="0" smtClean="0">
                <a:latin typeface="+mj-lt"/>
                <a:ea typeface="+mj-ea"/>
                <a:cs typeface="+mj-cs"/>
              </a:rPr>
              <a:t>th</a:t>
            </a:r>
            <a:r>
              <a:rPr lang="en-US" sz="4000" u="sng" dirty="0" smtClean="0">
                <a:latin typeface="+mj-lt"/>
                <a:ea typeface="+mj-ea"/>
                <a:cs typeface="+mj-cs"/>
              </a:rPr>
              <a:t> September 2015</a:t>
            </a:r>
            <a:endParaRPr lang="en-US" sz="4000" u="sng" dirty="0">
              <a:latin typeface="+mj-lt"/>
              <a:ea typeface="+mj-ea"/>
              <a:cs typeface="+mj-cs"/>
            </a:endParaRPr>
          </a:p>
        </p:txBody>
      </p:sp>
      <p:sp>
        <p:nvSpPr>
          <p:cNvPr id="8" name="Rectangle 2"/>
          <p:cNvSpPr txBox="1">
            <a:spLocks noRot="1" noChangeArrowheads="1"/>
          </p:cNvSpPr>
          <p:nvPr/>
        </p:nvSpPr>
        <p:spPr>
          <a:xfrm>
            <a:off x="6444208" y="786408"/>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29216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 </a:t>
            </a:r>
            <a:endParaRPr lang="en-US" sz="4400" u="sng" dirty="0">
              <a:ea typeface="+mj-ea"/>
              <a:cs typeface="+mj-cs"/>
            </a:endParaRPr>
          </a:p>
        </p:txBody>
      </p:sp>
      <p:sp>
        <p:nvSpPr>
          <p:cNvPr id="2" name="Rectangle 1"/>
          <p:cNvSpPr/>
          <p:nvPr/>
        </p:nvSpPr>
        <p:spPr>
          <a:xfrm>
            <a:off x="0" y="2996952"/>
            <a:ext cx="9089639" cy="2616101"/>
          </a:xfrm>
          <a:prstGeom prst="rect">
            <a:avLst/>
          </a:prstGeom>
        </p:spPr>
        <p:txBody>
          <a:bodyPr wrap="square">
            <a:spAutoFit/>
          </a:bodyPr>
          <a:lstStyle/>
          <a:p>
            <a:pPr algn="ctr"/>
            <a:r>
              <a:rPr lang="en-GB" sz="6000" dirty="0" smtClean="0">
                <a:solidFill>
                  <a:srgbClr val="FF0000"/>
                </a:solidFill>
                <a:latin typeface="+mj-lt"/>
              </a:rPr>
              <a:t>Toolkit </a:t>
            </a:r>
            <a:r>
              <a:rPr lang="en-GB" sz="6000" dirty="0">
                <a:solidFill>
                  <a:srgbClr val="FF0000"/>
                </a:solidFill>
                <a:latin typeface="+mj-lt"/>
              </a:rPr>
              <a:t>and </a:t>
            </a:r>
            <a:r>
              <a:rPr lang="en-GB" sz="6000" dirty="0" err="1" smtClean="0">
                <a:solidFill>
                  <a:srgbClr val="FF0000"/>
                </a:solidFill>
                <a:latin typeface="+mj-lt"/>
              </a:rPr>
              <a:t>Mindset</a:t>
            </a:r>
            <a:endParaRPr lang="en-GB" sz="6000" dirty="0" smtClean="0">
              <a:solidFill>
                <a:srgbClr val="FF0000"/>
              </a:solidFill>
              <a:latin typeface="+mj-lt"/>
            </a:endParaRPr>
          </a:p>
          <a:p>
            <a:pPr algn="ctr"/>
            <a:endParaRPr lang="en-GB" sz="4800" dirty="0" smtClean="0"/>
          </a:p>
          <a:p>
            <a:endParaRPr lang="en-GB" sz="2800" dirty="0"/>
          </a:p>
          <a:p>
            <a:pPr marL="457200" indent="-457200">
              <a:buFont typeface="Arial" pitchFamily="34" charset="0"/>
              <a:buChar char="•"/>
            </a:pPr>
            <a:endParaRPr lang="en-GB" sz="2800" dirty="0"/>
          </a:p>
        </p:txBody>
      </p:sp>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3421999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6916" y="1355556"/>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2" name="TextBox 1"/>
          <p:cNvSpPr txBox="1"/>
          <p:nvPr/>
        </p:nvSpPr>
        <p:spPr>
          <a:xfrm>
            <a:off x="0" y="2088797"/>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3" name="TextBox 2"/>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a:solidFill>
                  <a:srgbClr val="FF0000"/>
                </a:solidFill>
                <a:latin typeface="Lucida Bright" panose="02040602050505020304" pitchFamily="18" charset="0"/>
                <a:cs typeface="Arial" panose="020B0604020202020204" pitchFamily="34" charset="0"/>
              </a:rPr>
              <a:t>Start of Year 7</a:t>
            </a:r>
            <a:endParaRPr lang="en-US" sz="3600" dirty="0">
              <a:solidFill>
                <a:srgbClr val="FF0000"/>
              </a:solidFill>
              <a:latin typeface="Lucida Bright" panose="02040602050505020304" pitchFamily="18" charset="0"/>
              <a:cs typeface="Arial" panose="020B0604020202020204" pitchFamily="34" charset="0"/>
            </a:endParaRPr>
          </a:p>
        </p:txBody>
      </p:sp>
      <p:sp>
        <p:nvSpPr>
          <p:cNvPr id="4" name="TextBox 3"/>
          <p:cNvSpPr txBox="1"/>
          <p:nvPr/>
        </p:nvSpPr>
        <p:spPr>
          <a:xfrm>
            <a:off x="1822537" y="3638030"/>
            <a:ext cx="2055991" cy="1384995"/>
          </a:xfrm>
          <a:prstGeom prst="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r>
              <a:rPr lang="en-GB" sz="2800" dirty="0">
                <a:solidFill>
                  <a:prstClr val="black"/>
                </a:solidFill>
                <a:latin typeface="Lucida Bright" panose="02040602050505020304" pitchFamily="18" charset="0"/>
              </a:rPr>
              <a:t>Year 6 NCT results</a:t>
            </a:r>
            <a:endParaRPr lang="en-US" sz="2800" dirty="0">
              <a:solidFill>
                <a:prstClr val="black"/>
              </a:solidFill>
              <a:latin typeface="Lucida Bright" panose="02040602050505020304" pitchFamily="18" charset="0"/>
            </a:endParaRPr>
          </a:p>
        </p:txBody>
      </p:sp>
      <p:sp>
        <p:nvSpPr>
          <p:cNvPr id="6" name="TextBox 5"/>
          <p:cNvSpPr txBox="1"/>
          <p:nvPr/>
        </p:nvSpPr>
        <p:spPr>
          <a:xfrm>
            <a:off x="4856263" y="3647423"/>
            <a:ext cx="2630465" cy="1384995"/>
          </a:xfrm>
          <a:prstGeom prst="rect">
            <a:avLst/>
          </a:prstGeom>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fontAlgn="auto">
              <a:spcBef>
                <a:spcPts val="0"/>
              </a:spcBef>
              <a:spcAft>
                <a:spcPts val="0"/>
              </a:spcAft>
            </a:pPr>
            <a:r>
              <a:rPr lang="en-GB" sz="2800" dirty="0">
                <a:solidFill>
                  <a:prstClr val="black"/>
                </a:solidFill>
                <a:latin typeface="Lucida Bright" panose="02040602050505020304" pitchFamily="18" charset="0"/>
              </a:rPr>
              <a:t>Year 6 Teacher Assessments</a:t>
            </a:r>
            <a:endParaRPr lang="en-US" sz="2800" dirty="0">
              <a:solidFill>
                <a:prstClr val="black"/>
              </a:solidFill>
              <a:latin typeface="Lucida Bright" panose="02040602050505020304" pitchFamily="18" charset="0"/>
            </a:endParaRPr>
          </a:p>
        </p:txBody>
      </p:sp>
      <p:sp>
        <p:nvSpPr>
          <p:cNvPr id="7" name="TextBox 6"/>
          <p:cNvSpPr txBox="1"/>
          <p:nvPr/>
        </p:nvSpPr>
        <p:spPr>
          <a:xfrm>
            <a:off x="3089741" y="5586989"/>
            <a:ext cx="2706395" cy="600164"/>
          </a:xfrm>
          <a:prstGeom prst="rect">
            <a:avLst/>
          </a:prstGeom>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fontAlgn="auto">
              <a:spcBef>
                <a:spcPts val="0"/>
              </a:spcBef>
              <a:spcAft>
                <a:spcPts val="0"/>
              </a:spcAft>
            </a:pPr>
            <a:r>
              <a:rPr lang="en-GB" sz="3300" b="1" dirty="0">
                <a:solidFill>
                  <a:srgbClr val="C00000"/>
                </a:solidFill>
                <a:effectLst>
                  <a:glow rad="76200">
                    <a:prstClr val="white"/>
                  </a:glow>
                </a:effectLst>
              </a:rPr>
              <a:t> </a:t>
            </a:r>
            <a:r>
              <a:rPr lang="en-GB" sz="3300" b="1" dirty="0" err="1" smtClean="0">
                <a:solidFill>
                  <a:srgbClr val="C00000"/>
                </a:solidFill>
                <a:effectLst>
                  <a:glow rad="76200">
                    <a:prstClr val="white"/>
                  </a:glow>
                </a:effectLst>
                <a:latin typeface="Lucida Bright" panose="02040602050505020304" pitchFamily="18" charset="0"/>
              </a:rPr>
              <a:t>MidYISdata</a:t>
            </a:r>
            <a:endParaRPr lang="en-GB" sz="3300" b="1" dirty="0">
              <a:solidFill>
                <a:srgbClr val="C00000"/>
              </a:solidFill>
              <a:effectLst>
                <a:glow rad="76200">
                  <a:prstClr val="white"/>
                </a:glow>
              </a:effectLst>
              <a:latin typeface="Lucida Bright" panose="02040602050505020304" pitchFamily="18" charset="0"/>
            </a:endParaRPr>
          </a:p>
        </p:txBody>
      </p:sp>
      <p:sp>
        <p:nvSpPr>
          <p:cNvPr id="9" name="TextBox 8"/>
          <p:cNvSpPr txBox="1"/>
          <p:nvPr/>
        </p:nvSpPr>
        <p:spPr>
          <a:xfrm>
            <a:off x="4132533" y="3798000"/>
            <a:ext cx="432148" cy="784830"/>
          </a:xfrm>
          <a:prstGeom prst="rect">
            <a:avLst/>
          </a:prstGeom>
          <a:noFill/>
        </p:spPr>
        <p:txBody>
          <a:bodyPr wrap="square" rtlCol="0">
            <a:spAutoFit/>
          </a:bodyPr>
          <a:lstStyle/>
          <a:p>
            <a:pPr fontAlgn="auto">
              <a:spcBef>
                <a:spcPts val="0"/>
              </a:spcBef>
              <a:spcAft>
                <a:spcPts val="0"/>
              </a:spcAft>
            </a:pPr>
            <a:r>
              <a:rPr lang="en-GB" sz="4500" dirty="0">
                <a:solidFill>
                  <a:prstClr val="white"/>
                </a:solidFill>
                <a:latin typeface="Calibri" panose="020F0502020204030204"/>
                <a:cs typeface="+mn-cs"/>
              </a:rPr>
              <a:t>+</a:t>
            </a:r>
            <a:endParaRPr lang="en-US" sz="4500" dirty="0">
              <a:solidFill>
                <a:prstClr val="white"/>
              </a:solidFill>
              <a:latin typeface="Calibri" panose="020F0502020204030204"/>
              <a:cs typeface="+mn-cs"/>
            </a:endParaRPr>
          </a:p>
        </p:txBody>
      </p:sp>
    </p:spTree>
    <p:extLst>
      <p:ext uri="{BB962C8B-B14F-4D97-AF65-F5344CB8AC3E}">
        <p14:creationId xmlns:p14="http://schemas.microsoft.com/office/powerpoint/2010/main" val="200171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 </a:t>
            </a:r>
            <a:endParaRPr lang="en-US" sz="4400" u="sng" dirty="0">
              <a:ea typeface="+mj-ea"/>
              <a:cs typeface="+mj-cs"/>
            </a:endParaRPr>
          </a:p>
        </p:txBody>
      </p:sp>
      <p:sp>
        <p:nvSpPr>
          <p:cNvPr id="2" name="Rectangle 1"/>
          <p:cNvSpPr/>
          <p:nvPr/>
        </p:nvSpPr>
        <p:spPr>
          <a:xfrm>
            <a:off x="11113" y="1996698"/>
            <a:ext cx="9109075" cy="4585871"/>
          </a:xfrm>
          <a:prstGeom prst="rect">
            <a:avLst/>
          </a:prstGeom>
        </p:spPr>
        <p:txBody>
          <a:bodyPr wrap="square">
            <a:spAutoFit/>
          </a:bodyPr>
          <a:lstStyle/>
          <a:p>
            <a:pPr algn="ctr"/>
            <a:endParaRPr lang="en-GB" sz="2800" dirty="0" smtClean="0"/>
          </a:p>
          <a:p>
            <a:pPr marL="914400" lvl="1" indent="-457200">
              <a:buFont typeface="Arial" pitchFamily="34" charset="0"/>
              <a:buChar char="•"/>
            </a:pPr>
            <a:r>
              <a:rPr lang="en-GB" sz="2600" dirty="0" err="1" smtClean="0">
                <a:latin typeface="+mj-lt"/>
              </a:rPr>
              <a:t>Mindset</a:t>
            </a:r>
            <a:r>
              <a:rPr lang="en-GB" sz="2600" dirty="0" smtClean="0">
                <a:latin typeface="+mj-lt"/>
              </a:rPr>
              <a:t> </a:t>
            </a:r>
            <a:r>
              <a:rPr lang="en-GB" sz="2600" dirty="0">
                <a:latin typeface="+mj-lt"/>
              </a:rPr>
              <a:t>- Ensuring that our learners </a:t>
            </a:r>
            <a:r>
              <a:rPr lang="en-GB" sz="2600" dirty="0" smtClean="0">
                <a:latin typeface="+mj-lt"/>
              </a:rPr>
              <a:t>are </a:t>
            </a:r>
            <a:r>
              <a:rPr lang="en-GB" sz="2600" dirty="0">
                <a:latin typeface="+mj-lt"/>
              </a:rPr>
              <a:t>aware of the behaviours, attributes and attitudes that enable success</a:t>
            </a:r>
            <a:r>
              <a:rPr lang="en-GB" sz="2600" dirty="0" smtClean="0">
                <a:latin typeface="+mj-lt"/>
              </a:rPr>
              <a:t>. </a:t>
            </a:r>
          </a:p>
          <a:p>
            <a:pPr marL="914400" lvl="1" indent="-457200">
              <a:buFont typeface="Arial" pitchFamily="34" charset="0"/>
              <a:buChar char="•"/>
            </a:pPr>
            <a:endParaRPr lang="en-GB" sz="2600" dirty="0">
              <a:latin typeface="+mj-lt"/>
            </a:endParaRPr>
          </a:p>
          <a:p>
            <a:pPr marL="914400" lvl="1" indent="-457200">
              <a:buFont typeface="Arial" pitchFamily="34" charset="0"/>
              <a:buChar char="•"/>
            </a:pPr>
            <a:r>
              <a:rPr lang="en-GB" sz="2600" dirty="0" smtClean="0">
                <a:latin typeface="+mj-lt"/>
              </a:rPr>
              <a:t>Toolkit </a:t>
            </a:r>
            <a:r>
              <a:rPr lang="en-GB" sz="2600" dirty="0">
                <a:latin typeface="+mj-lt"/>
              </a:rPr>
              <a:t>- The transferable part of the course. A range of transferable strategies and skills that are universally required across the curriculum as well as beyond the confines of school. </a:t>
            </a:r>
          </a:p>
          <a:p>
            <a:pPr marL="457200" indent="-457200">
              <a:buFont typeface="Arial" pitchFamily="34" charset="0"/>
              <a:buChar char="•"/>
            </a:pPr>
            <a:endParaRPr lang="en-GB" sz="2800" dirty="0"/>
          </a:p>
          <a:p>
            <a:pPr marL="457200" indent="-457200">
              <a:buFont typeface="Arial" pitchFamily="34" charset="0"/>
              <a:buChar char="•"/>
            </a:pPr>
            <a:endParaRPr lang="en-GB" sz="2800" dirty="0"/>
          </a:p>
        </p:txBody>
      </p:sp>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3751533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4955" y="2408771"/>
            <a:ext cx="8419293" cy="2800767"/>
          </a:xfrm>
          <a:prstGeom prst="rect">
            <a:avLst/>
          </a:prstGeom>
        </p:spPr>
        <p:txBody>
          <a:bodyPr wrap="square">
            <a:spAutoFit/>
          </a:bodyPr>
          <a:lstStyle/>
          <a:p>
            <a:pPr algn="ctr"/>
            <a:r>
              <a:rPr lang="en-GB" sz="3600" dirty="0">
                <a:solidFill>
                  <a:srgbClr val="FF0000"/>
                </a:solidFill>
                <a:latin typeface="+mj-lt"/>
              </a:rPr>
              <a:t>Developing Individual Potential</a:t>
            </a:r>
          </a:p>
          <a:p>
            <a:pPr marL="457200" indent="-457200">
              <a:buFont typeface="Arial" pitchFamily="34" charset="0"/>
              <a:buChar char="•"/>
            </a:pPr>
            <a:endParaRPr lang="en-GB" sz="2800" dirty="0" smtClean="0"/>
          </a:p>
          <a:p>
            <a:pPr lvl="1"/>
            <a:r>
              <a:rPr lang="en-GB" sz="2800" dirty="0" smtClean="0">
                <a:latin typeface="+mj-lt"/>
              </a:rPr>
              <a:t>Self </a:t>
            </a:r>
            <a:r>
              <a:rPr lang="en-GB" sz="2800" dirty="0">
                <a:latin typeface="+mj-lt"/>
              </a:rPr>
              <a:t>directed resourceful = </a:t>
            </a:r>
            <a:endParaRPr lang="en-GB" sz="2800" dirty="0" smtClean="0">
              <a:latin typeface="+mj-lt"/>
            </a:endParaRPr>
          </a:p>
          <a:p>
            <a:pPr lvl="1"/>
            <a:r>
              <a:rPr lang="en-GB" sz="2800" dirty="0" smtClean="0">
                <a:latin typeface="+mj-lt"/>
              </a:rPr>
              <a:t>most </a:t>
            </a:r>
            <a:r>
              <a:rPr lang="en-GB" sz="2800" dirty="0">
                <a:latin typeface="+mj-lt"/>
              </a:rPr>
              <a:t>successful students at IGCSE/IB</a:t>
            </a:r>
          </a:p>
          <a:p>
            <a:pPr marL="457200" indent="-457200">
              <a:buFont typeface="Arial" pitchFamily="34" charset="0"/>
              <a:buChar char="•"/>
            </a:pPr>
            <a:endParaRPr lang="en-GB" sz="2800" dirty="0"/>
          </a:p>
          <a:p>
            <a:pPr marL="457200" indent="-457200">
              <a:buFont typeface="Arial" pitchFamily="34" charset="0"/>
              <a:buChar char="•"/>
            </a:pPr>
            <a:endParaRPr lang="en-GB" sz="2800" dirty="0"/>
          </a:p>
        </p:txBody>
      </p:sp>
      <p:sp>
        <p:nvSpPr>
          <p:cNvPr id="9" name="Shape 109"/>
          <p:cNvSpPr/>
          <p:nvPr/>
        </p:nvSpPr>
        <p:spPr>
          <a:xfrm>
            <a:off x="6372722" y="3212976"/>
            <a:ext cx="2241326" cy="2808312"/>
          </a:xfrm>
          <a:prstGeom prst="rect">
            <a:avLst/>
          </a:prstGeom>
          <a:blipFill>
            <a:blip r:embed="rId5"/>
            <a:stretch>
              <a:fillRect/>
            </a:stretch>
          </a:blipFill>
          <a:ln>
            <a:noFill/>
          </a:ln>
        </p:spPr>
      </p:sp>
      <p:sp>
        <p:nvSpPr>
          <p:cNvPr id="10"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284397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400" u="sng" dirty="0">
              <a:ea typeface="+mj-ea"/>
              <a:cs typeface="+mj-cs"/>
            </a:endParaRPr>
          </a:p>
        </p:txBody>
      </p:sp>
      <p:sp>
        <p:nvSpPr>
          <p:cNvPr id="2" name="Rectangle 1"/>
          <p:cNvSpPr/>
          <p:nvPr/>
        </p:nvSpPr>
        <p:spPr>
          <a:xfrm>
            <a:off x="172094" y="2056878"/>
            <a:ext cx="5323149" cy="4278094"/>
          </a:xfrm>
          <a:prstGeom prst="rect">
            <a:avLst/>
          </a:prstGeom>
        </p:spPr>
        <p:txBody>
          <a:bodyPr wrap="square">
            <a:spAutoFit/>
          </a:bodyPr>
          <a:lstStyle/>
          <a:p>
            <a:r>
              <a:rPr lang="en-GB" sz="3600" dirty="0">
                <a:solidFill>
                  <a:srgbClr val="FF0000"/>
                </a:solidFill>
                <a:latin typeface="+mj-lt"/>
              </a:rPr>
              <a:t>Specific </a:t>
            </a:r>
            <a:r>
              <a:rPr lang="en-GB" sz="3600" dirty="0" smtClean="0">
                <a:solidFill>
                  <a:srgbClr val="FF0000"/>
                </a:solidFill>
                <a:latin typeface="+mj-lt"/>
              </a:rPr>
              <a:t>Examples:</a:t>
            </a:r>
            <a:endParaRPr lang="en-GB" sz="3600" dirty="0">
              <a:solidFill>
                <a:srgbClr val="FF0000"/>
              </a:solidFill>
              <a:latin typeface="+mj-lt"/>
            </a:endParaRPr>
          </a:p>
          <a:p>
            <a:pPr marL="914400" lvl="1" indent="-457200">
              <a:buFont typeface="Arial" pitchFamily="34" charset="0"/>
              <a:buChar char="•"/>
            </a:pPr>
            <a:r>
              <a:rPr lang="en-GB" sz="2000" dirty="0">
                <a:latin typeface="+mj-lt"/>
              </a:rPr>
              <a:t>Collating evidence and organising data - (Science, Maths, Geography</a:t>
            </a:r>
            <a:r>
              <a:rPr lang="en-GB" sz="2000" dirty="0" smtClean="0">
                <a:latin typeface="+mj-lt"/>
              </a:rPr>
              <a:t>).</a:t>
            </a:r>
          </a:p>
          <a:p>
            <a:pPr marL="914400" lvl="1" indent="-457200">
              <a:buFont typeface="Arial" pitchFamily="34" charset="0"/>
              <a:buChar char="•"/>
            </a:pPr>
            <a:r>
              <a:rPr lang="en-GB" sz="2000" dirty="0" smtClean="0">
                <a:latin typeface="+mj-lt"/>
              </a:rPr>
              <a:t>Thinking </a:t>
            </a:r>
            <a:r>
              <a:rPr lang="en-GB" sz="2000" dirty="0">
                <a:latin typeface="+mj-lt"/>
              </a:rPr>
              <a:t>Hats - Alternative Perspectives (History, Tutorial, Geography</a:t>
            </a:r>
            <a:r>
              <a:rPr lang="en-GB" sz="2000" dirty="0" smtClean="0">
                <a:latin typeface="+mj-lt"/>
              </a:rPr>
              <a:t>).</a:t>
            </a:r>
          </a:p>
          <a:p>
            <a:pPr marL="914400" lvl="1" indent="-457200">
              <a:buFont typeface="Arial" pitchFamily="34" charset="0"/>
              <a:buChar char="•"/>
            </a:pPr>
            <a:r>
              <a:rPr lang="en-GB" sz="2000" dirty="0" smtClean="0">
                <a:latin typeface="+mj-lt"/>
              </a:rPr>
              <a:t>Communication </a:t>
            </a:r>
            <a:r>
              <a:rPr lang="en-GB" sz="2000" dirty="0">
                <a:latin typeface="+mj-lt"/>
              </a:rPr>
              <a:t>and Textual interpretation - Analysis of Texts (English, Art, Drama).</a:t>
            </a:r>
          </a:p>
          <a:p>
            <a:pPr marL="457200" indent="-457200">
              <a:buFont typeface="Arial" pitchFamily="34" charset="0"/>
              <a:buChar char="•"/>
            </a:pPr>
            <a:endParaRPr lang="en-GB" sz="2800" dirty="0"/>
          </a:p>
          <a:p>
            <a:pPr marL="457200" indent="-457200">
              <a:buFont typeface="Arial" pitchFamily="34" charset="0"/>
              <a:buChar char="•"/>
            </a:pPr>
            <a:endParaRPr lang="en-GB" sz="2800" dirty="0"/>
          </a:p>
        </p:txBody>
      </p:sp>
      <p:sp>
        <p:nvSpPr>
          <p:cNvPr id="9" name="Shape 116"/>
          <p:cNvSpPr/>
          <p:nvPr/>
        </p:nvSpPr>
        <p:spPr>
          <a:xfrm>
            <a:off x="5508104" y="2416175"/>
            <a:ext cx="3456383" cy="3832225"/>
          </a:xfrm>
          <a:prstGeom prst="rect">
            <a:avLst/>
          </a:prstGeom>
          <a:blipFill>
            <a:blip r:embed="rId5"/>
            <a:stretch>
              <a:fillRect/>
            </a:stretch>
          </a:blipFill>
          <a:ln>
            <a:noFill/>
          </a:ln>
        </p:spPr>
      </p:sp>
      <p:sp>
        <p:nvSpPr>
          <p:cNvPr id="10"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062520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400" u="sng" dirty="0">
              <a:ea typeface="+mj-ea"/>
              <a:cs typeface="+mj-cs"/>
            </a:endParaRPr>
          </a:p>
        </p:txBody>
      </p:sp>
      <p:sp>
        <p:nvSpPr>
          <p:cNvPr id="2" name="Rectangle 1"/>
          <p:cNvSpPr/>
          <p:nvPr/>
        </p:nvSpPr>
        <p:spPr>
          <a:xfrm>
            <a:off x="161143" y="2070130"/>
            <a:ext cx="8959045" cy="4524315"/>
          </a:xfrm>
          <a:prstGeom prst="rect">
            <a:avLst/>
          </a:prstGeom>
        </p:spPr>
        <p:txBody>
          <a:bodyPr wrap="square">
            <a:spAutoFit/>
          </a:bodyPr>
          <a:lstStyle/>
          <a:p>
            <a:pPr algn="ctr"/>
            <a:r>
              <a:rPr lang="en-GB" sz="3600" dirty="0">
                <a:solidFill>
                  <a:srgbClr val="FF0000"/>
                </a:solidFill>
                <a:latin typeface="+mj-lt"/>
              </a:rPr>
              <a:t>But what do the activities look like</a:t>
            </a:r>
            <a:r>
              <a:rPr lang="en-GB" sz="3600" dirty="0" smtClean="0">
                <a:solidFill>
                  <a:srgbClr val="FF0000"/>
                </a:solidFill>
                <a:latin typeface="+mj-lt"/>
              </a:rPr>
              <a:t>?</a:t>
            </a:r>
            <a:endParaRPr lang="en-GB" sz="3600" dirty="0">
              <a:solidFill>
                <a:srgbClr val="FF0000"/>
              </a:solidFill>
              <a:latin typeface="+mj-lt"/>
            </a:endParaRPr>
          </a:p>
          <a:p>
            <a:pPr marL="457200" indent="-457200">
              <a:buFont typeface="Arial" pitchFamily="34" charset="0"/>
              <a:buChar char="•"/>
            </a:pPr>
            <a:r>
              <a:rPr lang="en-GB" sz="2400" dirty="0">
                <a:latin typeface="+mj-lt"/>
              </a:rPr>
              <a:t>Your turn</a:t>
            </a:r>
            <a:r>
              <a:rPr lang="en-GB" sz="2400" dirty="0" smtClean="0">
                <a:latin typeface="+mj-lt"/>
              </a:rPr>
              <a:t>.</a:t>
            </a:r>
            <a:endParaRPr lang="en-GB" sz="2400" dirty="0">
              <a:latin typeface="+mj-lt"/>
            </a:endParaRPr>
          </a:p>
          <a:p>
            <a:pPr marL="457200" indent="-457200">
              <a:buFont typeface="Arial" pitchFamily="34" charset="0"/>
              <a:buChar char="•"/>
            </a:pPr>
            <a:r>
              <a:rPr lang="en-GB" sz="2400" dirty="0">
                <a:latin typeface="+mj-lt"/>
              </a:rPr>
              <a:t>Please form a line in order of the day you were born in</a:t>
            </a:r>
            <a:r>
              <a:rPr lang="en-GB" sz="2400" dirty="0" smtClean="0">
                <a:latin typeface="+mj-lt"/>
              </a:rPr>
              <a:t>.</a:t>
            </a:r>
            <a:endParaRPr lang="en-GB" sz="2400" dirty="0">
              <a:latin typeface="+mj-lt"/>
            </a:endParaRPr>
          </a:p>
          <a:p>
            <a:r>
              <a:rPr lang="en-GB" sz="2400" dirty="0">
                <a:latin typeface="+mj-lt"/>
              </a:rPr>
              <a:t>	</a:t>
            </a:r>
            <a:r>
              <a:rPr lang="en-GB" sz="2400" dirty="0" smtClean="0">
                <a:latin typeface="+mj-lt"/>
              </a:rPr>
              <a:t>		</a:t>
            </a:r>
          </a:p>
          <a:p>
            <a:r>
              <a:rPr lang="en-GB" sz="2400" dirty="0">
                <a:latin typeface="+mj-lt"/>
              </a:rPr>
              <a:t>	</a:t>
            </a:r>
            <a:r>
              <a:rPr lang="en-GB" sz="2400" dirty="0" smtClean="0">
                <a:latin typeface="+mj-lt"/>
              </a:rPr>
              <a:t>		January </a:t>
            </a:r>
            <a:r>
              <a:rPr lang="en-GB" sz="2400" dirty="0">
                <a:latin typeface="+mj-lt"/>
              </a:rPr>
              <a:t>1st by that door  </a:t>
            </a:r>
          </a:p>
          <a:p>
            <a:r>
              <a:rPr lang="en-GB" sz="2400" dirty="0">
                <a:latin typeface="+mj-lt"/>
              </a:rPr>
              <a:t>                           </a:t>
            </a:r>
          </a:p>
          <a:p>
            <a:r>
              <a:rPr lang="en-GB" sz="2400" dirty="0" smtClean="0">
                <a:latin typeface="+mj-lt"/>
              </a:rPr>
              <a:t>			December </a:t>
            </a:r>
            <a:r>
              <a:rPr lang="en-GB" sz="2400" dirty="0">
                <a:latin typeface="+mj-lt"/>
              </a:rPr>
              <a:t>31st by that </a:t>
            </a:r>
            <a:r>
              <a:rPr lang="en-GB" sz="2400" dirty="0" smtClean="0">
                <a:latin typeface="+mj-lt"/>
              </a:rPr>
              <a:t>door</a:t>
            </a:r>
          </a:p>
          <a:p>
            <a:endParaRPr lang="en-GB" sz="2400" dirty="0">
              <a:latin typeface="+mj-lt"/>
            </a:endParaRPr>
          </a:p>
          <a:p>
            <a:pPr algn="ctr"/>
            <a:r>
              <a:rPr lang="en-GB" sz="2400" dirty="0" smtClean="0">
                <a:latin typeface="+mj-lt"/>
              </a:rPr>
              <a:t>Only </a:t>
            </a:r>
            <a:r>
              <a:rPr lang="en-GB" sz="2400" dirty="0">
                <a:latin typeface="+mj-lt"/>
              </a:rPr>
              <a:t>catch is that you must do it in silence</a:t>
            </a:r>
            <a:r>
              <a:rPr lang="en-GB" sz="2800" dirty="0"/>
              <a:t>.</a:t>
            </a:r>
          </a:p>
          <a:p>
            <a:endParaRPr lang="en-GB" sz="2800" dirty="0"/>
          </a:p>
          <a:p>
            <a:pPr marL="457200" indent="-457200">
              <a:buFont typeface="Arial" pitchFamily="34" charset="0"/>
              <a:buChar char="•"/>
            </a:pPr>
            <a:endParaRPr lang="en-GB" sz="2800" dirty="0"/>
          </a:p>
        </p:txBody>
      </p:sp>
      <p:sp>
        <p:nvSpPr>
          <p:cNvPr id="10" name="Shape 124"/>
          <p:cNvSpPr/>
          <p:nvPr/>
        </p:nvSpPr>
        <p:spPr>
          <a:xfrm>
            <a:off x="6659562" y="3725850"/>
            <a:ext cx="2148900" cy="504900"/>
          </a:xfrm>
          <a:prstGeom prst="notched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 name="Shape 125"/>
          <p:cNvSpPr/>
          <p:nvPr/>
        </p:nvSpPr>
        <p:spPr>
          <a:xfrm flipH="1">
            <a:off x="563850" y="4443720"/>
            <a:ext cx="2148900" cy="504900"/>
          </a:xfrm>
          <a:prstGeom prst="notched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2"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333574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4955" y="2152725"/>
            <a:ext cx="8959045" cy="4031873"/>
          </a:xfrm>
          <a:prstGeom prst="rect">
            <a:avLst/>
          </a:prstGeom>
        </p:spPr>
        <p:txBody>
          <a:bodyPr wrap="square">
            <a:spAutoFit/>
          </a:bodyPr>
          <a:lstStyle/>
          <a:p>
            <a:pPr algn="ctr"/>
            <a:r>
              <a:rPr lang="en-GB" sz="3600" dirty="0" smtClean="0">
                <a:solidFill>
                  <a:srgbClr val="FF0000"/>
                </a:solidFill>
                <a:latin typeface="+mj-lt"/>
              </a:rPr>
              <a:t>In teams…</a:t>
            </a:r>
            <a:endParaRPr lang="en-GB" sz="3600" dirty="0">
              <a:solidFill>
                <a:srgbClr val="FF0000"/>
              </a:solidFill>
              <a:latin typeface="+mj-lt"/>
            </a:endParaRPr>
          </a:p>
          <a:p>
            <a:pPr marL="457200" indent="-457200">
              <a:buFont typeface="Arial" pitchFamily="34" charset="0"/>
              <a:buChar char="•"/>
            </a:pPr>
            <a:r>
              <a:rPr lang="en-GB" sz="2400" dirty="0">
                <a:latin typeface="+mj-lt"/>
              </a:rPr>
              <a:t>Number yourselves 1-6</a:t>
            </a:r>
            <a:r>
              <a:rPr lang="en-GB" sz="2400" dirty="0" smtClean="0">
                <a:latin typeface="+mj-lt"/>
              </a:rPr>
              <a:t>.</a:t>
            </a:r>
            <a:endParaRPr lang="en-GB" sz="2400" dirty="0">
              <a:latin typeface="+mj-lt"/>
            </a:endParaRPr>
          </a:p>
          <a:p>
            <a:pPr marL="457200" indent="-457200">
              <a:buFont typeface="Arial" pitchFamily="34" charset="0"/>
              <a:buChar char="•"/>
            </a:pPr>
            <a:r>
              <a:rPr lang="en-GB" sz="2400" dirty="0">
                <a:latin typeface="+mj-lt"/>
              </a:rPr>
              <a:t>When I call your number you will come to the front and look at the secret picture for 30 seconds. </a:t>
            </a:r>
          </a:p>
          <a:p>
            <a:pPr marL="457200" indent="-457200">
              <a:buFont typeface="Arial" pitchFamily="34" charset="0"/>
              <a:buChar char="•"/>
            </a:pPr>
            <a:r>
              <a:rPr lang="en-GB" sz="2400" dirty="0" smtClean="0">
                <a:latin typeface="+mj-lt"/>
              </a:rPr>
              <a:t>You </a:t>
            </a:r>
            <a:r>
              <a:rPr lang="en-GB" sz="2400" dirty="0">
                <a:latin typeface="+mj-lt"/>
              </a:rPr>
              <a:t>then go back to your team and describe it to them. </a:t>
            </a:r>
          </a:p>
          <a:p>
            <a:pPr marL="457200" indent="-457200">
              <a:buFont typeface="Arial" pitchFamily="34" charset="0"/>
              <a:buChar char="•"/>
            </a:pPr>
            <a:r>
              <a:rPr lang="en-GB" sz="2400" dirty="0">
                <a:latin typeface="+mj-lt"/>
              </a:rPr>
              <a:t>They must try and replicate the image based on your descriptions. </a:t>
            </a:r>
          </a:p>
          <a:p>
            <a:pPr marL="457200" indent="-457200">
              <a:buFont typeface="Arial" pitchFamily="34" charset="0"/>
              <a:buChar char="•"/>
            </a:pPr>
            <a:r>
              <a:rPr lang="en-GB" sz="2400" dirty="0">
                <a:latin typeface="+mj-lt"/>
              </a:rPr>
              <a:t>You may not draw if you have just returned from looking at the picture. </a:t>
            </a:r>
          </a:p>
          <a:p>
            <a:pPr marL="457200" indent="-457200">
              <a:buFont typeface="Arial" pitchFamily="34" charset="0"/>
              <a:buChar char="•"/>
            </a:pPr>
            <a:endParaRPr lang="en-GB" sz="2800" dirty="0"/>
          </a:p>
        </p:txBody>
      </p:sp>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3361157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latin typeface="+mj-lt"/>
                <a:ea typeface="+mj-ea"/>
                <a:cs typeface="+mj-cs"/>
              </a:rPr>
              <a:t>Learning to Learn @ BPS </a:t>
            </a:r>
            <a:endParaRPr lang="en-US" sz="4400" u="sng" dirty="0">
              <a:latin typeface="+mj-lt"/>
              <a:ea typeface="+mj-ea"/>
              <a:cs typeface="+mj-cs"/>
            </a:endParaRPr>
          </a:p>
        </p:txBody>
      </p:sp>
      <p:sp>
        <p:nvSpPr>
          <p:cNvPr id="2" name="Rectangle 1"/>
          <p:cNvSpPr/>
          <p:nvPr/>
        </p:nvSpPr>
        <p:spPr>
          <a:xfrm>
            <a:off x="184955" y="2408771"/>
            <a:ext cx="8959045" cy="3293209"/>
          </a:xfrm>
          <a:prstGeom prst="rect">
            <a:avLst/>
          </a:prstGeom>
        </p:spPr>
        <p:txBody>
          <a:bodyPr wrap="square">
            <a:spAutoFit/>
          </a:bodyPr>
          <a:lstStyle/>
          <a:p>
            <a:pPr algn="ctr"/>
            <a:r>
              <a:rPr lang="en-GB" sz="3600" dirty="0" smtClean="0">
                <a:solidFill>
                  <a:srgbClr val="FF0000"/>
                </a:solidFill>
                <a:latin typeface="+mj-lt"/>
              </a:rPr>
              <a:t>Assessment</a:t>
            </a:r>
          </a:p>
          <a:p>
            <a:pPr algn="ctr"/>
            <a:endParaRPr lang="en-GB" sz="3600" dirty="0">
              <a:solidFill>
                <a:srgbClr val="FF0000"/>
              </a:solidFill>
              <a:latin typeface="+mj-lt"/>
            </a:endParaRPr>
          </a:p>
          <a:p>
            <a:pPr marL="457200" indent="-457200">
              <a:buFont typeface="Arial" pitchFamily="34" charset="0"/>
              <a:buChar char="•"/>
            </a:pPr>
            <a:r>
              <a:rPr lang="en-GB" sz="2700" dirty="0">
                <a:latin typeface="+mj-lt"/>
              </a:rPr>
              <a:t>Holistic overview based on the IB Learner Profile. </a:t>
            </a:r>
          </a:p>
          <a:p>
            <a:pPr marL="457200" indent="-457200">
              <a:buFont typeface="Arial" pitchFamily="34" charset="0"/>
              <a:buChar char="•"/>
            </a:pPr>
            <a:r>
              <a:rPr lang="en-GB" sz="2700" dirty="0">
                <a:latin typeface="+mj-lt"/>
              </a:rPr>
              <a:t>Based on students’ Firefly blog. </a:t>
            </a:r>
          </a:p>
          <a:p>
            <a:pPr marL="457200" indent="-457200">
              <a:buFont typeface="Arial" pitchFamily="34" charset="0"/>
              <a:buChar char="•"/>
            </a:pPr>
            <a:r>
              <a:rPr lang="en-GB" sz="2700" dirty="0">
                <a:latin typeface="+mj-lt"/>
              </a:rPr>
              <a:t>Will be focused on Socratic discussions with students as they move through the course. </a:t>
            </a:r>
          </a:p>
          <a:p>
            <a:pPr marL="457200" indent="-457200">
              <a:buFont typeface="Arial" pitchFamily="34" charset="0"/>
              <a:buChar char="•"/>
            </a:pPr>
            <a:endParaRPr lang="en-GB" sz="2800" dirty="0"/>
          </a:p>
        </p:txBody>
      </p:sp>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2178067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u="sng" dirty="0" smtClean="0">
                <a:latin typeface="+mj-lt"/>
                <a:ea typeface="+mj-ea"/>
                <a:cs typeface="+mj-cs"/>
              </a:rPr>
              <a:t>Y7 </a:t>
            </a:r>
            <a:r>
              <a:rPr lang="en-US" sz="4000" u="sng" dirty="0">
                <a:latin typeface="+mj-lt"/>
                <a:ea typeface="+mj-ea"/>
                <a:cs typeface="+mj-cs"/>
              </a:rPr>
              <a:t>Connections </a:t>
            </a:r>
            <a:r>
              <a:rPr lang="en-US" sz="4000" u="sng" dirty="0" err="1">
                <a:latin typeface="+mj-lt"/>
                <a:ea typeface="+mj-ea"/>
                <a:cs typeface="+mj-cs"/>
              </a:rPr>
              <a:t>Programme</a:t>
            </a:r>
            <a:endParaRPr lang="en-US" sz="4000" u="sng" dirty="0">
              <a:latin typeface="+mj-lt"/>
              <a:ea typeface="+mj-ea"/>
              <a:cs typeface="+mj-cs"/>
            </a:endParaRPr>
          </a:p>
        </p:txBody>
      </p:sp>
      <p:sp>
        <p:nvSpPr>
          <p:cNvPr id="2" name="Rectangle 1"/>
          <p:cNvSpPr/>
          <p:nvPr/>
        </p:nvSpPr>
        <p:spPr>
          <a:xfrm>
            <a:off x="184955" y="2565375"/>
            <a:ext cx="8959045" cy="3600986"/>
          </a:xfrm>
          <a:prstGeom prst="rect">
            <a:avLst/>
          </a:prstGeom>
        </p:spPr>
        <p:txBody>
          <a:bodyPr wrap="square">
            <a:spAutoFit/>
          </a:bodyPr>
          <a:lstStyle/>
          <a:p>
            <a:pPr algn="ctr"/>
            <a:endParaRPr lang="en-GB" sz="3600" dirty="0">
              <a:solidFill>
                <a:srgbClr val="FF0000"/>
              </a:solidFill>
              <a:latin typeface="+mj-lt"/>
            </a:endParaRPr>
          </a:p>
          <a:p>
            <a:pPr lvl="0" algn="ctr"/>
            <a:r>
              <a:rPr lang="en-US" sz="2400" b="1" dirty="0">
                <a:latin typeface="+mj-lt"/>
              </a:rPr>
              <a:t>Monday 21</a:t>
            </a:r>
            <a:r>
              <a:rPr lang="en-US" sz="2400" b="1" baseline="30000" dirty="0">
                <a:latin typeface="+mj-lt"/>
              </a:rPr>
              <a:t>st</a:t>
            </a:r>
            <a:r>
              <a:rPr lang="en-US" sz="2400" b="1" dirty="0">
                <a:latin typeface="+mj-lt"/>
              </a:rPr>
              <a:t>  March:</a:t>
            </a:r>
            <a:r>
              <a:rPr lang="en-US" sz="2400" dirty="0">
                <a:latin typeface="+mj-lt"/>
              </a:rPr>
              <a:t> </a:t>
            </a:r>
            <a:r>
              <a:rPr lang="en-US" sz="2400" dirty="0">
                <a:solidFill>
                  <a:srgbClr val="FF0000"/>
                </a:solidFill>
                <a:latin typeface="+mj-lt"/>
              </a:rPr>
              <a:t>Y7 Launch Day </a:t>
            </a:r>
            <a:r>
              <a:rPr lang="en-US" sz="2400" dirty="0">
                <a:latin typeface="+mj-lt"/>
              </a:rPr>
              <a:t>(Periods 5-6)</a:t>
            </a:r>
            <a:endParaRPr lang="en-GB" sz="2400" dirty="0">
              <a:latin typeface="+mj-lt"/>
            </a:endParaRPr>
          </a:p>
          <a:p>
            <a:pPr lvl="0" algn="ctr"/>
            <a:endParaRPr lang="en-US" sz="2400" b="1" dirty="0" smtClean="0">
              <a:latin typeface="+mj-lt"/>
            </a:endParaRPr>
          </a:p>
          <a:p>
            <a:pPr lvl="0" algn="ctr"/>
            <a:r>
              <a:rPr lang="en-US" sz="2400" b="1" dirty="0" smtClean="0">
                <a:latin typeface="+mj-lt"/>
              </a:rPr>
              <a:t>Tuesday </a:t>
            </a:r>
            <a:r>
              <a:rPr lang="en-US" sz="2400" b="1" dirty="0">
                <a:latin typeface="+mj-lt"/>
              </a:rPr>
              <a:t>29th March – Wednesday 30th March </a:t>
            </a:r>
          </a:p>
          <a:p>
            <a:pPr lvl="0" algn="ctr"/>
            <a:r>
              <a:rPr lang="en-US" sz="2400" b="1" dirty="0">
                <a:latin typeface="+mj-lt"/>
              </a:rPr>
              <a:t>(all day, each day):</a:t>
            </a:r>
            <a:r>
              <a:rPr lang="en-US" sz="2400" dirty="0">
                <a:latin typeface="+mj-lt"/>
              </a:rPr>
              <a:t> </a:t>
            </a:r>
            <a:r>
              <a:rPr lang="en-US" sz="2400" dirty="0">
                <a:solidFill>
                  <a:srgbClr val="FF0000"/>
                </a:solidFill>
                <a:latin typeface="+mj-lt"/>
              </a:rPr>
              <a:t>Main Project Days</a:t>
            </a:r>
            <a:endParaRPr lang="en-GB" sz="2400" dirty="0">
              <a:solidFill>
                <a:srgbClr val="FF0000"/>
              </a:solidFill>
              <a:latin typeface="+mj-lt"/>
            </a:endParaRPr>
          </a:p>
          <a:p>
            <a:pPr lvl="0" algn="ctr"/>
            <a:endParaRPr lang="en-US" sz="2400" b="1" dirty="0" smtClean="0">
              <a:latin typeface="+mj-lt"/>
            </a:endParaRPr>
          </a:p>
          <a:p>
            <a:pPr lvl="0" algn="ctr"/>
            <a:r>
              <a:rPr lang="en-US" sz="2400" b="1" dirty="0" smtClean="0">
                <a:latin typeface="+mj-lt"/>
              </a:rPr>
              <a:t>Thursday </a:t>
            </a:r>
            <a:r>
              <a:rPr lang="en-US" sz="2400" b="1" dirty="0">
                <a:latin typeface="+mj-lt"/>
              </a:rPr>
              <a:t>31</a:t>
            </a:r>
            <a:r>
              <a:rPr lang="en-US" sz="2400" b="1" baseline="30000" dirty="0">
                <a:latin typeface="+mj-lt"/>
              </a:rPr>
              <a:t>st</a:t>
            </a:r>
            <a:r>
              <a:rPr lang="en-US" sz="2400" b="1" dirty="0">
                <a:latin typeface="+mj-lt"/>
              </a:rPr>
              <a:t> March (Periods 3-4):</a:t>
            </a:r>
            <a:r>
              <a:rPr lang="en-US" sz="2400" dirty="0">
                <a:latin typeface="+mj-lt"/>
              </a:rPr>
              <a:t> </a:t>
            </a:r>
            <a:endParaRPr lang="en-US" sz="2400" dirty="0" smtClean="0">
              <a:latin typeface="+mj-lt"/>
            </a:endParaRPr>
          </a:p>
          <a:p>
            <a:pPr lvl="0" algn="ctr"/>
            <a:r>
              <a:rPr lang="en-US" sz="2400" dirty="0" smtClean="0">
                <a:solidFill>
                  <a:srgbClr val="FF0000"/>
                </a:solidFill>
                <a:latin typeface="+mj-lt"/>
              </a:rPr>
              <a:t>Y7 </a:t>
            </a:r>
            <a:r>
              <a:rPr lang="en-US" sz="2400" dirty="0">
                <a:solidFill>
                  <a:srgbClr val="FF0000"/>
                </a:solidFill>
                <a:latin typeface="+mj-lt"/>
              </a:rPr>
              <a:t>Connections </a:t>
            </a:r>
          </a:p>
          <a:p>
            <a:pPr lvl="0" algn="ctr"/>
            <a:r>
              <a:rPr lang="en-US" sz="2400" dirty="0">
                <a:solidFill>
                  <a:srgbClr val="FF0000"/>
                </a:solidFill>
                <a:latin typeface="+mj-lt"/>
              </a:rPr>
              <a:t>Celebration (w/parents)</a:t>
            </a:r>
            <a:endParaRPr lang="en-GB" sz="2400" dirty="0">
              <a:solidFill>
                <a:srgbClr val="FF0000"/>
              </a:solidFill>
              <a:latin typeface="+mj-lt"/>
            </a:endParaRPr>
          </a:p>
        </p:txBody>
      </p:sp>
      <p:sp>
        <p:nvSpPr>
          <p:cNvPr id="9"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4748275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dirty="0"/>
              <a:t>            </a:t>
            </a:r>
          </a:p>
          <a:p>
            <a:endParaRPr lang="en-GB" sz="4800" dirty="0"/>
          </a:p>
          <a:p>
            <a:r>
              <a:rPr lang="en-GB" sz="4800" dirty="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0" y="1681869"/>
            <a:ext cx="4391472"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en-US" sz="4800" b="1" dirty="0" smtClean="0">
                <a:ln w="11430"/>
                <a:effectLst>
                  <a:outerShdw blurRad="38100" dist="38100" dir="2700000" algn="tl">
                    <a:srgbClr val="000000">
                      <a:alpha val="43137"/>
                    </a:srgbClr>
                  </a:outerShdw>
                </a:effectLst>
                <a:latin typeface="+mj-lt"/>
              </a:rPr>
              <a:t>Scott </a:t>
            </a:r>
            <a:r>
              <a:rPr lang="en-US" sz="4800" b="1" dirty="0" err="1" smtClean="0">
                <a:ln w="11430"/>
                <a:effectLst>
                  <a:outerShdw blurRad="38100" dist="38100" dir="2700000" algn="tl">
                    <a:srgbClr val="000000">
                      <a:alpha val="43137"/>
                    </a:srgbClr>
                  </a:outerShdw>
                </a:effectLst>
                <a:latin typeface="+mj-lt"/>
              </a:rPr>
              <a:t>Tooley</a:t>
            </a:r>
            <a:endParaRPr lang="en-US" sz="4800" b="1" dirty="0">
              <a:ln w="11430"/>
              <a:effectLst>
                <a:outerShdw blurRad="50800" dist="39000" dir="5460000" algn="tl">
                  <a:srgbClr val="000000">
                    <a:alpha val="38000"/>
                  </a:srgbClr>
                </a:outerShdw>
              </a:effectLst>
              <a:latin typeface="+mj-lt"/>
            </a:endParaRPr>
          </a:p>
        </p:txBody>
      </p:sp>
      <p:sp>
        <p:nvSpPr>
          <p:cNvPr id="10" name="Rectangle 9"/>
          <p:cNvSpPr/>
          <p:nvPr/>
        </p:nvSpPr>
        <p:spPr>
          <a:xfrm>
            <a:off x="5076056" y="4869160"/>
            <a:ext cx="4031432" cy="707886"/>
          </a:xfrm>
          <a:prstGeom prst="rect">
            <a:avLst/>
          </a:prstGeom>
          <a:noFill/>
        </p:spPr>
        <p:txBody>
          <a:bodyPr wrap="square">
            <a:spAutoFit/>
          </a:bodyPr>
          <a:lstStyle/>
          <a:p>
            <a:pPr algn="ctr">
              <a:defRPr/>
            </a:pPr>
            <a:r>
              <a:rPr lang="en-GB" sz="2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Head of Faculty, </a:t>
            </a:r>
            <a:endParaRPr lang="en-GB"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endParaRPr>
          </a:p>
          <a:p>
            <a:pPr algn="ctr">
              <a:defRPr/>
            </a:pPr>
            <a:r>
              <a:rPr lang="en-GB"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Mathematics</a:t>
            </a:r>
            <a:endParaRPr lang="en-GB" sz="2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endParaRPr>
          </a:p>
        </p:txBody>
      </p:sp>
      <p:sp>
        <p:nvSpPr>
          <p:cNvPr id="13" name="Rectangle 12"/>
          <p:cNvSpPr/>
          <p:nvPr/>
        </p:nvSpPr>
        <p:spPr>
          <a:xfrm>
            <a:off x="5076056" y="5532592"/>
            <a:ext cx="4067944" cy="400110"/>
          </a:xfrm>
          <a:prstGeom prst="rect">
            <a:avLst/>
          </a:prstGeom>
          <a:noFill/>
        </p:spPr>
        <p:txBody>
          <a:bodyPr wrap="square">
            <a:spAutoFit/>
          </a:bodyPr>
          <a:lstStyle/>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scto@patana.ac.th</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2525893"/>
            <a:ext cx="1656184" cy="2016224"/>
          </a:xfrm>
          <a:prstGeom prst="rect">
            <a:avLst/>
          </a:prstGeom>
        </p:spPr>
      </p:pic>
      <p:sp>
        <p:nvSpPr>
          <p:cNvPr id="11" name="Rectangle 10"/>
          <p:cNvSpPr/>
          <p:nvPr/>
        </p:nvSpPr>
        <p:spPr>
          <a:xfrm>
            <a:off x="313928" y="1708919"/>
            <a:ext cx="4553743" cy="166199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defRPr/>
            </a:pPr>
            <a:r>
              <a:rPr lang="en-US" sz="4800" b="1" dirty="0" smtClean="0">
                <a:ln w="11430"/>
                <a:effectLst>
                  <a:outerShdw blurRad="38100" dist="38100" dir="2700000" algn="tl">
                    <a:srgbClr val="000000">
                      <a:alpha val="43137"/>
                    </a:srgbClr>
                  </a:outerShdw>
                </a:effectLst>
                <a:latin typeface="+mj-lt"/>
              </a:rPr>
              <a:t>Lena </a:t>
            </a:r>
            <a:r>
              <a:rPr lang="en-US" sz="4800" b="1" dirty="0" err="1">
                <a:ln w="11430"/>
                <a:solidFill>
                  <a:prstClr val="white"/>
                </a:solidFill>
                <a:effectLst>
                  <a:outerShdw blurRad="38100" dist="38100" dir="2700000" algn="tl">
                    <a:srgbClr val="000000">
                      <a:alpha val="43137"/>
                    </a:srgbClr>
                  </a:outerShdw>
                </a:effectLst>
                <a:latin typeface="Lucida Sans Unicode"/>
              </a:rPr>
              <a:t>Perriam</a:t>
            </a:r>
            <a:endParaRPr lang="en-US" sz="4800" b="1" dirty="0">
              <a:ln w="11430"/>
              <a:solidFill>
                <a:prstClr val="white"/>
              </a:solidFill>
              <a:effectLst>
                <a:outerShdw blurRad="50800" dist="39000" dir="5460000" algn="tl">
                  <a:srgbClr val="000000">
                    <a:alpha val="38000"/>
                  </a:srgbClr>
                </a:outerShdw>
              </a:effectLst>
              <a:latin typeface="Lucida Sans Unicode"/>
            </a:endParaRPr>
          </a:p>
          <a:p>
            <a:pPr algn="r">
              <a:defRPr/>
            </a:pPr>
            <a:endParaRPr lang="en-US" sz="5400" b="1" dirty="0">
              <a:ln w="11430"/>
              <a:effectLst>
                <a:outerShdw blurRad="50800" dist="39000" dir="5460000" algn="tl">
                  <a:srgbClr val="000000">
                    <a:alpha val="38000"/>
                  </a:srgbClr>
                </a:outerShdw>
              </a:effectLst>
              <a:latin typeface="+mj-lt"/>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163" y="2577559"/>
            <a:ext cx="1805797" cy="2075885"/>
          </a:xfrm>
          <a:prstGeom prst="rect">
            <a:avLst/>
          </a:prstGeom>
        </p:spPr>
      </p:pic>
      <p:sp>
        <p:nvSpPr>
          <p:cNvPr id="15" name="Rectangle 14"/>
          <p:cNvSpPr/>
          <p:nvPr/>
        </p:nvSpPr>
        <p:spPr>
          <a:xfrm>
            <a:off x="0" y="4864239"/>
            <a:ext cx="4031432" cy="707886"/>
          </a:xfrm>
          <a:prstGeom prst="rect">
            <a:avLst/>
          </a:prstGeom>
          <a:noFill/>
        </p:spPr>
        <p:txBody>
          <a:bodyPr wrap="square">
            <a:spAutoFit/>
          </a:bodyPr>
          <a:lstStyle/>
          <a:p>
            <a:pPr algn="ctr">
              <a:defRPr/>
            </a:pPr>
            <a:r>
              <a:rPr lang="en-US" sz="2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Senior Teacher - KS3 </a:t>
            </a:r>
            <a:endPar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endParaRPr>
          </a:p>
          <a:p>
            <a:pPr algn="ctr">
              <a:defRPr/>
            </a:pPr>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a:t>
            </a:r>
            <a:r>
              <a:rPr lang="en-US" sz="2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rPr>
              <a:t>Student Welfare)</a:t>
            </a:r>
          </a:p>
        </p:txBody>
      </p:sp>
      <p:sp>
        <p:nvSpPr>
          <p:cNvPr id="16" name="Rectangle 15"/>
          <p:cNvSpPr/>
          <p:nvPr/>
        </p:nvSpPr>
        <p:spPr>
          <a:xfrm>
            <a:off x="35090" y="5609768"/>
            <a:ext cx="4067944" cy="400110"/>
          </a:xfrm>
          <a:prstGeom prst="rect">
            <a:avLst/>
          </a:prstGeom>
          <a:noFill/>
        </p:spPr>
        <p:txBody>
          <a:bodyPr wrap="square">
            <a:spAutoFit/>
          </a:bodyPr>
          <a:lstStyle/>
          <a:p>
            <a:pPr algn="ctr">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lepe@patana.ac.th</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7" name="Rectangle 2"/>
          <p:cNvSpPr txBox="1">
            <a:spLocks noRot="1" noChangeArrowheads="1"/>
          </p:cNvSpPr>
          <p:nvPr/>
        </p:nvSpPr>
        <p:spPr>
          <a:xfrm>
            <a:off x="6444208" y="765969"/>
            <a:ext cx="2708635" cy="914400"/>
          </a:xfrm>
          <a:prstGeom prst="rect">
            <a:avLst/>
          </a:prstGeom>
        </p:spPr>
        <p:txBody>
          <a:bodyPr/>
          <a:lstStyle/>
          <a:p>
            <a:pPr algn="ctr">
              <a:defRPr/>
            </a:pPr>
            <a:r>
              <a:rPr lang="en-US" sz="4800" dirty="0">
                <a:latin typeface="+mj-lt"/>
                <a:ea typeface="+mj-ea"/>
                <a:cs typeface="+mj-cs"/>
              </a:rPr>
              <a:t>Year 7</a:t>
            </a:r>
          </a:p>
        </p:txBody>
      </p:sp>
    </p:spTree>
    <p:extLst>
      <p:ext uri="{BB962C8B-B14F-4D97-AF65-F5344CB8AC3E}">
        <p14:creationId xmlns:p14="http://schemas.microsoft.com/office/powerpoint/2010/main" val="14962890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13970" y="1612638"/>
            <a:ext cx="9144000" cy="5486400"/>
          </a:xfrm>
          <a:prstGeom prst="rect">
            <a:avLst/>
          </a:prstGeom>
          <a:solidFill>
            <a:srgbClr val="001831"/>
          </a:solidFill>
          <a:ln w="9525">
            <a:solidFill>
              <a:schemeClr val="tx1"/>
            </a:solidFill>
            <a:miter lim="800000"/>
            <a:headEnd/>
            <a:tailEnd/>
          </a:ln>
        </p:spPr>
        <p:txBody>
          <a:bodyPr wrap="none" anchor="ctr"/>
          <a:lstStyle/>
          <a:p>
            <a:endParaRPr lang="en-US"/>
          </a:p>
        </p:txBody>
      </p:sp>
      <p:graphicFrame>
        <p:nvGraphicFramePr>
          <p:cNvPr id="12" name="Object 11"/>
          <p:cNvGraphicFramePr>
            <a:graphicFrameLocks noChangeAspect="1"/>
          </p:cNvGraphicFramePr>
          <p:nvPr>
            <p:extLst/>
          </p:nvPr>
        </p:nvGraphicFramePr>
        <p:xfrm>
          <a:off x="782638" y="1804988"/>
          <a:ext cx="8012112" cy="2430462"/>
        </p:xfrm>
        <a:graphic>
          <a:graphicData uri="http://schemas.openxmlformats.org/presentationml/2006/ole">
            <mc:AlternateContent xmlns:mc="http://schemas.openxmlformats.org/markup-compatibility/2006">
              <mc:Choice xmlns:v="urn:schemas-microsoft-com:vml" Requires="v">
                <p:oleObj spid="_x0000_s94252" name="Document" r:id="rId4" imgW="5860492" imgH="1780365" progId="Word.Document.12">
                  <p:embed/>
                </p:oleObj>
              </mc:Choice>
              <mc:Fallback>
                <p:oleObj name="Document" r:id="rId4" imgW="5860492" imgH="1780365" progId="Word.Document.12">
                  <p:embed/>
                  <p:pic>
                    <p:nvPicPr>
                      <p:cNvPr id="0" name=""/>
                      <p:cNvPicPr/>
                      <p:nvPr/>
                    </p:nvPicPr>
                    <p:blipFill>
                      <a:blip r:embed="rId5"/>
                      <a:stretch>
                        <a:fillRect/>
                      </a:stretch>
                    </p:blipFill>
                    <p:spPr>
                      <a:xfrm>
                        <a:off x="782638" y="1804988"/>
                        <a:ext cx="8012112" cy="2430462"/>
                      </a:xfrm>
                      <a:prstGeom prst="rect">
                        <a:avLst/>
                      </a:prstGeom>
                    </p:spPr>
                  </p:pic>
                </p:oleObj>
              </mc:Fallback>
            </mc:AlternateContent>
          </a:graphicData>
        </a:graphic>
      </p:graphicFrame>
      <p:sp>
        <p:nvSpPr>
          <p:cNvPr id="10242" name="Footer Placeholder 3"/>
          <p:cNvSpPr txBox="1">
            <a:spLocks noGrp="1"/>
          </p:cNvSpPr>
          <p:nvPr/>
        </p:nvSpPr>
        <p:spPr bwMode="auto">
          <a:xfrm>
            <a:off x="577280" y="610396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pic>
        <p:nvPicPr>
          <p:cNvPr id="10244" name="Picture 4" descr="A4_identityBand_50pc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A4_accreditation_50pc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6162700"/>
            <a:ext cx="925252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a:xfrm>
            <a:off x="3026775" y="975714"/>
            <a:ext cx="6003925" cy="914400"/>
          </a:xfrm>
          <a:prstGeom prst="rect">
            <a:avLst/>
          </a:prstGeom>
        </p:spPr>
        <p:txBody>
          <a:bodyPr/>
          <a:lstStyle/>
          <a:p>
            <a:pPr algn="r">
              <a:defRPr/>
            </a:pPr>
            <a:r>
              <a:rPr lang="en-US" sz="4000" dirty="0">
                <a:latin typeface="+mj-lt"/>
                <a:ea typeface="+mj-ea"/>
                <a:cs typeface="+mj-cs"/>
              </a:rPr>
              <a:t>The Year 7 Tutor Team</a:t>
            </a:r>
          </a:p>
        </p:txBody>
      </p:sp>
      <p:sp>
        <p:nvSpPr>
          <p:cNvPr id="10247" name="Line 13"/>
          <p:cNvSpPr>
            <a:spLocks noChangeShapeType="1"/>
          </p:cNvSpPr>
          <p:nvPr/>
        </p:nvSpPr>
        <p:spPr bwMode="auto">
          <a:xfrm>
            <a:off x="5758880" y="351316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17"/>
          <p:cNvSpPr/>
          <p:nvPr/>
        </p:nvSpPr>
        <p:spPr>
          <a:xfrm>
            <a:off x="2068284" y="3056909"/>
            <a:ext cx="713657" cy="646331"/>
          </a:xfrm>
          <a:prstGeom prst="rect">
            <a:avLst/>
          </a:prstGeom>
          <a:noFill/>
        </p:spPr>
        <p:txBody>
          <a:bodyPr wrap="none">
            <a:spAutoFit/>
          </a:bodyPr>
          <a:lstStyle/>
          <a:p>
            <a:pPr algn="ctr">
              <a:defRPr/>
            </a:pPr>
            <a:r>
              <a:rPr lang="en-US" sz="3600" b="1" dirty="0">
                <a:ln w="18000">
                  <a:noFill/>
                  <a:prstDash val="solid"/>
                  <a:miter lim="800000"/>
                </a:ln>
                <a:solidFill>
                  <a:srgbClr val="0000FF"/>
                </a:solidFill>
              </a:rPr>
              <a:t>7C</a:t>
            </a:r>
          </a:p>
        </p:txBody>
      </p:sp>
      <p:sp>
        <p:nvSpPr>
          <p:cNvPr id="31" name="Rectangle 30"/>
          <p:cNvSpPr/>
          <p:nvPr/>
        </p:nvSpPr>
        <p:spPr>
          <a:xfrm>
            <a:off x="3995688" y="3056910"/>
            <a:ext cx="761748" cy="646331"/>
          </a:xfrm>
          <a:prstGeom prst="rect">
            <a:avLst/>
          </a:prstGeom>
          <a:noFill/>
        </p:spPr>
        <p:txBody>
          <a:bodyPr wrap="none">
            <a:spAutoFit/>
          </a:bodyPr>
          <a:lstStyle/>
          <a:p>
            <a:pPr algn="ctr">
              <a:defRPr/>
            </a:pPr>
            <a:r>
              <a:rPr lang="en-US" sz="3600" b="1" dirty="0" smtClean="0">
                <a:ln w="18000">
                  <a:noFill/>
                  <a:prstDash val="solid"/>
                  <a:miter lim="800000"/>
                </a:ln>
                <a:solidFill>
                  <a:srgbClr val="C00000"/>
                </a:solidFill>
              </a:rPr>
              <a:t>7D</a:t>
            </a:r>
            <a:endParaRPr lang="en-US" sz="3600" b="1" dirty="0">
              <a:ln w="18000">
                <a:noFill/>
                <a:prstDash val="solid"/>
                <a:miter lim="800000"/>
              </a:ln>
              <a:solidFill>
                <a:srgbClr val="C00000"/>
              </a:solidFill>
            </a:endParaRPr>
          </a:p>
        </p:txBody>
      </p:sp>
      <p:sp>
        <p:nvSpPr>
          <p:cNvPr id="32" name="Rectangle 31"/>
          <p:cNvSpPr/>
          <p:nvPr/>
        </p:nvSpPr>
        <p:spPr>
          <a:xfrm>
            <a:off x="5892583" y="3082994"/>
            <a:ext cx="728084" cy="646331"/>
          </a:xfrm>
          <a:prstGeom prst="rect">
            <a:avLst/>
          </a:prstGeom>
          <a:noFill/>
        </p:spPr>
        <p:txBody>
          <a:bodyPr wrap="none">
            <a:spAutoFit/>
          </a:bodyPr>
          <a:lstStyle/>
          <a:p>
            <a:pPr algn="ctr">
              <a:defRPr/>
            </a:pPr>
            <a:r>
              <a:rPr lang="en-US" sz="3600" b="1" dirty="0" smtClean="0">
                <a:ln w="18000">
                  <a:noFill/>
                  <a:prstDash val="solid"/>
                  <a:miter lim="800000"/>
                </a:ln>
                <a:solidFill>
                  <a:srgbClr val="FFFF00"/>
                </a:solidFill>
              </a:rPr>
              <a:t>7E</a:t>
            </a:r>
            <a:endParaRPr lang="en-US" sz="3600" b="1" dirty="0">
              <a:ln w="18000">
                <a:noFill/>
                <a:prstDash val="solid"/>
                <a:miter lim="800000"/>
              </a:ln>
              <a:solidFill>
                <a:srgbClr val="FFFF00"/>
              </a:solidFill>
            </a:endParaRPr>
          </a:p>
        </p:txBody>
      </p:sp>
      <p:sp>
        <p:nvSpPr>
          <p:cNvPr id="33" name="Rectangle 32"/>
          <p:cNvSpPr/>
          <p:nvPr/>
        </p:nvSpPr>
        <p:spPr>
          <a:xfrm>
            <a:off x="7990040" y="3074725"/>
            <a:ext cx="713657" cy="646331"/>
          </a:xfrm>
          <a:prstGeom prst="rect">
            <a:avLst/>
          </a:prstGeom>
          <a:noFill/>
        </p:spPr>
        <p:txBody>
          <a:bodyPr wrap="none">
            <a:spAutoFit/>
          </a:bodyPr>
          <a:lstStyle/>
          <a:p>
            <a:pPr algn="ctr">
              <a:defRPr/>
            </a:pPr>
            <a:r>
              <a:rPr lang="en-US" sz="3600" b="1" dirty="0" smtClean="0">
                <a:ln w="18000">
                  <a:noFill/>
                  <a:prstDash val="solid"/>
                  <a:miter lim="800000"/>
                </a:ln>
                <a:solidFill>
                  <a:srgbClr val="00B050"/>
                </a:solidFill>
              </a:rPr>
              <a:t>7K</a:t>
            </a:r>
            <a:endParaRPr lang="en-US" sz="3600" b="1" dirty="0">
              <a:ln w="18000">
                <a:noFill/>
                <a:prstDash val="solid"/>
                <a:miter lim="800000"/>
              </a:ln>
              <a:solidFill>
                <a:srgbClr val="00B050"/>
              </a:solidFill>
            </a:endParaRPr>
          </a:p>
        </p:txBody>
      </p:sp>
      <p:graphicFrame>
        <p:nvGraphicFramePr>
          <p:cNvPr id="13" name="Object 12"/>
          <p:cNvGraphicFramePr>
            <a:graphicFrameLocks noChangeAspect="1"/>
          </p:cNvGraphicFramePr>
          <p:nvPr>
            <p:extLst/>
          </p:nvPr>
        </p:nvGraphicFramePr>
        <p:xfrm>
          <a:off x="757238" y="4067175"/>
          <a:ext cx="8086725" cy="6532563"/>
        </p:xfrm>
        <a:graphic>
          <a:graphicData uri="http://schemas.openxmlformats.org/presentationml/2006/ole">
            <mc:AlternateContent xmlns:mc="http://schemas.openxmlformats.org/markup-compatibility/2006">
              <mc:Choice xmlns:v="urn:schemas-microsoft-com:vml" Requires="v">
                <p:oleObj spid="_x0000_s94253" name="Document" r:id="rId8" imgW="5860492" imgH="4744884" progId="Word.Document.12">
                  <p:embed/>
                </p:oleObj>
              </mc:Choice>
              <mc:Fallback>
                <p:oleObj name="Document" r:id="rId8" imgW="5860492" imgH="4744884" progId="Word.Document.12">
                  <p:embed/>
                  <p:pic>
                    <p:nvPicPr>
                      <p:cNvPr id="0" name=""/>
                      <p:cNvPicPr/>
                      <p:nvPr/>
                    </p:nvPicPr>
                    <p:blipFill>
                      <a:blip r:embed="rId9"/>
                      <a:stretch>
                        <a:fillRect/>
                      </a:stretch>
                    </p:blipFill>
                    <p:spPr>
                      <a:xfrm>
                        <a:off x="757238" y="4067175"/>
                        <a:ext cx="8086725" cy="6532563"/>
                      </a:xfrm>
                      <a:prstGeom prst="rect">
                        <a:avLst/>
                      </a:prstGeom>
                    </p:spPr>
                  </p:pic>
                </p:oleObj>
              </mc:Fallback>
            </mc:AlternateContent>
          </a:graphicData>
        </a:graphic>
      </p:graphicFrame>
      <p:sp>
        <p:nvSpPr>
          <p:cNvPr id="35" name="Rectangle 34"/>
          <p:cNvSpPr/>
          <p:nvPr/>
        </p:nvSpPr>
        <p:spPr>
          <a:xfrm>
            <a:off x="2135069" y="5404902"/>
            <a:ext cx="694421" cy="646331"/>
          </a:xfrm>
          <a:prstGeom prst="rect">
            <a:avLst/>
          </a:prstGeom>
          <a:noFill/>
        </p:spPr>
        <p:txBody>
          <a:bodyPr wrap="none">
            <a:spAutoFit/>
          </a:bodyPr>
          <a:lstStyle/>
          <a:p>
            <a:pPr algn="ctr">
              <a:defRPr/>
            </a:pPr>
            <a:r>
              <a:rPr lang="en-US" sz="3600" b="1" dirty="0" smtClean="0">
                <a:ln w="18000">
                  <a:noFill/>
                  <a:prstDash val="solid"/>
                  <a:miter lim="800000"/>
                </a:ln>
                <a:solidFill>
                  <a:srgbClr val="C00000"/>
                </a:solidFill>
              </a:rPr>
              <a:t>7L</a:t>
            </a:r>
            <a:endParaRPr lang="en-US" sz="3600" b="1" dirty="0">
              <a:ln w="18000">
                <a:noFill/>
                <a:prstDash val="solid"/>
                <a:miter lim="800000"/>
              </a:ln>
              <a:solidFill>
                <a:srgbClr val="C00000"/>
              </a:solidFill>
            </a:endParaRPr>
          </a:p>
        </p:txBody>
      </p:sp>
      <p:sp>
        <p:nvSpPr>
          <p:cNvPr id="36" name="Rectangle 35"/>
          <p:cNvSpPr/>
          <p:nvPr/>
        </p:nvSpPr>
        <p:spPr>
          <a:xfrm>
            <a:off x="3964430" y="5522274"/>
            <a:ext cx="824264" cy="646331"/>
          </a:xfrm>
          <a:prstGeom prst="rect">
            <a:avLst/>
          </a:prstGeom>
          <a:noFill/>
        </p:spPr>
        <p:txBody>
          <a:bodyPr wrap="none">
            <a:spAutoFit/>
          </a:bodyPr>
          <a:lstStyle/>
          <a:p>
            <a:pPr algn="ctr">
              <a:defRPr/>
            </a:pPr>
            <a:r>
              <a:rPr lang="en-US" sz="3600" b="1" dirty="0">
                <a:ln w="18000">
                  <a:noFill/>
                  <a:prstDash val="solid"/>
                  <a:miter lim="800000"/>
                </a:ln>
                <a:solidFill>
                  <a:srgbClr val="FFFF00"/>
                </a:solidFill>
              </a:rPr>
              <a:t>7M</a:t>
            </a:r>
          </a:p>
        </p:txBody>
      </p:sp>
      <p:sp>
        <p:nvSpPr>
          <p:cNvPr id="37" name="Rectangle 36"/>
          <p:cNvSpPr/>
          <p:nvPr/>
        </p:nvSpPr>
        <p:spPr>
          <a:xfrm>
            <a:off x="6185773" y="5461806"/>
            <a:ext cx="636713" cy="646331"/>
          </a:xfrm>
          <a:prstGeom prst="rect">
            <a:avLst/>
          </a:prstGeom>
          <a:noFill/>
        </p:spPr>
        <p:txBody>
          <a:bodyPr wrap="none">
            <a:spAutoFit/>
          </a:bodyPr>
          <a:lstStyle/>
          <a:p>
            <a:pPr algn="ctr">
              <a:defRPr/>
            </a:pPr>
            <a:r>
              <a:rPr lang="en-US" sz="3600" b="1" dirty="0">
                <a:ln w="18000">
                  <a:noFill/>
                  <a:prstDash val="solid"/>
                  <a:miter lim="800000"/>
                </a:ln>
                <a:solidFill>
                  <a:srgbClr val="00B0F0"/>
                </a:solidFill>
              </a:rPr>
              <a:t>7S</a:t>
            </a:r>
          </a:p>
        </p:txBody>
      </p:sp>
      <p:sp>
        <p:nvSpPr>
          <p:cNvPr id="38" name="Rectangle 37"/>
          <p:cNvSpPr/>
          <p:nvPr/>
        </p:nvSpPr>
        <p:spPr>
          <a:xfrm>
            <a:off x="7889962" y="5487000"/>
            <a:ext cx="814647" cy="646331"/>
          </a:xfrm>
          <a:prstGeom prst="rect">
            <a:avLst/>
          </a:prstGeom>
          <a:noFill/>
        </p:spPr>
        <p:txBody>
          <a:bodyPr wrap="none">
            <a:spAutoFit/>
          </a:bodyPr>
          <a:lstStyle/>
          <a:p>
            <a:pPr algn="ctr">
              <a:defRPr/>
            </a:pPr>
            <a:r>
              <a:rPr lang="en-US" sz="3600" b="1" dirty="0">
                <a:ln w="18000">
                  <a:noFill/>
                  <a:prstDash val="solid"/>
                  <a:miter lim="800000"/>
                </a:ln>
                <a:solidFill>
                  <a:srgbClr val="00B050"/>
                </a:solidFill>
              </a:rPr>
              <a:t>7W</a:t>
            </a:r>
          </a:p>
        </p:txBody>
      </p:sp>
      <p:sp>
        <p:nvSpPr>
          <p:cNvPr id="2" name="TextBox 1"/>
          <p:cNvSpPr txBox="1"/>
          <p:nvPr/>
        </p:nvSpPr>
        <p:spPr>
          <a:xfrm>
            <a:off x="796760" y="3629087"/>
            <a:ext cx="2046852" cy="646331"/>
          </a:xfrm>
          <a:prstGeom prst="rect">
            <a:avLst/>
          </a:prstGeom>
          <a:noFill/>
        </p:spPr>
        <p:txBody>
          <a:bodyPr wrap="square" rtlCol="0">
            <a:spAutoFit/>
          </a:bodyPr>
          <a:lstStyle/>
          <a:p>
            <a:pPr algn="ctr"/>
            <a:r>
              <a:rPr lang="en-GB" dirty="0" err="1" smtClean="0"/>
              <a:t>Mun</a:t>
            </a:r>
            <a:r>
              <a:rPr lang="en-GB" dirty="0" smtClean="0"/>
              <a:t> Yee Chong</a:t>
            </a:r>
          </a:p>
          <a:p>
            <a:pPr algn="ctr"/>
            <a:r>
              <a:rPr lang="en-GB" dirty="0" smtClean="0"/>
              <a:t>Tania Leyland</a:t>
            </a:r>
            <a:endParaRPr lang="en-GB" dirty="0"/>
          </a:p>
        </p:txBody>
      </p:sp>
      <p:sp>
        <p:nvSpPr>
          <p:cNvPr id="19" name="TextBox 18"/>
          <p:cNvSpPr txBox="1"/>
          <p:nvPr/>
        </p:nvSpPr>
        <p:spPr>
          <a:xfrm>
            <a:off x="2876490" y="3586471"/>
            <a:ext cx="1932343" cy="646331"/>
          </a:xfrm>
          <a:prstGeom prst="rect">
            <a:avLst/>
          </a:prstGeom>
          <a:noFill/>
        </p:spPr>
        <p:txBody>
          <a:bodyPr wrap="square" rtlCol="0">
            <a:spAutoFit/>
          </a:bodyPr>
          <a:lstStyle/>
          <a:p>
            <a:pPr algn="ctr"/>
            <a:r>
              <a:rPr lang="en-GB" dirty="0" smtClean="0"/>
              <a:t>Alan Derby</a:t>
            </a:r>
          </a:p>
          <a:p>
            <a:pPr algn="ctr"/>
            <a:r>
              <a:rPr lang="en-GB" dirty="0" smtClean="0"/>
              <a:t>Louise MacGregor</a:t>
            </a:r>
            <a:endParaRPr lang="en-GB" dirty="0"/>
          </a:p>
        </p:txBody>
      </p:sp>
      <p:sp>
        <p:nvSpPr>
          <p:cNvPr id="20" name="TextBox 19"/>
          <p:cNvSpPr txBox="1"/>
          <p:nvPr/>
        </p:nvSpPr>
        <p:spPr>
          <a:xfrm>
            <a:off x="4808834" y="3593446"/>
            <a:ext cx="2060746" cy="646331"/>
          </a:xfrm>
          <a:prstGeom prst="rect">
            <a:avLst/>
          </a:prstGeom>
          <a:noFill/>
        </p:spPr>
        <p:txBody>
          <a:bodyPr wrap="square" rtlCol="0">
            <a:spAutoFit/>
          </a:bodyPr>
          <a:lstStyle/>
          <a:p>
            <a:pPr algn="ctr"/>
            <a:r>
              <a:rPr lang="en-GB" dirty="0" smtClean="0"/>
              <a:t>Miles Ellerby</a:t>
            </a:r>
          </a:p>
          <a:p>
            <a:pPr algn="ctr"/>
            <a:r>
              <a:rPr lang="en-GB" dirty="0" smtClean="0"/>
              <a:t>Simon Worrall</a:t>
            </a:r>
          </a:p>
        </p:txBody>
      </p:sp>
      <p:sp>
        <p:nvSpPr>
          <p:cNvPr id="21" name="TextBox 20"/>
          <p:cNvSpPr txBox="1"/>
          <p:nvPr/>
        </p:nvSpPr>
        <p:spPr>
          <a:xfrm>
            <a:off x="6877350" y="3586470"/>
            <a:ext cx="1939161" cy="646331"/>
          </a:xfrm>
          <a:prstGeom prst="rect">
            <a:avLst/>
          </a:prstGeom>
          <a:noFill/>
        </p:spPr>
        <p:txBody>
          <a:bodyPr wrap="square" rtlCol="0">
            <a:spAutoFit/>
          </a:bodyPr>
          <a:lstStyle/>
          <a:p>
            <a:pPr algn="ctr"/>
            <a:r>
              <a:rPr lang="en-GB" dirty="0" smtClean="0"/>
              <a:t>Karen McGuire</a:t>
            </a:r>
          </a:p>
          <a:p>
            <a:pPr algn="ctr"/>
            <a:r>
              <a:rPr lang="en-GB" dirty="0" smtClean="0"/>
              <a:t>Mark Willis</a:t>
            </a:r>
            <a:endParaRPr lang="en-GB" dirty="0"/>
          </a:p>
        </p:txBody>
      </p:sp>
    </p:spTree>
    <p:extLst>
      <p:ext uri="{BB962C8B-B14F-4D97-AF65-F5344CB8AC3E}">
        <p14:creationId xmlns:p14="http://schemas.microsoft.com/office/powerpoint/2010/main" val="4077697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7565" y="1471496"/>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2" name="TextBox 1"/>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7" name="TextBox 6"/>
          <p:cNvSpPr txBox="1"/>
          <p:nvPr/>
        </p:nvSpPr>
        <p:spPr>
          <a:xfrm>
            <a:off x="395536" y="3630570"/>
            <a:ext cx="2517731" cy="600164"/>
          </a:xfrm>
          <a:prstGeom prst="rect">
            <a:avLst/>
          </a:prstGeom>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fontAlgn="auto">
              <a:spcBef>
                <a:spcPts val="0"/>
              </a:spcBef>
              <a:spcAft>
                <a:spcPts val="0"/>
              </a:spcAft>
            </a:pPr>
            <a:r>
              <a:rPr lang="en-GB" sz="3300" b="1" dirty="0">
                <a:solidFill>
                  <a:srgbClr val="C00000"/>
                </a:solidFill>
                <a:effectLst>
                  <a:glow rad="76200">
                    <a:prstClr val="white"/>
                  </a:glow>
                </a:effectLst>
              </a:rPr>
              <a:t> </a:t>
            </a:r>
            <a:r>
              <a:rPr lang="en-GB" sz="3300" b="1" dirty="0" err="1">
                <a:solidFill>
                  <a:srgbClr val="C00000"/>
                </a:solidFill>
                <a:effectLst>
                  <a:glow rad="76200">
                    <a:prstClr val="white"/>
                  </a:glow>
                </a:effectLst>
              </a:rPr>
              <a:t>MidYIS</a:t>
            </a:r>
            <a:r>
              <a:rPr lang="en-GB" sz="3300" b="1" dirty="0">
                <a:solidFill>
                  <a:srgbClr val="C00000"/>
                </a:solidFill>
                <a:effectLst>
                  <a:glow rad="76200">
                    <a:prstClr val="white"/>
                  </a:glow>
                </a:effectLst>
              </a:rPr>
              <a:t> data</a:t>
            </a:r>
          </a:p>
        </p:txBody>
      </p:sp>
      <p:sp>
        <p:nvSpPr>
          <p:cNvPr id="8" name="TextBox 7"/>
          <p:cNvSpPr txBox="1"/>
          <p:nvPr/>
        </p:nvSpPr>
        <p:spPr>
          <a:xfrm>
            <a:off x="0" y="4454680"/>
            <a:ext cx="4575131" cy="1938992"/>
          </a:xfrm>
          <a:prstGeom prst="rect">
            <a:avLst/>
          </a:prstGeom>
          <a:noFill/>
        </p:spPr>
        <p:txBody>
          <a:bodyPr wrap="square" rtlCol="0">
            <a:spAutoFit/>
          </a:bodyPr>
          <a:lstStyle/>
          <a:p>
            <a:pPr marL="214313" indent="-214313" fontAlgn="auto">
              <a:spcBef>
                <a:spcPts val="0"/>
              </a:spcBef>
              <a:spcAft>
                <a:spcPts val="0"/>
              </a:spcAft>
              <a:buFont typeface="Arial" panose="020B0604020202020204" pitchFamily="34" charset="0"/>
              <a:buChar char="•"/>
            </a:pPr>
            <a:r>
              <a:rPr lang="en-GB" dirty="0">
                <a:solidFill>
                  <a:prstClr val="white"/>
                </a:solidFill>
                <a:latin typeface="Calibri" panose="020F0502020204030204"/>
                <a:cs typeface="+mn-cs"/>
              </a:rPr>
              <a:t>“</a:t>
            </a:r>
            <a:r>
              <a:rPr lang="en-GB" dirty="0" err="1">
                <a:solidFill>
                  <a:prstClr val="white"/>
                </a:solidFill>
                <a:latin typeface="Lucida Bright" panose="02040602050505020304" pitchFamily="18" charset="0"/>
                <a:cs typeface="+mn-cs"/>
              </a:rPr>
              <a:t>MidYIS</a:t>
            </a:r>
            <a:r>
              <a:rPr lang="en-GB" dirty="0">
                <a:solidFill>
                  <a:prstClr val="white"/>
                </a:solidFill>
                <a:latin typeface="Lucida Bright" panose="02040602050505020304" pitchFamily="18" charset="0"/>
                <a:cs typeface="+mn-cs"/>
              </a:rPr>
              <a:t>”: Middle Years Information System</a:t>
            </a:r>
          </a:p>
          <a:p>
            <a:pPr marL="214313" indent="-214313" fontAlgn="auto">
              <a:spcBef>
                <a:spcPts val="0"/>
              </a:spcBef>
              <a:spcAft>
                <a:spcPts val="0"/>
              </a:spcAft>
              <a:buFont typeface="Arial" panose="020B0604020202020204" pitchFamily="34" charset="0"/>
              <a:buChar char="•"/>
            </a:pPr>
            <a:r>
              <a:rPr lang="en-GB" dirty="0">
                <a:solidFill>
                  <a:prstClr val="white"/>
                </a:solidFill>
                <a:latin typeface="Lucida Bright" panose="02040602050505020304" pitchFamily="18" charset="0"/>
                <a:cs typeface="+mn-cs"/>
              </a:rPr>
              <a:t>CEM Centre: </a:t>
            </a:r>
            <a:r>
              <a:rPr lang="en-GB" sz="1200" dirty="0">
                <a:solidFill>
                  <a:prstClr val="white"/>
                </a:solidFill>
                <a:latin typeface="Lucida Bright" panose="02040602050505020304" pitchFamily="18" charset="0"/>
                <a:cs typeface="+mn-cs"/>
              </a:rPr>
              <a:t>Centre for Evaluation and Monitoring (Durham University)</a:t>
            </a:r>
          </a:p>
          <a:p>
            <a:pPr marL="214313" indent="-214313" fontAlgn="auto">
              <a:spcBef>
                <a:spcPts val="0"/>
              </a:spcBef>
              <a:spcAft>
                <a:spcPts val="0"/>
              </a:spcAft>
              <a:buFont typeface="Arial" panose="020B0604020202020204" pitchFamily="34" charset="0"/>
              <a:buChar char="•"/>
            </a:pPr>
            <a:r>
              <a:rPr lang="en-GB" dirty="0">
                <a:solidFill>
                  <a:prstClr val="white"/>
                </a:solidFill>
                <a:latin typeface="Lucida Bright" panose="02040602050505020304" pitchFamily="18" charset="0"/>
                <a:cs typeface="+mn-cs"/>
              </a:rPr>
              <a:t>50 minutes</a:t>
            </a:r>
          </a:p>
          <a:p>
            <a:pPr marL="214313" indent="-214313" fontAlgn="auto">
              <a:spcBef>
                <a:spcPts val="0"/>
              </a:spcBef>
              <a:spcAft>
                <a:spcPts val="0"/>
              </a:spcAft>
              <a:buFont typeface="Arial" panose="020B0604020202020204" pitchFamily="34" charset="0"/>
              <a:buChar char="•"/>
            </a:pPr>
            <a:r>
              <a:rPr lang="en-GB" dirty="0">
                <a:solidFill>
                  <a:prstClr val="white"/>
                </a:solidFill>
                <a:latin typeface="Lucida Bright" panose="02040602050505020304" pitchFamily="18" charset="0"/>
                <a:cs typeface="+mn-cs"/>
              </a:rPr>
              <a:t>Adaptive </a:t>
            </a:r>
          </a:p>
          <a:p>
            <a:pPr marL="214313" indent="-214313" fontAlgn="auto">
              <a:spcBef>
                <a:spcPts val="0"/>
              </a:spcBef>
              <a:spcAft>
                <a:spcPts val="0"/>
              </a:spcAft>
              <a:buFont typeface="Arial" panose="020B0604020202020204" pitchFamily="34" charset="0"/>
              <a:buChar char="•"/>
            </a:pPr>
            <a:r>
              <a:rPr lang="en-GB" dirty="0">
                <a:solidFill>
                  <a:prstClr val="white"/>
                </a:solidFill>
                <a:latin typeface="Lucida Bright" panose="02040602050505020304" pitchFamily="18" charset="0"/>
                <a:cs typeface="+mn-cs"/>
              </a:rPr>
              <a:t>Vocabulary, Maths, Non-verbal, Skills</a:t>
            </a:r>
            <a:endParaRPr lang="en-US" dirty="0">
              <a:solidFill>
                <a:prstClr val="white"/>
              </a:solidFill>
              <a:latin typeface="Lucida Bright" panose="02040602050505020304" pitchFamily="18" charset="0"/>
              <a:cs typeface="+mn-cs"/>
            </a:endParaRPr>
          </a:p>
        </p:txBody>
      </p:sp>
      <p:sp>
        <p:nvSpPr>
          <p:cNvPr id="10" name="TextBox 9"/>
          <p:cNvSpPr txBox="1"/>
          <p:nvPr/>
        </p:nvSpPr>
        <p:spPr>
          <a:xfrm>
            <a:off x="4580317" y="4916344"/>
            <a:ext cx="4575131" cy="1477328"/>
          </a:xfrm>
          <a:prstGeom prst="rect">
            <a:avLst/>
          </a:prstGeom>
          <a:noFill/>
        </p:spPr>
        <p:txBody>
          <a:bodyPr wrap="square" rtlCol="0">
            <a:spAutoFit/>
          </a:bodyPr>
          <a:lstStyle/>
          <a:p>
            <a:pPr marL="214313" indent="-214313" fontAlgn="auto">
              <a:spcBef>
                <a:spcPts val="0"/>
              </a:spcBef>
              <a:spcAft>
                <a:spcPts val="0"/>
              </a:spcAft>
              <a:buFont typeface="Arial" panose="020B0604020202020204" pitchFamily="34" charset="0"/>
              <a:buChar char="•"/>
            </a:pPr>
            <a:r>
              <a:rPr lang="en-GB" dirty="0">
                <a:solidFill>
                  <a:prstClr val="white"/>
                </a:solidFill>
                <a:latin typeface="Lucida Bright" panose="02040602050505020304" pitchFamily="18" charset="0"/>
                <a:cs typeface="+mn-cs"/>
              </a:rPr>
              <a:t>Aptitude and ability, not achievement</a:t>
            </a:r>
          </a:p>
          <a:p>
            <a:pPr marL="214313" indent="-214313" fontAlgn="auto">
              <a:spcBef>
                <a:spcPts val="0"/>
              </a:spcBef>
              <a:spcAft>
                <a:spcPts val="0"/>
              </a:spcAft>
              <a:buFont typeface="Arial" panose="020B0604020202020204" pitchFamily="34" charset="0"/>
              <a:buChar char="•"/>
            </a:pPr>
            <a:r>
              <a:rPr lang="en-GB" dirty="0">
                <a:solidFill>
                  <a:prstClr val="white"/>
                </a:solidFill>
                <a:latin typeface="Lucida Bright" panose="02040602050505020304" pitchFamily="18" charset="0"/>
                <a:cs typeface="+mn-cs"/>
              </a:rPr>
              <a:t>Measure of “typical” performance used to give an </a:t>
            </a:r>
            <a:r>
              <a:rPr lang="en-GB" u="sng" dirty="0">
                <a:solidFill>
                  <a:prstClr val="white"/>
                </a:solidFill>
                <a:latin typeface="Lucida Bright" panose="02040602050505020304" pitchFamily="18" charset="0"/>
                <a:cs typeface="+mn-cs"/>
              </a:rPr>
              <a:t>expected</a:t>
            </a:r>
            <a:r>
              <a:rPr lang="en-GB" dirty="0">
                <a:solidFill>
                  <a:prstClr val="white"/>
                </a:solidFill>
                <a:latin typeface="Lucida Bright" panose="02040602050505020304" pitchFamily="18" charset="0"/>
                <a:cs typeface="+mn-cs"/>
              </a:rPr>
              <a:t> Level of attainment at the end of Year 9</a:t>
            </a:r>
            <a:endParaRPr lang="en-US" dirty="0">
              <a:solidFill>
                <a:prstClr val="white"/>
              </a:solidFill>
              <a:latin typeface="Lucida Bright" panose="02040602050505020304" pitchFamily="18" charset="0"/>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312936"/>
            <a:ext cx="2778776" cy="1562613"/>
          </a:xfrm>
          <a:prstGeom prst="rect">
            <a:avLst/>
          </a:prstGeom>
        </p:spPr>
      </p:pic>
      <p:sp>
        <p:nvSpPr>
          <p:cNvPr id="9" name="TextBox 8"/>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a:solidFill>
                  <a:srgbClr val="FF0000"/>
                </a:solidFill>
                <a:latin typeface="Lucida Bright" panose="02040602050505020304" pitchFamily="18" charset="0"/>
                <a:cs typeface="Arial" panose="020B0604020202020204" pitchFamily="34" charset="0"/>
              </a:rPr>
              <a:t>Start of Year 7</a:t>
            </a:r>
            <a:endParaRPr lang="en-US" sz="3600" dirty="0">
              <a:solidFill>
                <a:srgbClr val="FF0000"/>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5440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0309" y="1407127"/>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8" name="TextBox 7"/>
          <p:cNvSpPr txBox="1"/>
          <p:nvPr/>
        </p:nvSpPr>
        <p:spPr>
          <a:xfrm>
            <a:off x="0" y="4224183"/>
            <a:ext cx="8332940" cy="2446824"/>
          </a:xfrm>
          <a:prstGeom prst="rect">
            <a:avLst/>
          </a:prstGeom>
          <a:noFill/>
        </p:spPr>
        <p:txBody>
          <a:bodyPr wrap="square" rtlCol="0">
            <a:spAutoFit/>
          </a:bodyPr>
          <a:lstStyle/>
          <a:p>
            <a:pPr marL="214313" indent="-214313" fontAlgn="auto">
              <a:lnSpc>
                <a:spcPct val="150000"/>
              </a:lnSpc>
              <a:spcBef>
                <a:spcPts val="0"/>
              </a:spcBef>
              <a:spcAft>
                <a:spcPts val="0"/>
              </a:spcAft>
              <a:buFont typeface="Arial" panose="020B0604020202020204" pitchFamily="34" charset="0"/>
              <a:buChar char="•"/>
            </a:pPr>
            <a:r>
              <a:rPr lang="en-GB" dirty="0" err="1">
                <a:solidFill>
                  <a:prstClr val="white"/>
                </a:solidFill>
                <a:latin typeface="Lucida Bright" panose="02040602050505020304" pitchFamily="18" charset="0"/>
                <a:cs typeface="+mn-cs"/>
              </a:rPr>
              <a:t>MidYIS</a:t>
            </a:r>
            <a:r>
              <a:rPr lang="en-GB" dirty="0">
                <a:solidFill>
                  <a:prstClr val="white"/>
                </a:solidFill>
                <a:latin typeface="Lucida Bright" panose="02040602050505020304" pitchFamily="18" charset="0"/>
                <a:cs typeface="+mn-cs"/>
              </a:rPr>
              <a:t> feedback identifies potential attainment for the end of Y9 for all subjects;</a:t>
            </a:r>
          </a:p>
          <a:p>
            <a:pPr marL="214313" indent="-214313" fontAlgn="auto">
              <a:lnSpc>
                <a:spcPct val="150000"/>
              </a:lnSpc>
              <a:spcBef>
                <a:spcPts val="0"/>
              </a:spcBef>
              <a:spcAft>
                <a:spcPts val="0"/>
              </a:spcAft>
              <a:buFont typeface="Arial" panose="020B0604020202020204" pitchFamily="34" charset="0"/>
              <a:buChar char="•"/>
            </a:pPr>
            <a:r>
              <a:rPr lang="en-GB" b="1" dirty="0">
                <a:solidFill>
                  <a:prstClr val="white"/>
                </a:solidFill>
                <a:latin typeface="Lucida Bright" panose="02040602050505020304" pitchFamily="18" charset="0"/>
                <a:cs typeface="+mn-cs"/>
              </a:rPr>
              <a:t>Target Grades </a:t>
            </a:r>
            <a:r>
              <a:rPr lang="en-GB" dirty="0">
                <a:solidFill>
                  <a:prstClr val="white"/>
                </a:solidFill>
                <a:latin typeface="Lucida Bright" panose="02040602050505020304" pitchFamily="18" charset="0"/>
                <a:cs typeface="+mn-cs"/>
              </a:rPr>
              <a:t>subsequently determined;</a:t>
            </a:r>
          </a:p>
          <a:p>
            <a:pPr marL="214313" indent="-214313" fontAlgn="auto">
              <a:lnSpc>
                <a:spcPct val="150000"/>
              </a:lnSpc>
              <a:spcBef>
                <a:spcPts val="0"/>
              </a:spcBef>
              <a:spcAft>
                <a:spcPts val="0"/>
              </a:spcAft>
              <a:buFont typeface="Arial" panose="020B0604020202020204" pitchFamily="34" charset="0"/>
              <a:buChar char="•"/>
            </a:pPr>
            <a:r>
              <a:rPr lang="en-GB" b="1" dirty="0">
                <a:solidFill>
                  <a:prstClr val="white"/>
                </a:solidFill>
                <a:latin typeface="Lucida Bright" panose="02040602050505020304" pitchFamily="18" charset="0"/>
                <a:cs typeface="+mn-cs"/>
              </a:rPr>
              <a:t>Target Grades </a:t>
            </a:r>
            <a:r>
              <a:rPr lang="en-GB" dirty="0">
                <a:solidFill>
                  <a:prstClr val="white"/>
                </a:solidFill>
                <a:latin typeface="Lucida Bright" panose="02040602050505020304" pitchFamily="18" charset="0"/>
                <a:cs typeface="+mn-cs"/>
              </a:rPr>
              <a:t>are then shared with parents and students;</a:t>
            </a:r>
            <a:endParaRPr lang="en-GB" sz="788" dirty="0">
              <a:solidFill>
                <a:prstClr val="white"/>
              </a:solidFill>
              <a:latin typeface="Lucida Bright" panose="02040602050505020304" pitchFamily="18" charset="0"/>
              <a:cs typeface="+mn-cs"/>
            </a:endParaRPr>
          </a:p>
          <a:p>
            <a:pPr marL="214313" indent="-214313" fontAlgn="auto">
              <a:lnSpc>
                <a:spcPct val="150000"/>
              </a:lnSpc>
              <a:spcBef>
                <a:spcPts val="0"/>
              </a:spcBef>
              <a:spcAft>
                <a:spcPts val="0"/>
              </a:spcAft>
              <a:buFont typeface="Arial" panose="020B0604020202020204" pitchFamily="34" charset="0"/>
              <a:buChar char="•"/>
            </a:pPr>
            <a:r>
              <a:rPr lang="en-GB" b="1" i="1" dirty="0">
                <a:solidFill>
                  <a:prstClr val="white"/>
                </a:solidFill>
                <a:latin typeface="Lucida Bright" panose="02040602050505020304" pitchFamily="18" charset="0"/>
                <a:cs typeface="+mn-cs"/>
              </a:rPr>
              <a:t>Ongoing dialogue </a:t>
            </a:r>
            <a:r>
              <a:rPr lang="en-GB" dirty="0">
                <a:solidFill>
                  <a:prstClr val="white"/>
                </a:solidFill>
                <a:latin typeface="Lucida Bright" panose="02040602050505020304" pitchFamily="18" charset="0"/>
                <a:cs typeface="+mn-cs"/>
              </a:rPr>
              <a:t>between school, student, parents:</a:t>
            </a:r>
            <a:endParaRPr lang="en-US" dirty="0">
              <a:solidFill>
                <a:prstClr val="white"/>
              </a:solidFill>
              <a:latin typeface="Lucida Bright" panose="02040602050505020304" pitchFamily="18" charset="0"/>
              <a:cs typeface="+mn-cs"/>
            </a:endParaRPr>
          </a:p>
          <a:p>
            <a:pPr marL="214313" indent="-214313" fontAlgn="auto">
              <a:spcBef>
                <a:spcPts val="0"/>
              </a:spcBef>
              <a:spcAft>
                <a:spcPts val="0"/>
              </a:spcAft>
              <a:buFont typeface="Arial" panose="020B0604020202020204" pitchFamily="34" charset="0"/>
              <a:buChar char="•"/>
            </a:pPr>
            <a:endParaRPr lang="en-US" dirty="0">
              <a:solidFill>
                <a:prstClr val="white"/>
              </a:solidFill>
              <a:latin typeface="Arial Black" panose="020B0A04020102020204" pitchFamily="34" charset="0"/>
              <a:cs typeface="+mn-cs"/>
            </a:endParaRPr>
          </a:p>
        </p:txBody>
      </p:sp>
      <p:sp>
        <p:nvSpPr>
          <p:cNvPr id="4" name="TextBox 3"/>
          <p:cNvSpPr txBox="1"/>
          <p:nvPr/>
        </p:nvSpPr>
        <p:spPr>
          <a:xfrm>
            <a:off x="3066603" y="3805079"/>
            <a:ext cx="2199733" cy="369332"/>
          </a:xfrm>
          <a:prstGeom prst="rect">
            <a:avLst/>
          </a:prstGeom>
          <a:noFill/>
        </p:spPr>
        <p:txBody>
          <a:bodyPr wrap="square" rtlCol="0">
            <a:spAutoFit/>
          </a:bodyPr>
          <a:lstStyle/>
          <a:p>
            <a:pPr fontAlgn="auto">
              <a:spcBef>
                <a:spcPts val="0"/>
              </a:spcBef>
              <a:spcAft>
                <a:spcPts val="0"/>
              </a:spcAft>
            </a:pPr>
            <a:r>
              <a:rPr lang="en-GB" dirty="0" smtClean="0">
                <a:solidFill>
                  <a:srgbClr val="FFFF00"/>
                </a:solidFill>
                <a:latin typeface="Lucida Bright" panose="02040602050505020304" pitchFamily="18" charset="0"/>
                <a:cs typeface="+mn-cs"/>
              </a:rPr>
              <a:t>Next steps…</a:t>
            </a:r>
            <a:endParaRPr lang="en-US" dirty="0">
              <a:solidFill>
                <a:srgbClr val="FFFF00"/>
              </a:solidFill>
              <a:latin typeface="Lucida Bright" panose="02040602050505020304" pitchFamily="18" charset="0"/>
              <a:cs typeface="+mn-cs"/>
            </a:endParaRPr>
          </a:p>
        </p:txBody>
      </p:sp>
      <p:sp>
        <p:nvSpPr>
          <p:cNvPr id="9" name="TextBox 8"/>
          <p:cNvSpPr txBox="1"/>
          <p:nvPr/>
        </p:nvSpPr>
        <p:spPr>
          <a:xfrm>
            <a:off x="7007223" y="5229200"/>
            <a:ext cx="1963455" cy="923330"/>
          </a:xfrm>
          <a:prstGeom prst="rect">
            <a:avLst/>
          </a:prstGeom>
          <a:noFill/>
        </p:spPr>
        <p:txBody>
          <a:bodyPr wrap="square" rtlCol="0">
            <a:spAutoFit/>
          </a:bodyPr>
          <a:lstStyle/>
          <a:p>
            <a:pPr marL="214313" indent="-214313" fontAlgn="auto">
              <a:spcBef>
                <a:spcPts val="0"/>
              </a:spcBef>
              <a:spcAft>
                <a:spcPts val="0"/>
              </a:spcAft>
              <a:buFont typeface="Courier New" panose="02070309020205020404" pitchFamily="49" charset="0"/>
              <a:buChar char="o"/>
            </a:pPr>
            <a:r>
              <a:rPr lang="en-GB" i="1" dirty="0" smtClean="0">
                <a:solidFill>
                  <a:prstClr val="white"/>
                </a:solidFill>
                <a:latin typeface="Lucida Bright" panose="02040602050505020304" pitchFamily="18" charset="0"/>
                <a:cs typeface="+mn-cs"/>
              </a:rPr>
              <a:t>On track?</a:t>
            </a:r>
          </a:p>
          <a:p>
            <a:pPr marL="214313" indent="-214313" fontAlgn="auto">
              <a:spcBef>
                <a:spcPts val="0"/>
              </a:spcBef>
              <a:spcAft>
                <a:spcPts val="0"/>
              </a:spcAft>
              <a:buFont typeface="Courier New" panose="02070309020205020404" pitchFamily="49" charset="0"/>
              <a:buChar char="o"/>
            </a:pPr>
            <a:r>
              <a:rPr lang="en-GB" i="1" dirty="0" smtClean="0">
                <a:solidFill>
                  <a:prstClr val="white"/>
                </a:solidFill>
                <a:latin typeface="Lucida Bright" panose="02040602050505020304" pitchFamily="18" charset="0"/>
                <a:cs typeface="+mn-cs"/>
              </a:rPr>
              <a:t>Intervention/</a:t>
            </a:r>
          </a:p>
          <a:p>
            <a:pPr fontAlgn="auto">
              <a:spcBef>
                <a:spcPts val="0"/>
              </a:spcBef>
              <a:spcAft>
                <a:spcPts val="0"/>
              </a:spcAft>
            </a:pPr>
            <a:r>
              <a:rPr lang="en-GB" i="1" dirty="0">
                <a:solidFill>
                  <a:prstClr val="white"/>
                </a:solidFill>
                <a:latin typeface="Lucida Bright" panose="02040602050505020304" pitchFamily="18" charset="0"/>
                <a:cs typeface="+mn-cs"/>
              </a:rPr>
              <a:t> </a:t>
            </a:r>
            <a:r>
              <a:rPr lang="en-GB" i="1" dirty="0" smtClean="0">
                <a:solidFill>
                  <a:prstClr val="white"/>
                </a:solidFill>
                <a:latin typeface="Lucida Bright" panose="02040602050505020304" pitchFamily="18" charset="0"/>
                <a:cs typeface="+mn-cs"/>
              </a:rPr>
              <a:t>  support?</a:t>
            </a:r>
            <a:endParaRPr lang="en-US" i="1" dirty="0">
              <a:solidFill>
                <a:prstClr val="white"/>
              </a:solidFill>
              <a:latin typeface="Lucida Bright" panose="02040602050505020304" pitchFamily="18" charset="0"/>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912" y="2399706"/>
            <a:ext cx="2669766" cy="1501312"/>
          </a:xfrm>
          <a:prstGeom prst="rect">
            <a:avLst/>
          </a:prstGeom>
        </p:spPr>
      </p:pic>
      <p:sp>
        <p:nvSpPr>
          <p:cNvPr id="10" name="TextBox 9"/>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11" name="TextBox 10"/>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a:solidFill>
                  <a:srgbClr val="FF0000"/>
                </a:solidFill>
                <a:latin typeface="Lucida Bright" panose="02040602050505020304" pitchFamily="18" charset="0"/>
                <a:cs typeface="Arial" panose="020B0604020202020204" pitchFamily="34" charset="0"/>
              </a:rPr>
              <a:t>Start of Year 7</a:t>
            </a:r>
            <a:endParaRPr lang="en-US" sz="3600" dirty="0">
              <a:solidFill>
                <a:srgbClr val="FF0000"/>
              </a:solidFill>
              <a:latin typeface="Lucida Bright" panose="02040602050505020304" pitchFamily="18" charset="0"/>
              <a:cs typeface="Arial" panose="020B0604020202020204" pitchFamily="34" charset="0"/>
            </a:endParaRPr>
          </a:p>
        </p:txBody>
      </p:sp>
      <p:sp>
        <p:nvSpPr>
          <p:cNvPr id="12" name="TextBox 11"/>
          <p:cNvSpPr txBox="1"/>
          <p:nvPr/>
        </p:nvSpPr>
        <p:spPr>
          <a:xfrm>
            <a:off x="395536" y="3630570"/>
            <a:ext cx="2517731" cy="600164"/>
          </a:xfrm>
          <a:prstGeom prst="rect">
            <a:avLst/>
          </a:prstGeom>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fontAlgn="auto">
              <a:spcBef>
                <a:spcPts val="0"/>
              </a:spcBef>
              <a:spcAft>
                <a:spcPts val="0"/>
              </a:spcAft>
            </a:pPr>
            <a:r>
              <a:rPr lang="en-GB" sz="3300" b="1" dirty="0">
                <a:solidFill>
                  <a:srgbClr val="C00000"/>
                </a:solidFill>
                <a:effectLst>
                  <a:glow rad="76200">
                    <a:prstClr val="white"/>
                  </a:glow>
                </a:effectLst>
              </a:rPr>
              <a:t> </a:t>
            </a:r>
            <a:r>
              <a:rPr lang="en-GB" sz="3300" b="1" dirty="0" err="1">
                <a:solidFill>
                  <a:srgbClr val="C00000"/>
                </a:solidFill>
                <a:effectLst>
                  <a:glow rad="76200">
                    <a:prstClr val="white"/>
                  </a:glow>
                </a:effectLst>
              </a:rPr>
              <a:t>MidYIS</a:t>
            </a:r>
            <a:r>
              <a:rPr lang="en-GB" sz="3300" b="1" dirty="0">
                <a:solidFill>
                  <a:srgbClr val="C00000"/>
                </a:solidFill>
                <a:effectLst>
                  <a:glow rad="76200">
                    <a:prstClr val="white"/>
                  </a:glow>
                </a:effectLst>
              </a:rPr>
              <a:t> data</a:t>
            </a:r>
          </a:p>
        </p:txBody>
      </p:sp>
    </p:spTree>
    <p:extLst>
      <p:ext uri="{BB962C8B-B14F-4D97-AF65-F5344CB8AC3E}">
        <p14:creationId xmlns:p14="http://schemas.microsoft.com/office/powerpoint/2010/main" val="12037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6010" y="1385888"/>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9" name="TextBox 8"/>
          <p:cNvSpPr txBox="1"/>
          <p:nvPr/>
        </p:nvSpPr>
        <p:spPr>
          <a:xfrm>
            <a:off x="0" y="3431349"/>
            <a:ext cx="9144000" cy="3323987"/>
          </a:xfrm>
          <a:prstGeom prst="rect">
            <a:avLst/>
          </a:prstGeom>
          <a:noFill/>
        </p:spPr>
        <p:txBody>
          <a:bodyPr wrap="square" rtlCol="0">
            <a:spAutoFit/>
          </a:bodyPr>
          <a:lstStyle/>
          <a:p>
            <a:pPr marL="214313" indent="-214313" fontAlgn="auto">
              <a:spcBef>
                <a:spcPts val="0"/>
              </a:spcBef>
              <a:spcAft>
                <a:spcPts val="0"/>
              </a:spcAft>
              <a:buFont typeface="Arial" panose="020B0604020202020204" pitchFamily="34" charset="0"/>
              <a:buChar char="•"/>
            </a:pPr>
            <a:r>
              <a:rPr lang="en-GB" sz="2100" dirty="0">
                <a:solidFill>
                  <a:prstClr val="white"/>
                </a:solidFill>
                <a:latin typeface="Lucida Bright" panose="02040602050505020304" pitchFamily="18" charset="0"/>
                <a:cs typeface="Arial" panose="020B0604020202020204" pitchFamily="34" charset="0"/>
              </a:rPr>
              <a:t>National Curriculum </a:t>
            </a:r>
            <a:r>
              <a:rPr lang="en-GB" sz="2100" b="1" dirty="0">
                <a:solidFill>
                  <a:prstClr val="white"/>
                </a:solidFill>
                <a:latin typeface="Lucida Bright" panose="02040602050505020304" pitchFamily="18" charset="0"/>
                <a:cs typeface="Arial" panose="020B0604020202020204" pitchFamily="34" charset="0"/>
              </a:rPr>
              <a:t>Levels</a:t>
            </a:r>
            <a:r>
              <a:rPr lang="en-GB" sz="2100" dirty="0">
                <a:solidFill>
                  <a:prstClr val="white"/>
                </a:solidFill>
                <a:latin typeface="Lucida Bright" panose="02040602050505020304" pitchFamily="18" charset="0"/>
                <a:cs typeface="Arial" panose="020B0604020202020204" pitchFamily="34" charset="0"/>
              </a:rPr>
              <a:t>;</a:t>
            </a:r>
          </a:p>
          <a:p>
            <a:pPr marL="214313" indent="-214313" fontAlgn="auto">
              <a:spcBef>
                <a:spcPts val="0"/>
              </a:spcBef>
              <a:spcAft>
                <a:spcPts val="0"/>
              </a:spcAft>
              <a:buFont typeface="Arial" panose="020B0604020202020204" pitchFamily="34" charset="0"/>
              <a:buChar char="•"/>
            </a:pPr>
            <a:r>
              <a:rPr lang="en-GB" sz="2100" dirty="0">
                <a:solidFill>
                  <a:prstClr val="white"/>
                </a:solidFill>
                <a:latin typeface="Lucida Bright" panose="02040602050505020304" pitchFamily="18" charset="0"/>
                <a:cs typeface="Arial" panose="020B0604020202020204" pitchFamily="34" charset="0"/>
              </a:rPr>
              <a:t>Attainment in each subject area measured in </a:t>
            </a:r>
            <a:r>
              <a:rPr lang="en-GB" sz="2100" b="1" dirty="0">
                <a:solidFill>
                  <a:prstClr val="white"/>
                </a:solidFill>
                <a:latin typeface="Lucida Bright" panose="02040602050505020304" pitchFamily="18" charset="0"/>
                <a:cs typeface="Arial" panose="020B0604020202020204" pitchFamily="34" charset="0"/>
              </a:rPr>
              <a:t>Levels</a:t>
            </a:r>
            <a:r>
              <a:rPr lang="en-GB" sz="2100" dirty="0">
                <a:solidFill>
                  <a:prstClr val="white"/>
                </a:solidFill>
                <a:latin typeface="Lucida Bright" panose="02040602050505020304" pitchFamily="18" charset="0"/>
                <a:cs typeface="Arial" panose="020B0604020202020204" pitchFamily="34" charset="0"/>
              </a:rPr>
              <a:t> from 1 – 8 + EP;</a:t>
            </a:r>
          </a:p>
          <a:p>
            <a:pPr marL="214313" indent="-214313" fontAlgn="auto">
              <a:spcBef>
                <a:spcPts val="0"/>
              </a:spcBef>
              <a:spcAft>
                <a:spcPts val="0"/>
              </a:spcAft>
              <a:buFont typeface="Arial" panose="020B0604020202020204" pitchFamily="34" charset="0"/>
              <a:buChar char="•"/>
            </a:pPr>
            <a:r>
              <a:rPr lang="en-GB" sz="2100" dirty="0">
                <a:solidFill>
                  <a:prstClr val="white"/>
                </a:solidFill>
                <a:latin typeface="Lucida Bright" panose="02040602050505020304" pitchFamily="18" charset="0"/>
                <a:cs typeface="Arial" panose="020B0604020202020204" pitchFamily="34" charset="0"/>
              </a:rPr>
              <a:t>For Year 7s: </a:t>
            </a:r>
            <a:r>
              <a:rPr lang="en-GB" sz="2100" b="1" dirty="0">
                <a:solidFill>
                  <a:prstClr val="white"/>
                </a:solidFill>
                <a:latin typeface="Lucida Bright" panose="02040602050505020304" pitchFamily="18" charset="0"/>
                <a:cs typeface="Arial" panose="020B0604020202020204" pitchFamily="34" charset="0"/>
              </a:rPr>
              <a:t>Levels</a:t>
            </a:r>
            <a:r>
              <a:rPr lang="en-GB" sz="2100" dirty="0">
                <a:solidFill>
                  <a:prstClr val="white"/>
                </a:solidFill>
                <a:latin typeface="Lucida Bright" panose="02040602050505020304" pitchFamily="18" charset="0"/>
                <a:cs typeface="Arial" panose="020B0604020202020204" pitchFamily="34" charset="0"/>
              </a:rPr>
              <a:t> 1 – 6;</a:t>
            </a:r>
          </a:p>
          <a:p>
            <a:pPr marL="214313" indent="-214313" fontAlgn="auto">
              <a:spcBef>
                <a:spcPts val="0"/>
              </a:spcBef>
              <a:spcAft>
                <a:spcPts val="0"/>
              </a:spcAft>
              <a:buFont typeface="Arial" panose="020B0604020202020204" pitchFamily="34" charset="0"/>
              <a:buChar char="•"/>
            </a:pPr>
            <a:r>
              <a:rPr lang="en-GB" sz="2100" b="1" dirty="0">
                <a:solidFill>
                  <a:prstClr val="white"/>
                </a:solidFill>
                <a:latin typeface="Lucida Bright" panose="02040602050505020304" pitchFamily="18" charset="0"/>
                <a:cs typeface="Arial" panose="020B0604020202020204" pitchFamily="34" charset="0"/>
              </a:rPr>
              <a:t>Levels</a:t>
            </a:r>
            <a:r>
              <a:rPr lang="en-GB" sz="2100" dirty="0">
                <a:solidFill>
                  <a:prstClr val="white"/>
                </a:solidFill>
                <a:latin typeface="Lucida Bright" panose="02040602050505020304" pitchFamily="18" charset="0"/>
                <a:cs typeface="Arial" panose="020B0604020202020204" pitchFamily="34" charset="0"/>
              </a:rPr>
              <a:t> are further sub-divided to allow for a more refined measure of attainment;</a:t>
            </a:r>
            <a:endParaRPr lang="en-GB" sz="1200" dirty="0">
              <a:solidFill>
                <a:prstClr val="white"/>
              </a:solidFill>
              <a:latin typeface="Lucida Bright" panose="02040602050505020304" pitchFamily="18" charset="0"/>
              <a:cs typeface="Arial" panose="020B0604020202020204" pitchFamily="34" charset="0"/>
            </a:endParaRPr>
          </a:p>
          <a:p>
            <a:pPr marL="214313" indent="-214313" fontAlgn="auto">
              <a:spcBef>
                <a:spcPts val="0"/>
              </a:spcBef>
              <a:spcAft>
                <a:spcPts val="0"/>
              </a:spcAft>
              <a:buFont typeface="Arial" panose="020B0604020202020204" pitchFamily="34" charset="0"/>
              <a:buChar char="•"/>
            </a:pPr>
            <a:r>
              <a:rPr lang="en-GB" sz="2100" b="1" dirty="0">
                <a:solidFill>
                  <a:prstClr val="white"/>
                </a:solidFill>
                <a:latin typeface="Lucida Bright" panose="02040602050505020304" pitchFamily="18" charset="0"/>
                <a:cs typeface="Arial" panose="020B0604020202020204" pitchFamily="34" charset="0"/>
              </a:rPr>
              <a:t>Levels</a:t>
            </a:r>
            <a:r>
              <a:rPr lang="en-GB" sz="2100" dirty="0">
                <a:solidFill>
                  <a:prstClr val="white"/>
                </a:solidFill>
                <a:latin typeface="Lucida Bright" panose="02040602050505020304" pitchFamily="18" charset="0"/>
                <a:cs typeface="Arial" panose="020B0604020202020204" pitchFamily="34" charset="0"/>
              </a:rPr>
              <a:t> are sub-divided into a, b, and c.</a:t>
            </a:r>
          </a:p>
          <a:p>
            <a:pPr lvl="6"/>
            <a:r>
              <a:rPr lang="en-GB" sz="2100" i="1" dirty="0">
                <a:solidFill>
                  <a:prstClr val="white"/>
                </a:solidFill>
                <a:latin typeface="Lucida Bright" panose="02040602050505020304" pitchFamily="18" charset="0"/>
                <a:cs typeface="Arial" panose="020B0604020202020204" pitchFamily="34" charset="0"/>
              </a:rPr>
              <a:t>e.g. 5a, 5b, 5c, and so on.</a:t>
            </a:r>
            <a:endParaRPr lang="en-GB" sz="2100" dirty="0">
              <a:solidFill>
                <a:prstClr val="white"/>
              </a:solidFill>
              <a:latin typeface="Lucida Bright" panose="02040602050505020304" pitchFamily="18" charset="0"/>
              <a:cs typeface="Arial" panose="020B0604020202020204" pitchFamily="34" charset="0"/>
            </a:endParaRPr>
          </a:p>
          <a:p>
            <a:pPr marL="214313" indent="-214313" fontAlgn="auto">
              <a:spcBef>
                <a:spcPts val="0"/>
              </a:spcBef>
              <a:spcAft>
                <a:spcPts val="0"/>
              </a:spcAft>
              <a:buFont typeface="Arial" panose="020B0604020202020204" pitchFamily="34" charset="0"/>
              <a:buChar char="•"/>
            </a:pPr>
            <a:endParaRPr lang="en-GB" sz="2100" dirty="0">
              <a:solidFill>
                <a:prstClr val="white"/>
              </a:solidFill>
              <a:latin typeface="Arial" panose="020B0604020202020204" pitchFamily="34" charset="0"/>
              <a:cs typeface="Arial" panose="020B0604020202020204" pitchFamily="34" charset="0"/>
            </a:endParaRPr>
          </a:p>
          <a:p>
            <a:pPr marL="214313" indent="-214313" fontAlgn="auto">
              <a:spcBef>
                <a:spcPts val="0"/>
              </a:spcBef>
              <a:spcAft>
                <a:spcPts val="0"/>
              </a:spcAft>
              <a:buFont typeface="Arial" panose="020B0604020202020204" pitchFamily="34" charset="0"/>
              <a:buChar char="•"/>
            </a:pPr>
            <a:endParaRPr lang="en-GB" sz="2100" dirty="0">
              <a:solidFill>
                <a:prstClr val="white"/>
              </a:solidFill>
              <a:latin typeface="Arial" panose="020B0604020202020204" pitchFamily="34" charset="0"/>
              <a:cs typeface="Arial" panose="020B0604020202020204" pitchFamily="34" charset="0"/>
            </a:endParaRPr>
          </a:p>
        </p:txBody>
      </p:sp>
      <p:sp>
        <p:nvSpPr>
          <p:cNvPr id="7" name="TextBox 6"/>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8" name="TextBox 7"/>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42097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8667" y="1484493"/>
            <a:ext cx="4183380" cy="553998"/>
          </a:xfrm>
          <a:prstGeom prst="rect">
            <a:avLst/>
          </a:prstGeom>
          <a:noFill/>
          <a:effectLst>
            <a:glow rad="939800">
              <a:schemeClr val="bg1">
                <a:alpha val="40000"/>
              </a:schemeClr>
            </a:glow>
            <a:outerShdw blurRad="50800" dist="50800" dir="5400000" sx="200000" sy="200000" algn="ctr" rotWithShape="0">
              <a:srgbClr val="000000">
                <a:alpha val="43137"/>
              </a:srgbClr>
            </a:outerShdw>
          </a:effectLst>
        </p:spPr>
        <p:txBody>
          <a:bodyPr wrap="square" rtlCol="0">
            <a:spAutoFit/>
          </a:bodyPr>
          <a:lstStyle/>
          <a:p>
            <a:pPr fontAlgn="auto">
              <a:spcBef>
                <a:spcPts val="0"/>
              </a:spcBef>
              <a:spcAft>
                <a:spcPts val="0"/>
              </a:spcAft>
            </a:pPr>
            <a:r>
              <a:rPr lang="en-GB"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rPr>
              <a:t>Fulfilling Potential</a:t>
            </a:r>
            <a:endParaRPr lang="en-US" sz="3000" b="1" dirty="0">
              <a:solidFill>
                <a:srgbClr val="002060"/>
              </a:solidFill>
              <a:effectLst>
                <a:glow rad="431800">
                  <a:prstClr val="white">
                    <a:alpha val="61000"/>
                  </a:prstClr>
                </a:glow>
                <a:outerShdw blurRad="50800" dist="38100" dir="5400000" sx="103000" sy="103000" algn="ctr" rotWithShape="0">
                  <a:prstClr val="white">
                    <a:alpha val="43000"/>
                  </a:prstClr>
                </a:outerShdw>
              </a:effectLst>
              <a:latin typeface="Arial Black" panose="020B0A04020102020204" pitchFamily="34" charset="0"/>
              <a:cs typeface="MV Boli" panose="02000500030200090000" pitchFamily="2" charset="0"/>
            </a:endParaRPr>
          </a:p>
        </p:txBody>
      </p:sp>
      <p:sp>
        <p:nvSpPr>
          <p:cNvPr id="9" name="TextBox 8"/>
          <p:cNvSpPr txBox="1"/>
          <p:nvPr/>
        </p:nvSpPr>
        <p:spPr>
          <a:xfrm>
            <a:off x="394570" y="3440744"/>
            <a:ext cx="8652353" cy="2677656"/>
          </a:xfrm>
          <a:prstGeom prst="rect">
            <a:avLst/>
          </a:prstGeom>
          <a:noFill/>
        </p:spPr>
        <p:txBody>
          <a:bodyPr wrap="square" rtlCol="0">
            <a:spAutoFit/>
          </a:bodyPr>
          <a:lstStyle/>
          <a:p>
            <a:pPr marL="214313" indent="-214313" fontAlgn="auto">
              <a:spcBef>
                <a:spcPts val="0"/>
              </a:spcBef>
              <a:spcAft>
                <a:spcPts val="0"/>
              </a:spcAft>
              <a:buFont typeface="Arial" panose="020B0604020202020204" pitchFamily="34" charset="0"/>
              <a:buChar char="•"/>
            </a:pPr>
            <a:r>
              <a:rPr lang="en-GB" sz="2400" dirty="0">
                <a:solidFill>
                  <a:srgbClr val="FFFF00"/>
                </a:solidFill>
                <a:latin typeface="Lucida Bright" panose="02040602050505020304" pitchFamily="18" charset="0"/>
                <a:cs typeface="Arial" panose="020B0604020202020204" pitchFamily="34" charset="0"/>
              </a:rPr>
              <a:t>5a</a:t>
            </a:r>
            <a:r>
              <a:rPr lang="en-GB" sz="2400" dirty="0">
                <a:solidFill>
                  <a:prstClr val="white"/>
                </a:solidFill>
                <a:latin typeface="Lucida Bright" panose="02040602050505020304" pitchFamily="18" charset="0"/>
                <a:cs typeface="Arial" panose="020B0604020202020204" pitchFamily="34" charset="0"/>
              </a:rPr>
              <a:t>: is strongly meeting criteria for Level 5, and is likely to be achieving or working close to Level 6 for some criteria;</a:t>
            </a:r>
          </a:p>
          <a:p>
            <a:pPr fontAlgn="auto">
              <a:spcBef>
                <a:spcPts val="0"/>
              </a:spcBef>
              <a:spcAft>
                <a:spcPts val="0"/>
              </a:spcAft>
            </a:pPr>
            <a:endParaRPr lang="en-GB" sz="2400" dirty="0">
              <a:solidFill>
                <a:prstClr val="white"/>
              </a:solidFill>
              <a:latin typeface="Lucida Bright" panose="02040602050505020304" pitchFamily="18" charset="0"/>
              <a:cs typeface="Arial" panose="020B0604020202020204" pitchFamily="34" charset="0"/>
            </a:endParaRPr>
          </a:p>
          <a:p>
            <a:pPr marL="214313" indent="-214313" fontAlgn="auto">
              <a:spcBef>
                <a:spcPts val="0"/>
              </a:spcBef>
              <a:spcAft>
                <a:spcPts val="0"/>
              </a:spcAft>
              <a:buFont typeface="Arial" panose="020B0604020202020204" pitchFamily="34" charset="0"/>
              <a:buChar char="•"/>
            </a:pPr>
            <a:r>
              <a:rPr lang="en-GB" sz="2400" dirty="0">
                <a:solidFill>
                  <a:srgbClr val="FFFF00"/>
                </a:solidFill>
                <a:latin typeface="Lucida Bright" panose="02040602050505020304" pitchFamily="18" charset="0"/>
                <a:cs typeface="Arial" panose="020B0604020202020204" pitchFamily="34" charset="0"/>
              </a:rPr>
              <a:t>5b</a:t>
            </a:r>
            <a:r>
              <a:rPr lang="en-GB" sz="2400" dirty="0">
                <a:solidFill>
                  <a:prstClr val="white"/>
                </a:solidFill>
                <a:latin typeface="Lucida Bright" panose="02040602050505020304" pitchFamily="18" charset="0"/>
                <a:cs typeface="Arial" panose="020B0604020202020204" pitchFamily="34" charset="0"/>
              </a:rPr>
              <a:t>: is working comfortably at Level 5;</a:t>
            </a:r>
          </a:p>
          <a:p>
            <a:pPr fontAlgn="auto">
              <a:spcBef>
                <a:spcPts val="0"/>
              </a:spcBef>
              <a:spcAft>
                <a:spcPts val="0"/>
              </a:spcAft>
            </a:pPr>
            <a:endParaRPr lang="en-GB" sz="2400" dirty="0">
              <a:solidFill>
                <a:prstClr val="white"/>
              </a:solidFill>
              <a:latin typeface="Lucida Bright" panose="02040602050505020304" pitchFamily="18" charset="0"/>
              <a:cs typeface="Arial" panose="020B0604020202020204" pitchFamily="34" charset="0"/>
            </a:endParaRPr>
          </a:p>
          <a:p>
            <a:pPr marL="214313" indent="-214313" fontAlgn="auto">
              <a:spcBef>
                <a:spcPts val="0"/>
              </a:spcBef>
              <a:spcAft>
                <a:spcPts val="0"/>
              </a:spcAft>
              <a:buFont typeface="Arial" panose="020B0604020202020204" pitchFamily="34" charset="0"/>
              <a:buChar char="•"/>
            </a:pPr>
            <a:r>
              <a:rPr lang="en-GB" sz="2400" dirty="0">
                <a:solidFill>
                  <a:srgbClr val="FFFF00"/>
                </a:solidFill>
                <a:latin typeface="Lucida Bright" panose="02040602050505020304" pitchFamily="18" charset="0"/>
                <a:cs typeface="Arial" panose="020B0604020202020204" pitchFamily="34" charset="0"/>
              </a:rPr>
              <a:t>5c</a:t>
            </a:r>
            <a:r>
              <a:rPr lang="en-GB" sz="2400" dirty="0">
                <a:solidFill>
                  <a:prstClr val="white"/>
                </a:solidFill>
                <a:latin typeface="Lucida Bright" panose="02040602050505020304" pitchFamily="18" charset="0"/>
                <a:cs typeface="Arial" panose="020B0604020202020204" pitchFamily="34" charset="0"/>
              </a:rPr>
              <a:t>: is meeting Level 5 criteria, but only just.</a:t>
            </a:r>
          </a:p>
        </p:txBody>
      </p:sp>
      <p:sp>
        <p:nvSpPr>
          <p:cNvPr id="7" name="TextBox 6"/>
          <p:cNvSpPr txBox="1"/>
          <p:nvPr/>
        </p:nvSpPr>
        <p:spPr>
          <a:xfrm>
            <a:off x="0" y="2048326"/>
            <a:ext cx="9144000" cy="769441"/>
          </a:xfrm>
          <a:prstGeom prst="rect">
            <a:avLst/>
          </a:prstGeom>
          <a:noFill/>
        </p:spPr>
        <p:txBody>
          <a:bodyPr wrap="square" rtlCol="0">
            <a:spAutoFit/>
          </a:bodyPr>
          <a:lstStyle/>
          <a:p>
            <a:pPr algn="ctr" fontAlgn="auto">
              <a:spcBef>
                <a:spcPts val="0"/>
              </a:spcBef>
              <a:spcAft>
                <a:spcPts val="0"/>
              </a:spcAft>
            </a:pPr>
            <a:r>
              <a:rPr lang="en-GB" sz="4400" dirty="0">
                <a:solidFill>
                  <a:schemeClr val="bg1"/>
                </a:solidFill>
                <a:latin typeface="Lucida Bright" panose="02040602050505020304" pitchFamily="18" charset="0"/>
                <a:cs typeface="Arial" panose="020B0604020202020204" pitchFamily="34" charset="0"/>
              </a:rPr>
              <a:t>ASSESSMENT</a:t>
            </a:r>
            <a:endParaRPr lang="en-US" sz="4400" dirty="0">
              <a:solidFill>
                <a:schemeClr val="bg1"/>
              </a:solidFill>
              <a:latin typeface="Lucida Bright" panose="02040602050505020304" pitchFamily="18" charset="0"/>
              <a:cs typeface="Arial" panose="020B0604020202020204" pitchFamily="34" charset="0"/>
            </a:endParaRPr>
          </a:p>
        </p:txBody>
      </p:sp>
      <p:sp>
        <p:nvSpPr>
          <p:cNvPr id="8" name="TextBox 7"/>
          <p:cNvSpPr txBox="1"/>
          <p:nvPr/>
        </p:nvSpPr>
        <p:spPr>
          <a:xfrm>
            <a:off x="0" y="2760293"/>
            <a:ext cx="9143999" cy="646331"/>
          </a:xfrm>
          <a:prstGeom prst="rect">
            <a:avLst/>
          </a:prstGeom>
          <a:noFill/>
        </p:spPr>
        <p:txBody>
          <a:bodyPr wrap="square" rtlCol="0">
            <a:spAutoFit/>
          </a:bodyPr>
          <a:lstStyle/>
          <a:p>
            <a:pPr algn="ctr" fontAlgn="auto">
              <a:spcBef>
                <a:spcPts val="0"/>
              </a:spcBef>
              <a:spcAft>
                <a:spcPts val="0"/>
              </a:spcAft>
            </a:pPr>
            <a:r>
              <a:rPr lang="en-GB" sz="3600" dirty="0" smtClean="0">
                <a:solidFill>
                  <a:srgbClr val="FF0000"/>
                </a:solidFill>
                <a:latin typeface="Lucida Bright" panose="02040602050505020304" pitchFamily="18" charset="0"/>
                <a:cs typeface="Arial" panose="020B0604020202020204" pitchFamily="34" charset="0"/>
              </a:rPr>
              <a:t>Levels &amp; sub-Levels</a:t>
            </a:r>
            <a:endParaRPr lang="en-US" sz="3600" dirty="0">
              <a:solidFill>
                <a:srgbClr val="FF0000"/>
              </a:solidFill>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306451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2.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3.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4.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5.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6.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7.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4544</TotalTime>
  <Words>1932</Words>
  <Application>Microsoft Office PowerPoint</Application>
  <PresentationFormat>On-screen Show (4:3)</PresentationFormat>
  <Paragraphs>533</Paragraphs>
  <Slides>58</Slides>
  <Notes>36</Notes>
  <HiddenSlides>0</HiddenSlides>
  <MMClips>0</MMClips>
  <ScaleCrop>false</ScaleCrop>
  <HeadingPairs>
    <vt:vector size="8" baseType="variant">
      <vt:variant>
        <vt:lpstr>Fonts Used</vt:lpstr>
      </vt:variant>
      <vt:variant>
        <vt:i4>14</vt:i4>
      </vt:variant>
      <vt:variant>
        <vt:lpstr>Theme</vt:lpstr>
      </vt:variant>
      <vt:variant>
        <vt:i4>8</vt:i4>
      </vt:variant>
      <vt:variant>
        <vt:lpstr>Embedded OLE Servers</vt:lpstr>
      </vt:variant>
      <vt:variant>
        <vt:i4>1</vt:i4>
      </vt:variant>
      <vt:variant>
        <vt:lpstr>Slide Titles</vt:lpstr>
      </vt:variant>
      <vt:variant>
        <vt:i4>58</vt:i4>
      </vt:variant>
    </vt:vector>
  </HeadingPairs>
  <TitlesOfParts>
    <vt:vector size="81" baseType="lpstr">
      <vt:lpstr>Aharoni</vt:lpstr>
      <vt:lpstr>Arial</vt:lpstr>
      <vt:lpstr>Arial Black</vt:lpstr>
      <vt:lpstr>Calibri</vt:lpstr>
      <vt:lpstr>Calibri Light</vt:lpstr>
      <vt:lpstr>Cordia New</vt:lpstr>
      <vt:lpstr>Courier New</vt:lpstr>
      <vt:lpstr>Franklin Gothic Book</vt:lpstr>
      <vt:lpstr>Garamond</vt:lpstr>
      <vt:lpstr>Lucida Bright</vt:lpstr>
      <vt:lpstr>Lucida Sans Unicode</vt:lpstr>
      <vt:lpstr>MV Boli</vt:lpstr>
      <vt:lpstr>Wingdings</vt:lpstr>
      <vt:lpstr>Wingdings 2</vt:lpstr>
      <vt:lpstr>Technic</vt:lpstr>
      <vt:lpstr>Office Theme</vt:lpstr>
      <vt:lpstr>1_Office Theme</vt:lpstr>
      <vt:lpstr>2_Office Theme</vt:lpstr>
      <vt:lpstr>3_Office Theme</vt:lpstr>
      <vt:lpstr>4_Office Theme</vt:lpstr>
      <vt:lpstr>5_Office Theme</vt:lpstr>
      <vt:lpstr>6_Office Theme</vt:lpstr>
      <vt:lpstr>Document</vt:lpstr>
      <vt:lpstr>Welcome to the Year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Parents’ Gateway</vt:lpstr>
      <vt:lpstr>Timetable</vt:lpstr>
      <vt:lpstr>Home Learning Tasks</vt:lpstr>
      <vt:lpstr>Useful School Forms</vt:lpstr>
      <vt:lpstr>Digital Citizenship</vt:lpstr>
      <vt:lpstr>commonsensemedia.org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Parents’ Briefing Meeting</dc:title>
  <dc:creator>battram</dc:creator>
  <cp:lastModifiedBy>Owen McDevitt</cp:lastModifiedBy>
  <cp:revision>247</cp:revision>
  <dcterms:created xsi:type="dcterms:W3CDTF">2003-08-31T09:16:37Z</dcterms:created>
  <dcterms:modified xsi:type="dcterms:W3CDTF">2015-09-10T02:42:47Z</dcterms:modified>
</cp:coreProperties>
</file>