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1" r:id="rId5"/>
    <p:sldId id="261" r:id="rId6"/>
    <p:sldId id="264" r:id="rId7"/>
    <p:sldId id="262" r:id="rId8"/>
    <p:sldId id="265" r:id="rId9"/>
    <p:sldId id="266" r:id="rId10"/>
    <p:sldId id="267" r:id="rId11"/>
    <p:sldId id="268"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B20661-1417-456E-9F74-37012FF42915}"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196504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20661-1417-456E-9F74-37012FF42915}"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3551611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20661-1417-456E-9F74-37012FF42915}"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267233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B20661-1417-456E-9F74-37012FF42915}"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2690311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B20661-1417-456E-9F74-37012FF42915}"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403320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B20661-1417-456E-9F74-37012FF42915}"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1066849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B20661-1417-456E-9F74-37012FF42915}" type="datetimeFigureOut">
              <a:rPr lang="en-GB" smtClean="0"/>
              <a:t>26/01/2017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179903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B20661-1417-456E-9F74-37012FF42915}" type="datetimeFigureOut">
              <a:rPr lang="en-GB" smtClean="0"/>
              <a:t>26/01/2017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130107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B20661-1417-456E-9F74-37012FF42915}" type="datetimeFigureOut">
              <a:rPr lang="en-GB" smtClean="0"/>
              <a:t>26/01/2017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838873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20661-1417-456E-9F74-37012FF42915}"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383522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20661-1417-456E-9F74-37012FF42915}"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C97C78-6B50-43A0-83EB-76C4CB4AF19B}" type="slidenum">
              <a:rPr lang="en-GB" smtClean="0"/>
              <a:t>‹#›</a:t>
            </a:fld>
            <a:endParaRPr lang="en-GB"/>
          </a:p>
        </p:txBody>
      </p:sp>
    </p:spTree>
    <p:extLst>
      <p:ext uri="{BB962C8B-B14F-4D97-AF65-F5344CB8AC3E}">
        <p14:creationId xmlns:p14="http://schemas.microsoft.com/office/powerpoint/2010/main" val="1424909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20661-1417-456E-9F74-37012FF42915}" type="datetimeFigureOut">
              <a:rPr lang="en-GB" smtClean="0"/>
              <a:t>26/01/2017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97C78-6B50-43A0-83EB-76C4CB4AF19B}" type="slidenum">
              <a:rPr lang="en-GB" smtClean="0"/>
              <a:t>‹#›</a:t>
            </a:fld>
            <a:endParaRPr lang="en-GB"/>
          </a:p>
        </p:txBody>
      </p:sp>
    </p:spTree>
    <p:extLst>
      <p:ext uri="{BB962C8B-B14F-4D97-AF65-F5344CB8AC3E}">
        <p14:creationId xmlns:p14="http://schemas.microsoft.com/office/powerpoint/2010/main" val="2525115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http://www.childrenscommissioner.gov.uk/sites/default/files/publications/Growing%20Up%20Digital%20Taskforce%20Report%20January%202017_0.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et-aware.org.uk/" TargetMode="External"/><Relationship Id="rId2" Type="http://schemas.openxmlformats.org/officeDocument/2006/relationships/hyperlink" Target="http://www.saferinternet.org.uk/" TargetMode="External"/><Relationship Id="rId1" Type="http://schemas.openxmlformats.org/officeDocument/2006/relationships/slideLayout" Target="../slideLayouts/slideLayout2.xml"/><Relationship Id="rId4" Type="http://schemas.openxmlformats.org/officeDocument/2006/relationships/hyperlink" Target="http://www.healthychildren.org/english/media"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mailto:ptg@patana.ac.t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4064" y="2547216"/>
            <a:ext cx="10515600" cy="1325563"/>
          </a:xfrm>
        </p:spPr>
        <p:txBody>
          <a:bodyPr>
            <a:normAutofit fontScale="90000"/>
          </a:bodyPr>
          <a:lstStyle/>
          <a:p>
            <a:pPr algn="ctr"/>
            <a:r>
              <a:rPr lang="en-GB" sz="5300" b="1" u="sng" dirty="0" smtClean="0"/>
              <a:t>Welcome to Term 2</a:t>
            </a:r>
            <a:br>
              <a:rPr lang="en-GB" sz="5300" b="1" u="sng" dirty="0" smtClean="0"/>
            </a:br>
            <a:r>
              <a:rPr lang="en-GB" b="1" dirty="0"/>
              <a:t/>
            </a:r>
            <a:br>
              <a:rPr lang="en-GB" b="1" dirty="0"/>
            </a:br>
            <a:r>
              <a:rPr lang="en-GB" b="1" dirty="0" smtClean="0"/>
              <a:t>Owen McDevitt</a:t>
            </a:r>
            <a:br>
              <a:rPr lang="en-GB" b="1" dirty="0" smtClean="0"/>
            </a:br>
            <a:r>
              <a:rPr lang="en-GB" b="1" dirty="0" smtClean="0"/>
              <a:t>Head of Year 7</a:t>
            </a:r>
            <a:endParaRPr lang="en-GB" b="1" dirty="0"/>
          </a:p>
        </p:txBody>
      </p:sp>
    </p:spTree>
    <p:extLst>
      <p:ext uri="{BB962C8B-B14F-4D97-AF65-F5344CB8AC3E}">
        <p14:creationId xmlns:p14="http://schemas.microsoft.com/office/powerpoint/2010/main" val="1238145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Growing Up Digital</a:t>
            </a:r>
            <a:endParaRPr lang="en-GB" b="1" u="sng" dirty="0"/>
          </a:p>
        </p:txBody>
      </p:sp>
      <p:sp>
        <p:nvSpPr>
          <p:cNvPr id="3" name="Content Placeholder 2"/>
          <p:cNvSpPr>
            <a:spLocks noGrp="1"/>
          </p:cNvSpPr>
          <p:nvPr>
            <p:ph idx="1"/>
          </p:nvPr>
        </p:nvSpPr>
        <p:spPr/>
        <p:txBody>
          <a:bodyPr>
            <a:normAutofit lnSpcReduction="10000"/>
          </a:bodyPr>
          <a:lstStyle/>
          <a:p>
            <a:pPr marL="0" indent="0">
              <a:buNone/>
            </a:pPr>
            <a:r>
              <a:rPr lang="en-GB" dirty="0" smtClean="0"/>
              <a:t>“The internet is an extraordinary force for good but it is not designed with children in mind. Yet one third of internet users are under the age of 18 and the part if plays in their lives continues to grow: among 3-4 year olds, in the last year, time online increased from 6 hours 48 minutes to 8 hours 18 minutes a week, and 12-15 year olds now spend over 20 hours a week online.”</a:t>
            </a:r>
          </a:p>
          <a:p>
            <a:pPr marL="0" indent="0">
              <a:buNone/>
            </a:pPr>
            <a:endParaRPr lang="en-GB" dirty="0"/>
          </a:p>
          <a:p>
            <a:pPr marL="0" indent="0">
              <a:buNone/>
            </a:pPr>
            <a:r>
              <a:rPr lang="en-GB" dirty="0" smtClean="0"/>
              <a:t>“At the moment, children are not being equipped with adequate skills to negotiate their lives online”</a:t>
            </a:r>
          </a:p>
          <a:p>
            <a:pPr marL="0" indent="0">
              <a:buNone/>
            </a:pPr>
            <a:endParaRPr lang="en-GB" dirty="0"/>
          </a:p>
          <a:p>
            <a:pPr marL="0" indent="0">
              <a:buNone/>
            </a:pPr>
            <a:r>
              <a:rPr lang="en-GB" sz="1200" dirty="0" smtClean="0">
                <a:hlinkClick r:id="rId2"/>
              </a:rPr>
              <a:t>http://www.childrenscommissioner.gov.uk/sites/default/files/publications/Growing%20Up%20Digital%20Taskforce%20Report%20January%202017_0.pdf</a:t>
            </a:r>
            <a:r>
              <a:rPr lang="en-GB" sz="1200" dirty="0" smtClean="0"/>
              <a:t> </a:t>
            </a:r>
            <a:endParaRPr lang="en-GB" sz="1200" dirty="0"/>
          </a:p>
        </p:txBody>
      </p:sp>
    </p:spTree>
    <p:extLst>
      <p:ext uri="{BB962C8B-B14F-4D97-AF65-F5344CB8AC3E}">
        <p14:creationId xmlns:p14="http://schemas.microsoft.com/office/powerpoint/2010/main" val="4049135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Parents were asked what advice they needed</a:t>
            </a:r>
            <a:endParaRPr lang="en-GB" dirty="0"/>
          </a:p>
        </p:txBody>
      </p:sp>
      <p:sp>
        <p:nvSpPr>
          <p:cNvPr id="3" name="Content Placeholder 2"/>
          <p:cNvSpPr>
            <a:spLocks noGrp="1"/>
          </p:cNvSpPr>
          <p:nvPr>
            <p:ph idx="1"/>
          </p:nvPr>
        </p:nvSpPr>
        <p:spPr>
          <a:xfrm>
            <a:off x="838200" y="1569027"/>
            <a:ext cx="10515600" cy="4607936"/>
          </a:xfrm>
        </p:spPr>
        <p:txBody>
          <a:bodyPr>
            <a:normAutofit/>
          </a:bodyPr>
          <a:lstStyle/>
          <a:p>
            <a:r>
              <a:rPr lang="en-GB" dirty="0" smtClean="0"/>
              <a:t>How to filter content</a:t>
            </a:r>
          </a:p>
          <a:p>
            <a:pPr marL="0" indent="0">
              <a:buNone/>
            </a:pPr>
            <a:r>
              <a:rPr lang="en-GB" dirty="0" smtClean="0"/>
              <a:t>			</a:t>
            </a:r>
            <a:r>
              <a:rPr lang="en-GB" dirty="0" smtClean="0">
                <a:hlinkClick r:id="rId2"/>
              </a:rPr>
              <a:t>www.saferinternet.org.uk</a:t>
            </a:r>
            <a:endParaRPr lang="en-GB" dirty="0" smtClean="0"/>
          </a:p>
          <a:p>
            <a:pPr marL="0" indent="0">
              <a:buNone/>
            </a:pPr>
            <a:endParaRPr lang="en-GB" dirty="0" smtClean="0"/>
          </a:p>
          <a:p>
            <a:r>
              <a:rPr lang="en-GB" dirty="0" smtClean="0"/>
              <a:t>Keeping up to date</a:t>
            </a:r>
          </a:p>
          <a:p>
            <a:pPr marL="0" indent="0">
              <a:buNone/>
            </a:pPr>
            <a:r>
              <a:rPr lang="en-GB" dirty="0" smtClean="0"/>
              <a:t>			</a:t>
            </a:r>
            <a:r>
              <a:rPr lang="en-GB" dirty="0" smtClean="0">
                <a:hlinkClick r:id="rId3"/>
              </a:rPr>
              <a:t>www.net-aware.org.uk</a:t>
            </a:r>
            <a:endParaRPr lang="en-GB" dirty="0" smtClean="0"/>
          </a:p>
          <a:p>
            <a:pPr marL="0" indent="0">
              <a:buNone/>
            </a:pPr>
            <a:endParaRPr lang="en-GB" dirty="0" smtClean="0"/>
          </a:p>
          <a:p>
            <a:r>
              <a:rPr lang="en-GB" dirty="0" smtClean="0"/>
              <a:t>Judging whether amount of time spent online is impacting overall wellbeing.</a:t>
            </a:r>
          </a:p>
          <a:p>
            <a:pPr marL="0" indent="0">
              <a:buNone/>
            </a:pPr>
            <a:r>
              <a:rPr lang="en-GB" dirty="0" smtClean="0"/>
              <a:t>			</a:t>
            </a:r>
            <a:r>
              <a:rPr lang="en-GB" dirty="0" smtClean="0">
                <a:hlinkClick r:id="rId4"/>
              </a:rPr>
              <a:t>www.healthychildren.org/english/media</a:t>
            </a:r>
            <a:endParaRPr lang="en-GB" dirty="0" smtClean="0"/>
          </a:p>
          <a:p>
            <a:pPr marL="0" indent="0">
              <a:buNone/>
            </a:pPr>
            <a:endParaRPr lang="en-GB" dirty="0"/>
          </a:p>
        </p:txBody>
      </p:sp>
    </p:spTree>
    <p:extLst>
      <p:ext uri="{BB962C8B-B14F-4D97-AF65-F5344CB8AC3E}">
        <p14:creationId xmlns:p14="http://schemas.microsoft.com/office/powerpoint/2010/main" val="575669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Laptop and Internet Use</a:t>
            </a:r>
            <a:r>
              <a:rPr lang="en-GB" dirty="0" smtClean="0"/>
              <a:t/>
            </a:r>
            <a:br>
              <a:rPr lang="en-GB" dirty="0" smtClean="0"/>
            </a:br>
            <a:endParaRPr lang="en-GB" dirty="0"/>
          </a:p>
        </p:txBody>
      </p:sp>
      <p:sp>
        <p:nvSpPr>
          <p:cNvPr id="3" name="Content Placeholder 2"/>
          <p:cNvSpPr>
            <a:spLocks noGrp="1"/>
          </p:cNvSpPr>
          <p:nvPr>
            <p:ph idx="1"/>
          </p:nvPr>
        </p:nvSpPr>
        <p:spPr>
          <a:xfrm>
            <a:off x="838200" y="1371600"/>
            <a:ext cx="10515600" cy="4805363"/>
          </a:xfrm>
        </p:spPr>
        <p:txBody>
          <a:bodyPr/>
          <a:lstStyle/>
          <a:p>
            <a:r>
              <a:rPr lang="en-GB" dirty="0" smtClean="0"/>
              <a:t>De-tech the bedroom</a:t>
            </a:r>
          </a:p>
          <a:p>
            <a:r>
              <a:rPr lang="en-GB" dirty="0" smtClean="0"/>
              <a:t>Laptop and internet use should be in a family area and clearly visible</a:t>
            </a:r>
          </a:p>
          <a:p>
            <a:r>
              <a:rPr lang="en-GB" dirty="0" smtClean="0"/>
              <a:t>Discuss online activity</a:t>
            </a:r>
          </a:p>
          <a:p>
            <a:r>
              <a:rPr lang="en-GB" dirty="0" smtClean="0"/>
              <a:t>Have access to laptops/phones – </a:t>
            </a:r>
            <a:r>
              <a:rPr lang="en-GB" smtClean="0"/>
              <a:t>be engaged</a:t>
            </a:r>
            <a:endParaRPr lang="en-GB" dirty="0" smtClean="0"/>
          </a:p>
          <a:p>
            <a:r>
              <a:rPr lang="en-GB" dirty="0" smtClean="0"/>
              <a:t>Multiple user accounts?</a:t>
            </a:r>
          </a:p>
          <a:p>
            <a:r>
              <a:rPr lang="en-GB" dirty="0" smtClean="0"/>
              <a:t>Digital Free Sabbath</a:t>
            </a:r>
          </a:p>
          <a:p>
            <a:endParaRPr lang="en-GB" dirty="0" smtClean="0"/>
          </a:p>
          <a:p>
            <a:endParaRPr lang="en-GB" dirty="0" smtClean="0"/>
          </a:p>
          <a:p>
            <a:endParaRPr lang="en-GB" dirty="0"/>
          </a:p>
        </p:txBody>
      </p:sp>
    </p:spTree>
    <p:extLst>
      <p:ext uri="{BB962C8B-B14F-4D97-AF65-F5344CB8AC3E}">
        <p14:creationId xmlns:p14="http://schemas.microsoft.com/office/powerpoint/2010/main" val="2222223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64" y="2661516"/>
            <a:ext cx="10515600" cy="1325563"/>
          </a:xfrm>
        </p:spPr>
        <p:txBody>
          <a:bodyPr>
            <a:normAutofit fontScale="90000"/>
          </a:bodyPr>
          <a:lstStyle/>
          <a:p>
            <a:pPr algn="ctr"/>
            <a:r>
              <a:rPr lang="en-GB" sz="7300" dirty="0" smtClean="0"/>
              <a:t/>
            </a:r>
            <a:br>
              <a:rPr lang="en-GB" sz="7300" dirty="0" smtClean="0"/>
            </a:br>
            <a:r>
              <a:rPr lang="en-GB" sz="7300" dirty="0" smtClean="0"/>
              <a:t>Coffee, cake and chat…</a:t>
            </a:r>
            <a:br>
              <a:rPr lang="en-GB" sz="7300" dirty="0" smtClean="0"/>
            </a:br>
            <a:r>
              <a:rPr lang="en-GB" dirty="0"/>
              <a:t/>
            </a:r>
            <a:br>
              <a:rPr lang="en-GB" dirty="0"/>
            </a:br>
            <a:r>
              <a:rPr lang="en-GB" dirty="0"/>
              <a:t/>
            </a:r>
            <a:br>
              <a:rPr lang="en-GB" dirty="0"/>
            </a:br>
            <a:r>
              <a:rPr lang="en-GB" dirty="0" smtClean="0"/>
              <a:t>Karen McGuire – Y7 Learning Support</a:t>
            </a:r>
            <a:endParaRPr lang="en-GB" dirty="0"/>
          </a:p>
        </p:txBody>
      </p:sp>
    </p:spTree>
    <p:extLst>
      <p:ext uri="{BB962C8B-B14F-4D97-AF65-F5344CB8AC3E}">
        <p14:creationId xmlns:p14="http://schemas.microsoft.com/office/powerpoint/2010/main" val="3540287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lstStyle/>
          <a:p>
            <a:endParaRPr lang="en-GB" dirty="0" smtClean="0"/>
          </a:p>
          <a:p>
            <a:r>
              <a:rPr lang="en-GB" dirty="0" smtClean="0"/>
              <a:t>Miss Perriam – Senior Teacher Key Stage 3 Student Welfare</a:t>
            </a:r>
          </a:p>
          <a:p>
            <a:r>
              <a:rPr lang="en-GB" dirty="0" smtClean="0"/>
              <a:t>Key Dates</a:t>
            </a:r>
          </a:p>
          <a:p>
            <a:r>
              <a:rPr lang="en-GB" dirty="0" smtClean="0"/>
              <a:t>A message from the PTG</a:t>
            </a:r>
          </a:p>
          <a:p>
            <a:r>
              <a:rPr lang="en-GB" dirty="0" smtClean="0"/>
              <a:t>Y7 Tutorial</a:t>
            </a:r>
          </a:p>
          <a:p>
            <a:r>
              <a:rPr lang="en-GB" dirty="0" smtClean="0"/>
              <a:t>Laptop and Internet Guidelines</a:t>
            </a:r>
            <a:endParaRPr lang="en-GB" dirty="0"/>
          </a:p>
        </p:txBody>
      </p:sp>
    </p:spTree>
    <p:extLst>
      <p:ext uri="{BB962C8B-B14F-4D97-AF65-F5344CB8AC3E}">
        <p14:creationId xmlns:p14="http://schemas.microsoft.com/office/powerpoint/2010/main" val="893630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94111"/>
          </a:xfrm>
        </p:spPr>
        <p:txBody>
          <a:bodyPr/>
          <a:lstStyle/>
          <a:p>
            <a:pPr algn="ctr"/>
            <a:r>
              <a:rPr lang="en-GB" b="1" u="sng" dirty="0" smtClean="0"/>
              <a:t>Miss Perriam</a:t>
            </a:r>
            <a:endParaRPr lang="en-GB" b="1" u="sng" dirty="0"/>
          </a:p>
        </p:txBody>
      </p:sp>
    </p:spTree>
    <p:extLst>
      <p:ext uri="{BB962C8B-B14F-4D97-AF65-F5344CB8AC3E}">
        <p14:creationId xmlns:p14="http://schemas.microsoft.com/office/powerpoint/2010/main" val="3684027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5459" y="167426"/>
            <a:ext cx="9362941" cy="6647974"/>
          </a:xfrm>
          <a:prstGeom prst="rect">
            <a:avLst/>
          </a:prstGeom>
          <a:noFill/>
        </p:spPr>
        <p:txBody>
          <a:bodyPr wrap="square" rtlCol="0">
            <a:spAutoFit/>
          </a:bodyPr>
          <a:lstStyle/>
          <a:p>
            <a:pPr marL="285750" indent="-285750">
              <a:buFont typeface="Arial" panose="020B0604020202020204" pitchFamily="34" charset="0"/>
              <a:buChar char="•"/>
            </a:pPr>
            <a:r>
              <a:rPr lang="en-GB" sz="5400" dirty="0" smtClean="0"/>
              <a:t>Learning to Learn</a:t>
            </a:r>
          </a:p>
          <a:p>
            <a:r>
              <a:rPr lang="en-GB" sz="2400" dirty="0" smtClean="0"/>
              <a:t>This term the focus is on being a “Rigorous and Inquisitive Learner”</a:t>
            </a:r>
          </a:p>
          <a:p>
            <a:r>
              <a:rPr lang="en-GB" sz="2400" dirty="0" smtClean="0"/>
              <a:t>Project Antarctica which will be presented to Year 1 students</a:t>
            </a:r>
          </a:p>
          <a:p>
            <a:r>
              <a:rPr lang="en-GB" sz="2400" dirty="0" smtClean="0"/>
              <a:t>Thinking hats</a:t>
            </a:r>
          </a:p>
          <a:p>
            <a:r>
              <a:rPr lang="en-GB" sz="2400" dirty="0" smtClean="0"/>
              <a:t>Reflection and 2 way conference preparation</a:t>
            </a:r>
          </a:p>
          <a:p>
            <a:r>
              <a:rPr lang="en-GB" sz="2400" dirty="0" smtClean="0"/>
              <a:t>Being Global P4C sessions</a:t>
            </a:r>
          </a:p>
          <a:p>
            <a:pPr marL="285750" indent="-285750">
              <a:buFont typeface="Arial" panose="020B0604020202020204" pitchFamily="34" charset="0"/>
              <a:buChar char="•"/>
            </a:pPr>
            <a:r>
              <a:rPr lang="en-GB" sz="5400" dirty="0" smtClean="0"/>
              <a:t>Connections</a:t>
            </a:r>
          </a:p>
          <a:p>
            <a:r>
              <a:rPr lang="en-GB" sz="2400" dirty="0" smtClean="0"/>
              <a:t>The Year group will be off timetable for the following dates 13</a:t>
            </a:r>
            <a:r>
              <a:rPr lang="en-GB" sz="2400" baseline="30000" dirty="0" smtClean="0"/>
              <a:t>th</a:t>
            </a:r>
            <a:r>
              <a:rPr lang="en-GB" sz="2400" dirty="0" smtClean="0"/>
              <a:t> March launch day, 27</a:t>
            </a:r>
            <a:r>
              <a:rPr lang="en-GB" sz="2400" baseline="30000" dirty="0" smtClean="0"/>
              <a:t>th</a:t>
            </a:r>
            <a:r>
              <a:rPr lang="en-GB" sz="2400" dirty="0" smtClean="0"/>
              <a:t> and 28</a:t>
            </a:r>
            <a:r>
              <a:rPr lang="en-GB" sz="2400" baseline="30000" dirty="0" smtClean="0"/>
              <a:t>th</a:t>
            </a:r>
            <a:r>
              <a:rPr lang="en-GB" sz="2400" dirty="0" smtClean="0"/>
              <a:t> March investigation days and 29</a:t>
            </a:r>
            <a:r>
              <a:rPr lang="en-GB" sz="2400" baseline="30000" dirty="0" smtClean="0"/>
              <a:t>th</a:t>
            </a:r>
            <a:r>
              <a:rPr lang="en-GB" sz="2400" dirty="0" smtClean="0"/>
              <a:t> March for presentation and 2 way conference. </a:t>
            </a:r>
          </a:p>
          <a:p>
            <a:pPr marL="285750" indent="-285750">
              <a:buFont typeface="Arial" panose="020B0604020202020204" pitchFamily="34" charset="0"/>
              <a:buChar char="•"/>
            </a:pPr>
            <a:r>
              <a:rPr lang="en-GB" sz="5400" dirty="0" smtClean="0"/>
              <a:t>STAR</a:t>
            </a:r>
          </a:p>
          <a:p>
            <a:r>
              <a:rPr lang="en-GB" sz="2400" dirty="0" smtClean="0"/>
              <a:t>Student Target Achievement Reflection </a:t>
            </a:r>
          </a:p>
          <a:p>
            <a:r>
              <a:rPr lang="en-GB" sz="2400" dirty="0" smtClean="0"/>
              <a:t>This process started on the first Thursday back and should be being completed this week. </a:t>
            </a:r>
          </a:p>
        </p:txBody>
      </p:sp>
    </p:spTree>
    <p:extLst>
      <p:ext uri="{BB962C8B-B14F-4D97-AF65-F5344CB8AC3E}">
        <p14:creationId xmlns:p14="http://schemas.microsoft.com/office/powerpoint/2010/main" val="3558466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pPr algn="ctr"/>
            <a:r>
              <a:rPr lang="en-GB" b="1" u="sng" dirty="0" smtClean="0"/>
              <a:t>Key Dates for Term 2</a:t>
            </a:r>
            <a:endParaRPr lang="en-GB" b="1" u="sng" dirty="0"/>
          </a:p>
        </p:txBody>
      </p:sp>
      <p:sp>
        <p:nvSpPr>
          <p:cNvPr id="3" name="Content Placeholder 2"/>
          <p:cNvSpPr>
            <a:spLocks noGrp="1"/>
          </p:cNvSpPr>
          <p:nvPr>
            <p:ph sz="half" idx="1"/>
          </p:nvPr>
        </p:nvSpPr>
        <p:spPr>
          <a:xfrm>
            <a:off x="838200" y="987136"/>
            <a:ext cx="5181600" cy="5189827"/>
          </a:xfrm>
        </p:spPr>
        <p:txBody>
          <a:bodyPr>
            <a:noAutofit/>
          </a:bodyPr>
          <a:lstStyle/>
          <a:p>
            <a:pPr marL="0" indent="0">
              <a:buNone/>
            </a:pPr>
            <a:r>
              <a:rPr lang="en-GB" sz="1400" b="1" dirty="0"/>
              <a:t>January</a:t>
            </a:r>
            <a:endParaRPr lang="en-GB" sz="1400" dirty="0"/>
          </a:p>
          <a:p>
            <a:r>
              <a:rPr lang="en-GB" sz="1400" dirty="0"/>
              <a:t>Monday 16</a:t>
            </a:r>
            <a:r>
              <a:rPr lang="en-GB" sz="1400" baseline="30000" dirty="0"/>
              <a:t>th</a:t>
            </a:r>
            <a:r>
              <a:rPr lang="en-GB" sz="1400" dirty="0"/>
              <a:t> January (all week): U-Smile Photographs (individual &amp; tutor group)</a:t>
            </a:r>
          </a:p>
          <a:p>
            <a:r>
              <a:rPr lang="en-GB" sz="1400" dirty="0"/>
              <a:t>Monday 16</a:t>
            </a:r>
            <a:r>
              <a:rPr lang="en-GB" sz="1400" baseline="30000" dirty="0"/>
              <a:t>th</a:t>
            </a:r>
            <a:r>
              <a:rPr lang="en-GB" sz="1400" dirty="0"/>
              <a:t> January: ECA Block 3 sign-up opens</a:t>
            </a:r>
          </a:p>
          <a:p>
            <a:r>
              <a:rPr lang="en-GB" sz="1400" dirty="0"/>
              <a:t>Wednesday 18th January: New Parents Informal Lunch (a letter has been sent to the relevant families) </a:t>
            </a:r>
          </a:p>
          <a:p>
            <a:r>
              <a:rPr lang="en-GB" sz="1400" dirty="0"/>
              <a:t>Thursday 26</a:t>
            </a:r>
            <a:r>
              <a:rPr lang="en-GB" sz="1400" baseline="30000" dirty="0"/>
              <a:t>th</a:t>
            </a:r>
            <a:r>
              <a:rPr lang="en-GB" sz="1400" dirty="0"/>
              <a:t> January: Y7 Coffee Morning </a:t>
            </a:r>
          </a:p>
          <a:p>
            <a:r>
              <a:rPr lang="en-GB" sz="1400" dirty="0"/>
              <a:t>Friday 27</a:t>
            </a:r>
            <a:r>
              <a:rPr lang="en-GB" sz="1400" baseline="30000" dirty="0"/>
              <a:t>th</a:t>
            </a:r>
            <a:r>
              <a:rPr lang="en-GB" sz="1400" dirty="0"/>
              <a:t> January: Key Stage 3 Dance</a:t>
            </a:r>
          </a:p>
          <a:p>
            <a:pPr marL="0" indent="0">
              <a:buNone/>
            </a:pPr>
            <a:r>
              <a:rPr lang="en-GB" sz="1400" dirty="0"/>
              <a:t> </a:t>
            </a:r>
          </a:p>
          <a:p>
            <a:pPr marL="0" indent="0">
              <a:buNone/>
            </a:pPr>
            <a:r>
              <a:rPr lang="en-GB" sz="1400" b="1" dirty="0"/>
              <a:t>February</a:t>
            </a:r>
            <a:endParaRPr lang="en-GB" sz="1400" dirty="0"/>
          </a:p>
          <a:p>
            <a:r>
              <a:rPr lang="en-GB" sz="1400" dirty="0"/>
              <a:t>Wednesday 8</a:t>
            </a:r>
            <a:r>
              <a:rPr lang="en-GB" sz="1400" baseline="30000" dirty="0"/>
              <a:t>th</a:t>
            </a:r>
            <a:r>
              <a:rPr lang="en-GB" sz="1400" dirty="0"/>
              <a:t> February: Patana Classic Concert </a:t>
            </a:r>
          </a:p>
          <a:p>
            <a:r>
              <a:rPr lang="en-GB" sz="1400" dirty="0"/>
              <a:t>Friday 10</a:t>
            </a:r>
            <a:r>
              <a:rPr lang="en-GB" sz="1400" baseline="30000" dirty="0"/>
              <a:t>th</a:t>
            </a:r>
            <a:r>
              <a:rPr lang="en-GB" sz="1400" dirty="0"/>
              <a:t> February: Secondary Non Uniform Day </a:t>
            </a:r>
          </a:p>
          <a:p>
            <a:r>
              <a:rPr lang="en-GB" sz="1400" dirty="0"/>
              <a:t>Friday 10</a:t>
            </a:r>
            <a:r>
              <a:rPr lang="en-GB" sz="1400" baseline="30000" dirty="0"/>
              <a:t>th</a:t>
            </a:r>
            <a:r>
              <a:rPr lang="en-GB" sz="1400" dirty="0"/>
              <a:t> February: ECA Block 2 programme finishes</a:t>
            </a:r>
          </a:p>
          <a:p>
            <a:r>
              <a:rPr lang="en-GB" sz="1400" dirty="0"/>
              <a:t>Monday 13</a:t>
            </a:r>
            <a:r>
              <a:rPr lang="en-GB" sz="1400" baseline="30000" dirty="0"/>
              <a:t>th</a:t>
            </a:r>
            <a:r>
              <a:rPr lang="en-GB" sz="1400" dirty="0"/>
              <a:t>  - Friday 17</a:t>
            </a:r>
            <a:r>
              <a:rPr lang="en-GB" sz="1400" baseline="30000" dirty="0"/>
              <a:t>th</a:t>
            </a:r>
            <a:r>
              <a:rPr lang="en-GB" sz="1400" dirty="0"/>
              <a:t> February: Half-Term Break</a:t>
            </a:r>
          </a:p>
          <a:p>
            <a:r>
              <a:rPr lang="en-GB" sz="1400" dirty="0"/>
              <a:t>Friday 24</a:t>
            </a:r>
            <a:r>
              <a:rPr lang="en-GB" sz="1400" baseline="30000" dirty="0"/>
              <a:t>th</a:t>
            </a:r>
            <a:r>
              <a:rPr lang="en-GB" sz="1400" dirty="0"/>
              <a:t> February: Farmers Market</a:t>
            </a:r>
          </a:p>
          <a:p>
            <a:r>
              <a:rPr lang="en-GB" sz="1400" dirty="0"/>
              <a:t>Monday 27</a:t>
            </a:r>
            <a:r>
              <a:rPr lang="en-GB" sz="1400" baseline="30000" dirty="0"/>
              <a:t>th</a:t>
            </a:r>
            <a:r>
              <a:rPr lang="en-GB" sz="1400" dirty="0"/>
              <a:t> February: ECA Block 3 programme starts</a:t>
            </a:r>
          </a:p>
          <a:p>
            <a:r>
              <a:rPr lang="en-GB" sz="1400" dirty="0"/>
              <a:t>Tuesday 28</a:t>
            </a:r>
            <a:r>
              <a:rPr lang="en-GB" sz="1400" baseline="30000" dirty="0"/>
              <a:t>th</a:t>
            </a:r>
            <a:r>
              <a:rPr lang="en-GB" sz="1400" dirty="0"/>
              <a:t> February: Shadow Girl – Secondary Drama Production</a:t>
            </a:r>
          </a:p>
          <a:p>
            <a:endParaRPr lang="en-GB" sz="1400" dirty="0"/>
          </a:p>
        </p:txBody>
      </p:sp>
      <p:sp>
        <p:nvSpPr>
          <p:cNvPr id="4" name="Content Placeholder 3"/>
          <p:cNvSpPr>
            <a:spLocks noGrp="1"/>
          </p:cNvSpPr>
          <p:nvPr>
            <p:ph sz="half" idx="2"/>
          </p:nvPr>
        </p:nvSpPr>
        <p:spPr>
          <a:xfrm>
            <a:off x="6172200" y="987136"/>
            <a:ext cx="5181600" cy="5189827"/>
          </a:xfrm>
        </p:spPr>
        <p:txBody>
          <a:bodyPr>
            <a:noAutofit/>
          </a:bodyPr>
          <a:lstStyle/>
          <a:p>
            <a:pPr marL="0" indent="0">
              <a:buNone/>
            </a:pPr>
            <a:r>
              <a:rPr lang="en-GB" sz="1400" b="1" dirty="0"/>
              <a:t>March</a:t>
            </a:r>
            <a:endParaRPr lang="en-GB" sz="1400" dirty="0"/>
          </a:p>
          <a:p>
            <a:r>
              <a:rPr lang="en-GB" sz="1400" dirty="0"/>
              <a:t>Wednesday 1</a:t>
            </a:r>
            <a:r>
              <a:rPr lang="en-GB" sz="1400" baseline="30000" dirty="0"/>
              <a:t>st</a:t>
            </a:r>
            <a:r>
              <a:rPr lang="en-GB" sz="1400" dirty="0"/>
              <a:t> &amp; Thursday 2</a:t>
            </a:r>
            <a:r>
              <a:rPr lang="en-GB" sz="1400" baseline="30000" dirty="0"/>
              <a:t>nd</a:t>
            </a:r>
            <a:r>
              <a:rPr lang="en-GB" sz="1400" dirty="0"/>
              <a:t> March: Shadow Girl – Secondary Drama Production</a:t>
            </a:r>
          </a:p>
          <a:p>
            <a:r>
              <a:rPr lang="en-GB" sz="1400" dirty="0"/>
              <a:t>Saturday 4</a:t>
            </a:r>
            <a:r>
              <a:rPr lang="en-GB" sz="1400" baseline="30000" dirty="0"/>
              <a:t>th</a:t>
            </a:r>
            <a:r>
              <a:rPr lang="en-GB" sz="1400" dirty="0"/>
              <a:t> March: Fun Day </a:t>
            </a:r>
          </a:p>
          <a:p>
            <a:r>
              <a:rPr lang="en-GB" sz="1400" dirty="0"/>
              <a:t>Monday 13</a:t>
            </a:r>
            <a:r>
              <a:rPr lang="en-GB" sz="1400" baseline="30000" dirty="0"/>
              <a:t>th</a:t>
            </a:r>
            <a:r>
              <a:rPr lang="en-GB" sz="1400" dirty="0"/>
              <a:t> March: Y7 Connections Launch Day</a:t>
            </a:r>
          </a:p>
          <a:p>
            <a:r>
              <a:rPr lang="en-GB" sz="1400" dirty="0"/>
              <a:t>Monday 20</a:t>
            </a:r>
            <a:r>
              <a:rPr lang="en-GB" sz="1400" baseline="30000" dirty="0"/>
              <a:t>th</a:t>
            </a:r>
            <a:r>
              <a:rPr lang="en-GB" sz="1400" dirty="0"/>
              <a:t> March: ECA Block 4 sign-up opens</a:t>
            </a:r>
          </a:p>
          <a:p>
            <a:r>
              <a:rPr lang="en-GB" sz="1400" dirty="0"/>
              <a:t>Wednesday 22</a:t>
            </a:r>
            <a:r>
              <a:rPr lang="en-GB" sz="1400" baseline="30000" dirty="0"/>
              <a:t>nd</a:t>
            </a:r>
            <a:r>
              <a:rPr lang="en-GB" sz="1400" dirty="0"/>
              <a:t> March: Jazz and Blues 60</a:t>
            </a:r>
            <a:r>
              <a:rPr lang="en-GB" sz="1400" baseline="30000" dirty="0"/>
              <a:t>th</a:t>
            </a:r>
            <a:r>
              <a:rPr lang="en-GB" sz="1400" dirty="0"/>
              <a:t> Anniversary Party </a:t>
            </a:r>
          </a:p>
          <a:p>
            <a:r>
              <a:rPr lang="en-GB" sz="1400" dirty="0"/>
              <a:t>Thursday 23</a:t>
            </a:r>
            <a:r>
              <a:rPr lang="en-GB" sz="1400" baseline="30000" dirty="0"/>
              <a:t>rd</a:t>
            </a:r>
            <a:r>
              <a:rPr lang="en-GB" sz="1400" dirty="0"/>
              <a:t> March: KS3 House Swimming Gala</a:t>
            </a:r>
          </a:p>
          <a:p>
            <a:r>
              <a:rPr lang="en-GB" sz="1400" dirty="0"/>
              <a:t>Monday 27</a:t>
            </a:r>
            <a:r>
              <a:rPr lang="en-GB" sz="1400" baseline="30000" dirty="0"/>
              <a:t>th</a:t>
            </a:r>
            <a:r>
              <a:rPr lang="en-GB" sz="1400" dirty="0"/>
              <a:t> and Tuesday 28</a:t>
            </a:r>
            <a:r>
              <a:rPr lang="en-GB" sz="1400" baseline="30000" dirty="0"/>
              <a:t>th</a:t>
            </a:r>
            <a:r>
              <a:rPr lang="en-GB" sz="1400" dirty="0"/>
              <a:t> March: Y7 Connections Days</a:t>
            </a:r>
          </a:p>
          <a:p>
            <a:r>
              <a:rPr lang="en-GB" sz="1400" dirty="0"/>
              <a:t>Wednesday 29</a:t>
            </a:r>
            <a:r>
              <a:rPr lang="en-GB" sz="1400" baseline="30000" dirty="0"/>
              <a:t>th</a:t>
            </a:r>
            <a:r>
              <a:rPr lang="en-GB" sz="1400" dirty="0"/>
              <a:t> March: Y7 Connection celebration and two-way conference (parents welcome)</a:t>
            </a:r>
          </a:p>
          <a:p>
            <a:pPr marL="0" indent="0">
              <a:buNone/>
            </a:pPr>
            <a:endParaRPr lang="en-GB" sz="1400" dirty="0"/>
          </a:p>
          <a:p>
            <a:pPr marL="0" indent="0">
              <a:buNone/>
            </a:pPr>
            <a:r>
              <a:rPr lang="en-GB" sz="1400" b="1" dirty="0"/>
              <a:t>April</a:t>
            </a:r>
            <a:endParaRPr lang="en-GB" sz="1400" dirty="0"/>
          </a:p>
          <a:p>
            <a:r>
              <a:rPr lang="en-GB" sz="1400" dirty="0"/>
              <a:t>Wednesday 5</a:t>
            </a:r>
            <a:r>
              <a:rPr lang="en-GB" sz="1400" baseline="30000" dirty="0"/>
              <a:t>th</a:t>
            </a:r>
            <a:r>
              <a:rPr lang="en-GB" sz="1400" dirty="0"/>
              <a:t> April: Patana Unplugged </a:t>
            </a:r>
          </a:p>
          <a:p>
            <a:r>
              <a:rPr lang="en-GB" sz="1400" dirty="0"/>
              <a:t>Thursday 6</a:t>
            </a:r>
            <a:r>
              <a:rPr lang="en-GB" sz="1400" baseline="30000" dirty="0"/>
              <a:t>th</a:t>
            </a:r>
            <a:r>
              <a:rPr lang="en-GB" sz="1400" dirty="0"/>
              <a:t> April: School Closed – </a:t>
            </a:r>
            <a:r>
              <a:rPr lang="en-GB" sz="1400" dirty="0" err="1"/>
              <a:t>Chakri</a:t>
            </a:r>
            <a:r>
              <a:rPr lang="en-GB" sz="1400" dirty="0"/>
              <a:t> Day</a:t>
            </a:r>
          </a:p>
          <a:p>
            <a:r>
              <a:rPr lang="en-GB" sz="1400" dirty="0"/>
              <a:t>Friday 7</a:t>
            </a:r>
            <a:r>
              <a:rPr lang="en-GB" sz="1400" baseline="30000" dirty="0"/>
              <a:t>th</a:t>
            </a:r>
            <a:r>
              <a:rPr lang="en-GB" sz="1400" dirty="0"/>
              <a:t> April: ECA Block 3 programme finishes / Term 2 reports issued/Last day of Term 2</a:t>
            </a:r>
          </a:p>
          <a:p>
            <a:r>
              <a:rPr lang="en-GB" sz="1400" dirty="0"/>
              <a:t>Monday 10</a:t>
            </a:r>
            <a:r>
              <a:rPr lang="en-GB" sz="1400" baseline="30000" dirty="0"/>
              <a:t>th</a:t>
            </a:r>
            <a:r>
              <a:rPr lang="en-GB" sz="1400" dirty="0"/>
              <a:t> – Friday 21</a:t>
            </a:r>
            <a:r>
              <a:rPr lang="en-GB" sz="1400" baseline="30000" dirty="0"/>
              <a:t>st</a:t>
            </a:r>
            <a:r>
              <a:rPr lang="en-GB" sz="1400" dirty="0"/>
              <a:t> April: Songkran Holiday </a:t>
            </a:r>
          </a:p>
          <a:p>
            <a:r>
              <a:rPr lang="en-GB" sz="1400" dirty="0"/>
              <a:t>Monday 24</a:t>
            </a:r>
            <a:r>
              <a:rPr lang="en-GB" sz="1400" baseline="30000" dirty="0"/>
              <a:t>th</a:t>
            </a:r>
            <a:r>
              <a:rPr lang="en-GB" sz="1400" dirty="0"/>
              <a:t> April: Term 3 begins </a:t>
            </a:r>
          </a:p>
        </p:txBody>
      </p:sp>
    </p:spTree>
    <p:extLst>
      <p:ext uri="{BB962C8B-B14F-4D97-AF65-F5344CB8AC3E}">
        <p14:creationId xmlns:p14="http://schemas.microsoft.com/office/powerpoint/2010/main" val="9514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PTG</a:t>
            </a:r>
            <a:br>
              <a:rPr lang="en-GB" b="1" dirty="0" smtClean="0"/>
            </a:br>
            <a:endParaRPr lang="en-GB" b="1" dirty="0"/>
          </a:p>
        </p:txBody>
      </p:sp>
      <p:sp>
        <p:nvSpPr>
          <p:cNvPr id="8" name="Content Placeholder 7"/>
          <p:cNvSpPr>
            <a:spLocks noGrp="1"/>
          </p:cNvSpPr>
          <p:nvPr>
            <p:ph idx="1"/>
          </p:nvPr>
        </p:nvSpPr>
        <p:spPr>
          <a:xfrm>
            <a:off x="838200" y="1496291"/>
            <a:ext cx="10515600" cy="4680672"/>
          </a:xfrm>
        </p:spPr>
        <p:txBody>
          <a:bodyPr>
            <a:normAutofit/>
          </a:bodyPr>
          <a:lstStyle/>
          <a:p>
            <a:r>
              <a:rPr lang="en-GB" dirty="0" smtClean="0"/>
              <a:t>Y7 Representatives – </a:t>
            </a:r>
            <a:r>
              <a:rPr lang="en-GB" dirty="0" err="1" smtClean="0"/>
              <a:t>Songsri</a:t>
            </a:r>
            <a:r>
              <a:rPr lang="en-GB" dirty="0" smtClean="0"/>
              <a:t> (Nye) </a:t>
            </a:r>
            <a:r>
              <a:rPr lang="en-GB" dirty="0" err="1" smtClean="0"/>
              <a:t>Panich</a:t>
            </a:r>
            <a:r>
              <a:rPr lang="en-GB" dirty="0" smtClean="0"/>
              <a:t> and </a:t>
            </a:r>
            <a:r>
              <a:rPr lang="en-GB" dirty="0"/>
              <a:t>Chayanan </a:t>
            </a:r>
            <a:r>
              <a:rPr lang="en-GB" dirty="0" smtClean="0"/>
              <a:t>(Jam) </a:t>
            </a:r>
            <a:r>
              <a:rPr lang="en-GB" dirty="0" err="1" smtClean="0"/>
              <a:t>Winyard</a:t>
            </a:r>
            <a:endParaRPr lang="en-GB" dirty="0" smtClean="0"/>
          </a:p>
          <a:p>
            <a:r>
              <a:rPr lang="en-GB" dirty="0" smtClean="0"/>
              <a:t>The PTG are on Facebook. </a:t>
            </a:r>
            <a:r>
              <a:rPr lang="en-GB" dirty="0"/>
              <a:t>All information on events and other social happenings in Bangkok are forwarded to parents </a:t>
            </a:r>
            <a:r>
              <a:rPr lang="en-GB" dirty="0" smtClean="0"/>
              <a:t>via Facebook.</a:t>
            </a:r>
            <a:endParaRPr lang="en-GB" dirty="0"/>
          </a:p>
          <a:p>
            <a:r>
              <a:rPr lang="en-GB" dirty="0" smtClean="0"/>
              <a:t>Check the school calendar for PTG events.</a:t>
            </a:r>
            <a:endParaRPr lang="en-GB" dirty="0"/>
          </a:p>
          <a:p>
            <a:r>
              <a:rPr lang="en-GB" dirty="0" smtClean="0"/>
              <a:t>The </a:t>
            </a:r>
            <a:r>
              <a:rPr lang="en-GB" dirty="0"/>
              <a:t>next big event will be Fun Day which will take place on </a:t>
            </a:r>
            <a:r>
              <a:rPr lang="en-GB" dirty="0" smtClean="0"/>
              <a:t>Saturday 4</a:t>
            </a:r>
            <a:r>
              <a:rPr lang="en-GB" baseline="30000" dirty="0" smtClean="0"/>
              <a:t>th</a:t>
            </a:r>
            <a:r>
              <a:rPr lang="en-GB" dirty="0" smtClean="0"/>
              <a:t> March 21</a:t>
            </a:r>
            <a:r>
              <a:rPr lang="en-GB" baseline="30000" dirty="0" smtClean="0"/>
              <a:t>st</a:t>
            </a:r>
            <a:r>
              <a:rPr lang="en-GB" dirty="0" smtClean="0"/>
              <a:t>. We </a:t>
            </a:r>
            <a:r>
              <a:rPr lang="en-GB" dirty="0"/>
              <a:t>hope </a:t>
            </a:r>
            <a:r>
              <a:rPr lang="en-GB" dirty="0" smtClean="0"/>
              <a:t>to see many </a:t>
            </a:r>
            <a:r>
              <a:rPr lang="en-GB" dirty="0"/>
              <a:t>parents and students </a:t>
            </a:r>
            <a:r>
              <a:rPr lang="en-GB" dirty="0" smtClean="0"/>
              <a:t>attending.</a:t>
            </a:r>
            <a:endParaRPr lang="en-GB" dirty="0"/>
          </a:p>
          <a:p>
            <a:r>
              <a:rPr lang="en-GB" dirty="0" smtClean="0"/>
              <a:t>Anyone </a:t>
            </a:r>
            <a:r>
              <a:rPr lang="en-GB" dirty="0"/>
              <a:t>who would like to be involved in the organisation is </a:t>
            </a:r>
            <a:r>
              <a:rPr lang="en-GB" dirty="0" smtClean="0"/>
              <a:t>welcome. Please </a:t>
            </a:r>
            <a:r>
              <a:rPr lang="en-GB" dirty="0"/>
              <a:t>contact:  </a:t>
            </a:r>
            <a:r>
              <a:rPr lang="en-GB" u="sng" dirty="0">
                <a:hlinkClick r:id="rId2"/>
              </a:rPr>
              <a:t>ptg@patana.ac.th</a:t>
            </a:r>
            <a:endParaRPr lang="en-GB" dirty="0"/>
          </a:p>
          <a:p>
            <a:endParaRPr lang="en-GB" dirty="0"/>
          </a:p>
        </p:txBody>
      </p:sp>
    </p:spTree>
    <p:extLst>
      <p:ext uri="{BB962C8B-B14F-4D97-AF65-F5344CB8AC3E}">
        <p14:creationId xmlns:p14="http://schemas.microsoft.com/office/powerpoint/2010/main" val="3496946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Year 7 Tutorial</a:t>
            </a:r>
            <a:endParaRPr lang="en-GB" b="1" u="sng" dirty="0"/>
          </a:p>
        </p:txBody>
      </p:sp>
      <p:sp>
        <p:nvSpPr>
          <p:cNvPr id="3" name="Content Placeholder 2"/>
          <p:cNvSpPr>
            <a:spLocks noGrp="1"/>
          </p:cNvSpPr>
          <p:nvPr>
            <p:ph idx="1"/>
          </p:nvPr>
        </p:nvSpPr>
        <p:spPr>
          <a:xfrm>
            <a:off x="838200" y="1548245"/>
            <a:ext cx="10515600" cy="4628718"/>
          </a:xfrm>
        </p:spPr>
        <p:txBody>
          <a:bodyPr/>
          <a:lstStyle/>
          <a:p>
            <a:r>
              <a:rPr lang="en-GB" dirty="0" smtClean="0"/>
              <a:t>Equality</a:t>
            </a:r>
          </a:p>
          <a:p>
            <a:r>
              <a:rPr lang="en-GB" dirty="0" smtClean="0"/>
              <a:t>Relationships (including Sex and Relationships – what is puberty, body image, offensive language)</a:t>
            </a:r>
          </a:p>
          <a:p>
            <a:r>
              <a:rPr lang="en-GB" dirty="0" smtClean="0"/>
              <a:t>Bullying</a:t>
            </a:r>
          </a:p>
          <a:p>
            <a:r>
              <a:rPr lang="en-GB" dirty="0" smtClean="0"/>
              <a:t>Digital Safety</a:t>
            </a:r>
          </a:p>
          <a:p>
            <a:r>
              <a:rPr lang="en-GB" dirty="0" smtClean="0"/>
              <a:t>First Aid</a:t>
            </a:r>
          </a:p>
          <a:p>
            <a:r>
              <a:rPr lang="en-GB" dirty="0" smtClean="0"/>
              <a:t>Identity and Global Citizenship</a:t>
            </a:r>
            <a:endParaRPr lang="en-GB" dirty="0"/>
          </a:p>
        </p:txBody>
      </p:sp>
    </p:spTree>
    <p:extLst>
      <p:ext uri="{BB962C8B-B14F-4D97-AF65-F5344CB8AC3E}">
        <p14:creationId xmlns:p14="http://schemas.microsoft.com/office/powerpoint/2010/main" val="434110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327" y="344343"/>
            <a:ext cx="10515600" cy="2669020"/>
          </a:xfrm>
        </p:spPr>
        <p:txBody>
          <a:bodyPr>
            <a:noAutofit/>
          </a:bodyPr>
          <a:lstStyle/>
          <a:p>
            <a:r>
              <a:rPr lang="en-GB" i="1" dirty="0" smtClean="0">
                <a:latin typeface="+mn-lt"/>
              </a:rPr>
              <a:t>Ubuntu</a:t>
            </a:r>
            <a:r>
              <a:rPr lang="en-GB" dirty="0" smtClean="0">
                <a:latin typeface="+mn-lt"/>
              </a:rPr>
              <a:t> - </a:t>
            </a:r>
            <a:r>
              <a:rPr lang="en-GB" dirty="0">
                <a:latin typeface="+mn-lt"/>
              </a:rPr>
              <a:t>a quality that includes the essential human virtues; compassion and humanity</a:t>
            </a:r>
            <a:r>
              <a:rPr lang="en-GB" dirty="0" smtClean="0">
                <a:latin typeface="+mn-lt"/>
              </a:rPr>
              <a:t>.</a:t>
            </a:r>
            <a:r>
              <a:rPr lang="en-GB" dirty="0"/>
              <a:t> </a:t>
            </a:r>
            <a:r>
              <a:rPr lang="en-GB" dirty="0">
                <a:latin typeface="+mn-lt"/>
              </a:rPr>
              <a:t>T</a:t>
            </a:r>
            <a:r>
              <a:rPr lang="en-GB" dirty="0" smtClean="0">
                <a:latin typeface="+mn-lt"/>
              </a:rPr>
              <a:t>he </a:t>
            </a:r>
            <a:r>
              <a:rPr lang="en-GB" dirty="0">
                <a:latin typeface="+mn-lt"/>
              </a:rPr>
              <a:t>belief in a universal bond of sharing that connects all </a:t>
            </a:r>
            <a:r>
              <a:rPr lang="en-GB" dirty="0" smtClean="0">
                <a:latin typeface="+mn-lt"/>
              </a:rPr>
              <a:t>humanity.</a:t>
            </a:r>
            <a:r>
              <a:rPr lang="en-GB" dirty="0">
                <a:latin typeface="+mn-lt"/>
              </a:rPr>
              <a:t/>
            </a:r>
            <a:br>
              <a:rPr lang="en-GB" dirty="0">
                <a:latin typeface="+mn-lt"/>
              </a:rPr>
            </a:br>
            <a:endParaRPr lang="en-GB" dirty="0">
              <a:latin typeface="+mn-lt"/>
            </a:endParaRPr>
          </a:p>
        </p:txBody>
      </p:sp>
      <p:sp>
        <p:nvSpPr>
          <p:cNvPr id="3" name="Content Placeholder 2"/>
          <p:cNvSpPr>
            <a:spLocks noGrp="1"/>
          </p:cNvSpPr>
          <p:nvPr>
            <p:ph idx="1"/>
          </p:nvPr>
        </p:nvSpPr>
        <p:spPr>
          <a:xfrm>
            <a:off x="838200" y="3117273"/>
            <a:ext cx="10515600" cy="3059690"/>
          </a:xfrm>
        </p:spPr>
        <p:txBody>
          <a:bodyPr>
            <a:normAutofit/>
          </a:bodyPr>
          <a:lstStyle/>
          <a:p>
            <a:pPr marL="0" indent="0">
              <a:buNone/>
            </a:pPr>
            <a:endParaRPr lang="en-GB" sz="4400" dirty="0" smtClean="0"/>
          </a:p>
          <a:p>
            <a:pPr marL="0" indent="0">
              <a:buNone/>
            </a:pPr>
            <a:r>
              <a:rPr lang="en-GB" sz="4400" i="1" dirty="0" smtClean="0"/>
              <a:t>People are people through other people.</a:t>
            </a:r>
          </a:p>
          <a:p>
            <a:pPr marL="0" indent="0">
              <a:buNone/>
            </a:pPr>
            <a:r>
              <a:rPr lang="en-GB" sz="4400" dirty="0"/>
              <a:t>	</a:t>
            </a:r>
            <a:r>
              <a:rPr lang="en-GB" sz="4400" dirty="0" smtClean="0"/>
              <a:t>						Xhosa proverb.</a:t>
            </a:r>
            <a:endParaRPr lang="en-GB" sz="4400" dirty="0"/>
          </a:p>
        </p:txBody>
      </p:sp>
    </p:spTree>
    <p:extLst>
      <p:ext uri="{BB962C8B-B14F-4D97-AF65-F5344CB8AC3E}">
        <p14:creationId xmlns:p14="http://schemas.microsoft.com/office/powerpoint/2010/main" val="2285628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519"/>
            <a:ext cx="10515600" cy="155863"/>
          </a:xfrm>
        </p:spPr>
        <p:txBody>
          <a:bodyPr>
            <a:normAutofit fontScale="90000"/>
          </a:bodyPr>
          <a:lstStyle/>
          <a:p>
            <a:pPr algn="ctr"/>
            <a:endParaRPr lang="en-GB" dirty="0"/>
          </a:p>
        </p:txBody>
      </p:sp>
      <p:sp>
        <p:nvSpPr>
          <p:cNvPr id="3" name="Content Placeholder 2"/>
          <p:cNvSpPr>
            <a:spLocks noGrp="1"/>
          </p:cNvSpPr>
          <p:nvPr>
            <p:ph idx="1"/>
          </p:nvPr>
        </p:nvSpPr>
        <p:spPr>
          <a:xfrm>
            <a:off x="3325091" y="342900"/>
            <a:ext cx="7176655" cy="6172200"/>
          </a:xfrm>
        </p:spPr>
        <p:txBody>
          <a:bodyPr>
            <a:normAutofit fontScale="70000" lnSpcReduction="20000"/>
          </a:bodyPr>
          <a:lstStyle/>
          <a:p>
            <a:pPr marL="0" indent="0">
              <a:buNone/>
            </a:pPr>
            <a:r>
              <a:rPr lang="en-GB" b="1" u="sng" dirty="0"/>
              <a:t>Originally</a:t>
            </a:r>
            <a:endParaRPr lang="en-GB" b="1" dirty="0"/>
          </a:p>
          <a:p>
            <a:pPr marL="0" indent="0">
              <a:buNone/>
            </a:pPr>
            <a:r>
              <a:rPr lang="en-US" dirty="0"/>
              <a:t>We came from our own country in a red room</a:t>
            </a:r>
            <a:br>
              <a:rPr lang="en-US" dirty="0"/>
            </a:br>
            <a:r>
              <a:rPr lang="en-US" dirty="0"/>
              <a:t>which fell through the fields, our mother singing</a:t>
            </a:r>
            <a:br>
              <a:rPr lang="en-US" dirty="0"/>
            </a:br>
            <a:r>
              <a:rPr lang="en-US" dirty="0"/>
              <a:t>our father's name to the turn of the wheels.</a:t>
            </a:r>
            <a:br>
              <a:rPr lang="en-US" dirty="0"/>
            </a:br>
            <a:r>
              <a:rPr lang="en-US" dirty="0"/>
              <a:t>My brothers cried, one of them bawling </a:t>
            </a:r>
            <a:r>
              <a:rPr lang="en-US" i="1" dirty="0"/>
              <a:t>Home</a:t>
            </a:r>
            <a:r>
              <a:rPr lang="en-US" dirty="0"/>
              <a:t>,</a:t>
            </a:r>
            <a:br>
              <a:rPr lang="en-US" dirty="0"/>
            </a:br>
            <a:r>
              <a:rPr lang="en-US" i="1" dirty="0"/>
              <a:t>Home</a:t>
            </a:r>
            <a:r>
              <a:rPr lang="en-US" dirty="0"/>
              <a:t>, as the miles rushed back to the city,</a:t>
            </a:r>
            <a:br>
              <a:rPr lang="en-US" dirty="0"/>
            </a:br>
            <a:r>
              <a:rPr lang="en-US" dirty="0"/>
              <a:t>the street, the house, the vacant rooms</a:t>
            </a:r>
            <a:br>
              <a:rPr lang="en-US" dirty="0"/>
            </a:br>
            <a:r>
              <a:rPr lang="en-US" dirty="0"/>
              <a:t>where we didn't live any more. I stared</a:t>
            </a:r>
            <a:br>
              <a:rPr lang="en-US" dirty="0"/>
            </a:br>
            <a:r>
              <a:rPr lang="en-US" dirty="0"/>
              <a:t>at the eyes of a blind toy, holding its paw.</a:t>
            </a:r>
            <a:endParaRPr lang="en-GB" dirty="0"/>
          </a:p>
          <a:p>
            <a:pPr marL="0" indent="0">
              <a:buNone/>
            </a:pPr>
            <a:r>
              <a:rPr lang="en-US" dirty="0"/>
              <a:t>All childhood is an emigration. Some are slow,</a:t>
            </a:r>
            <a:br>
              <a:rPr lang="en-US" dirty="0"/>
            </a:br>
            <a:r>
              <a:rPr lang="en-US" dirty="0"/>
              <a:t>leaving you standing, resigned, up an avenue</a:t>
            </a:r>
            <a:br>
              <a:rPr lang="en-US" dirty="0"/>
            </a:br>
            <a:r>
              <a:rPr lang="en-US" dirty="0"/>
              <a:t>where no one you know stays. Others are sudden.</a:t>
            </a:r>
            <a:br>
              <a:rPr lang="en-US" dirty="0"/>
            </a:br>
            <a:r>
              <a:rPr lang="en-US" dirty="0"/>
              <a:t>Your accent wrong. Corners, which seem familiar,</a:t>
            </a:r>
            <a:br>
              <a:rPr lang="en-US" dirty="0"/>
            </a:br>
            <a:r>
              <a:rPr lang="en-US" dirty="0"/>
              <a:t>leading to unimagined, pebble-dashed estates, big boys</a:t>
            </a:r>
            <a:br>
              <a:rPr lang="en-US" dirty="0"/>
            </a:br>
            <a:r>
              <a:rPr lang="en-US" dirty="0"/>
              <a:t>eating worms and shouting words you don't understand.</a:t>
            </a:r>
            <a:br>
              <a:rPr lang="en-US" dirty="0"/>
            </a:br>
            <a:r>
              <a:rPr lang="en-US" dirty="0"/>
              <a:t>My parents' anxiety stirred like a loose tooth</a:t>
            </a:r>
            <a:br>
              <a:rPr lang="en-US" dirty="0"/>
            </a:br>
            <a:r>
              <a:rPr lang="en-US" dirty="0"/>
              <a:t>in my head. </a:t>
            </a:r>
            <a:r>
              <a:rPr lang="en-US" i="1" dirty="0"/>
              <a:t>I want our own country</a:t>
            </a:r>
            <a:r>
              <a:rPr lang="en-US" dirty="0"/>
              <a:t>, I said.</a:t>
            </a:r>
            <a:endParaRPr lang="en-GB" dirty="0"/>
          </a:p>
          <a:p>
            <a:pPr marL="0" indent="0">
              <a:buNone/>
            </a:pPr>
            <a:r>
              <a:rPr lang="en-US" dirty="0"/>
              <a:t>But then you forget, or don't recall, or change,</a:t>
            </a:r>
            <a:br>
              <a:rPr lang="en-US" dirty="0"/>
            </a:br>
            <a:r>
              <a:rPr lang="en-US" dirty="0"/>
              <a:t>and, seeing your brother swallow a slug, feel only</a:t>
            </a:r>
            <a:br>
              <a:rPr lang="en-US" dirty="0"/>
            </a:br>
            <a:r>
              <a:rPr lang="en-US" dirty="0"/>
              <a:t>a </a:t>
            </a:r>
            <a:r>
              <a:rPr lang="en-US" dirty="0" err="1"/>
              <a:t>skelf</a:t>
            </a:r>
            <a:r>
              <a:rPr lang="en-US" dirty="0"/>
              <a:t> of shame. I remember my tongue</a:t>
            </a:r>
            <a:br>
              <a:rPr lang="en-US" dirty="0"/>
            </a:br>
            <a:r>
              <a:rPr lang="en-US" dirty="0"/>
              <a:t>shedding its skin like a snake, my voice</a:t>
            </a:r>
            <a:br>
              <a:rPr lang="en-US" dirty="0"/>
            </a:br>
            <a:r>
              <a:rPr lang="en-US" dirty="0"/>
              <a:t>in the classroom sounding just like the rest. Do I only think</a:t>
            </a:r>
            <a:br>
              <a:rPr lang="en-US" dirty="0"/>
            </a:br>
            <a:r>
              <a:rPr lang="en-US" dirty="0"/>
              <a:t>I lost a river, culture, speech, sense of first space</a:t>
            </a:r>
            <a:br>
              <a:rPr lang="en-US" dirty="0"/>
            </a:br>
            <a:r>
              <a:rPr lang="en-US" dirty="0"/>
              <a:t>and the right place? Now, Where do you come from?</a:t>
            </a:r>
            <a:br>
              <a:rPr lang="en-US" dirty="0"/>
            </a:br>
            <a:r>
              <a:rPr lang="en-US" dirty="0"/>
              <a:t>strangers ask.. </a:t>
            </a:r>
            <a:r>
              <a:rPr lang="en-US" i="1" dirty="0"/>
              <a:t>Originally</a:t>
            </a:r>
            <a:r>
              <a:rPr lang="en-US" dirty="0"/>
              <a:t>? And I hesitate.</a:t>
            </a:r>
            <a:endParaRPr lang="en-GB" dirty="0"/>
          </a:p>
          <a:p>
            <a:pPr marL="0" indent="0">
              <a:buNone/>
            </a:pPr>
            <a:r>
              <a:rPr lang="en-US" dirty="0"/>
              <a:t>by Carol Ann </a:t>
            </a:r>
            <a:r>
              <a:rPr lang="en-US" dirty="0" smtClean="0"/>
              <a:t>Duffy</a:t>
            </a:r>
            <a:endParaRPr lang="en-GB" dirty="0"/>
          </a:p>
          <a:p>
            <a:endParaRPr lang="en-GB" dirty="0"/>
          </a:p>
        </p:txBody>
      </p:sp>
    </p:spTree>
    <p:extLst>
      <p:ext uri="{BB962C8B-B14F-4D97-AF65-F5344CB8AC3E}">
        <p14:creationId xmlns:p14="http://schemas.microsoft.com/office/powerpoint/2010/main" val="2367321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637</Words>
  <Application>Microsoft Office PowerPoint</Application>
  <PresentationFormat>Widescreen</PresentationFormat>
  <Paragraphs>98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Welcome to Term 2  Owen McDevitt Head of Year 7</vt:lpstr>
      <vt:lpstr>Agenda</vt:lpstr>
      <vt:lpstr>Miss Perriam</vt:lpstr>
      <vt:lpstr>PowerPoint Presentation</vt:lpstr>
      <vt:lpstr>Key Dates for Term 2</vt:lpstr>
      <vt:lpstr>PTG </vt:lpstr>
      <vt:lpstr>Year 7 Tutorial</vt:lpstr>
      <vt:lpstr>Ubuntu - a quality that includes the essential human virtues; compassion and humanity. The belief in a universal bond of sharing that connects all humanity. </vt:lpstr>
      <vt:lpstr>PowerPoint Presentation</vt:lpstr>
      <vt:lpstr>Growing Up Digital</vt:lpstr>
      <vt:lpstr>Parents were asked what advice they needed</vt:lpstr>
      <vt:lpstr>Laptop and Internet Use </vt:lpstr>
      <vt:lpstr> Coffee, cake and chat…   Karen McGuire – Y7 Learning Support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Term 2</dc:title>
  <dc:creator>Owen McDevitt</dc:creator>
  <cp:lastModifiedBy>Owen McDevitt</cp:lastModifiedBy>
  <cp:revision>13</cp:revision>
  <dcterms:created xsi:type="dcterms:W3CDTF">2017-01-24T04:23:26Z</dcterms:created>
  <dcterms:modified xsi:type="dcterms:W3CDTF">2017-01-26T02:11:13Z</dcterms:modified>
</cp:coreProperties>
</file>