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24"/>
  </p:notesMasterIdLst>
  <p:handoutMasterIdLst>
    <p:handoutMasterId r:id="rId25"/>
  </p:handoutMasterIdLst>
  <p:sldIdLst>
    <p:sldId id="256" r:id="rId2"/>
    <p:sldId id="278" r:id="rId3"/>
    <p:sldId id="261" r:id="rId4"/>
    <p:sldId id="260" r:id="rId5"/>
    <p:sldId id="262" r:id="rId6"/>
    <p:sldId id="263" r:id="rId7"/>
    <p:sldId id="264" r:id="rId8"/>
    <p:sldId id="265" r:id="rId9"/>
    <p:sldId id="266" r:id="rId10"/>
    <p:sldId id="267" r:id="rId11"/>
    <p:sldId id="258" r:id="rId12"/>
    <p:sldId id="268" r:id="rId13"/>
    <p:sldId id="269" r:id="rId14"/>
    <p:sldId id="270" r:id="rId15"/>
    <p:sldId id="271" r:id="rId16"/>
    <p:sldId id="259"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Winter" initials="L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357C87"/>
    <a:srgbClr val="234E40"/>
    <a:srgbClr val="577E30"/>
    <a:srgbClr val="C00031"/>
    <a:srgbClr val="EE612E"/>
    <a:srgbClr val="23D1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0" autoAdjust="0"/>
    <p:restoredTop sz="74489" autoAdjust="0"/>
  </p:normalViewPr>
  <p:slideViewPr>
    <p:cSldViewPr snapToGrid="0" snapToObjects="1">
      <p:cViewPr>
        <p:scale>
          <a:sx n="130" d="100"/>
          <a:sy n="130" d="100"/>
        </p:scale>
        <p:origin x="-480" y="-1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8-21T22:16:35.576" idx="2">
    <p:pos x="6157" y="2858"/>
    <p:text>Please Add the mindSPARK logo here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7-08-21T22:16:01.486" idx="1">
    <p:pos x="10" y="10"/>
    <p:text>This slide needs NMC, CoSN, and mindSPARK logos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6CA371-62E2-B44F-AD5D-550480B0EB3D}" type="datetimeFigureOut">
              <a:rPr lang="en-US" smtClean="0"/>
              <a:t>8/28/17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88948CE-3DEA-8A41-9C74-22D64D6DF5BF}" type="slidenum">
              <a:rPr lang="en-US" smtClean="0"/>
              <a:t>‹#›</a:t>
            </a:fld>
            <a:endParaRPr lang="en-US"/>
          </a:p>
        </p:txBody>
      </p:sp>
    </p:spTree>
    <p:extLst>
      <p:ext uri="{BB962C8B-B14F-4D97-AF65-F5344CB8AC3E}">
        <p14:creationId xmlns:p14="http://schemas.microsoft.com/office/powerpoint/2010/main" val="2976561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2A9FAC-9301-49B2-B98E-AD5F2764D702}" type="datetimeFigureOut">
              <a:rPr lang="en-US" smtClean="0"/>
              <a:t>8/28/17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025AF8-5D99-49DC-88FF-2FCA4FC852A0}" type="slidenum">
              <a:rPr lang="en-US" smtClean="0"/>
              <a:t>‹#›</a:t>
            </a:fld>
            <a:endParaRPr lang="en-US"/>
          </a:p>
        </p:txBody>
      </p:sp>
    </p:spTree>
    <p:extLst>
      <p:ext uri="{BB962C8B-B14F-4D97-AF65-F5344CB8AC3E}">
        <p14:creationId xmlns:p14="http://schemas.microsoft.com/office/powerpoint/2010/main" val="2234023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025AF8-5D99-49DC-88FF-2FCA4FC852A0}" type="slidenum">
              <a:rPr lang="en-US" smtClean="0"/>
              <a:t>1</a:t>
            </a:fld>
            <a:endParaRPr lang="en-US"/>
          </a:p>
        </p:txBody>
      </p:sp>
    </p:spTree>
    <p:extLst>
      <p:ext uri="{BB962C8B-B14F-4D97-AF65-F5344CB8AC3E}">
        <p14:creationId xmlns:p14="http://schemas.microsoft.com/office/powerpoint/2010/main" val="2305079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-Can we create authentic learning opportunities for students without drastically changing curriculum?</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technology support authentic learning opportunities for our students?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resources and supports will our teachers need to integrate authentic learning into their regular teaching practices?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should the role of local employers, policy makers, and other community leaders be in helping our schools develop and access needed expertise and resources?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specific content areas or subjects in which authentic learning opportunities can greatly enhance learning and engagement?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first steps we can/should take to address this challenge?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measures of success we can apply when we integrate authentic learning opportunities?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10</a:t>
            </a:fld>
            <a:endParaRPr lang="en-US"/>
          </a:p>
        </p:txBody>
      </p:sp>
    </p:spTree>
    <p:extLst>
      <p:ext uri="{BB962C8B-B14F-4D97-AF65-F5344CB8AC3E}">
        <p14:creationId xmlns:p14="http://schemas.microsoft.com/office/powerpoint/2010/main" val="1950082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-What programs are currently in place to build educators’ and students’ digital literacy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the programs we currently offer support students adequately?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digital literacy be the responsibility of our school library media specialists?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programs we can adopt that would address our digital literacy teaching and learning needs?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-Today’s students are “digital natives”. Do we really need to teach them core technology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teachers be required to demonstrate acceptable digital literacy skills as part of their core skill sets?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11</a:t>
            </a:fld>
            <a:endParaRPr lang="en-US"/>
          </a:p>
        </p:txBody>
      </p:sp>
    </p:spTree>
    <p:extLst>
      <p:ext uri="{BB962C8B-B14F-4D97-AF65-F5344CB8AC3E}">
        <p14:creationId xmlns:p14="http://schemas.microsoft.com/office/powerpoint/2010/main" val="8054315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-Have our expectations of teachers’ roles changed? Can we specifically define those new expectations?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professional development programs and investments aligned with our changing expectations?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we providing adequate professional learning opportunities for teachers?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-Will our changing expectations impact our hiring strategies going forward?</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opportunities to partner with higher education institutions to shape pre-service training programs to better match our current and future staffing needs?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-Have we asked teachers about their expectations and perceptions of their changing roles? Should we develop a formal feedback and input process to gather teacher feedback?</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12</a:t>
            </a:fld>
            <a:endParaRPr lang="en-US"/>
          </a:p>
        </p:txBody>
      </p:sp>
    </p:spTree>
    <p:extLst>
      <p:ext uri="{BB962C8B-B14F-4D97-AF65-F5344CB8AC3E}">
        <p14:creationId xmlns:p14="http://schemas.microsoft.com/office/powerpoint/2010/main" val="1913208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-Do our current curriculum and instructional approaches help students build computational thinking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our teachers have the skills and capacity to teach and model computational thinking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do successful schools and districts integrate computational thinking into their existing curriculum approaches?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our stakeholders support our commitment to building students’ computational thinking capacity?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the resources to teach and evaluate computational thinking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first steps we can/should take to address this challenge?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13</a:t>
            </a:fld>
            <a:endParaRPr lang="en-US"/>
          </a:p>
        </p:txBody>
      </p:sp>
    </p:spTree>
    <p:extLst>
      <p:ext uri="{BB962C8B-B14F-4D97-AF65-F5344CB8AC3E}">
        <p14:creationId xmlns:p14="http://schemas.microsoft.com/office/powerpoint/2010/main" val="3746071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-How much do we know and understand about the impacts of the achievement gap in the communities our school district serves? How can we learn more?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can our district do to help children overcome the obstacles of poverty, such as a lack of access to quality health care?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are we addressing our higher need schools? Are our efforts producing the desired outcomes?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-Is there a greater role for technology in our efforts to close the achievement gap?</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we providing exemplary support and intervention for lower-performing students in time? Are there approaches we should change or add to our initiatives?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we work more successfully with families and community-based organizations and partners?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14</a:t>
            </a:fld>
            <a:endParaRPr lang="en-US"/>
          </a:p>
        </p:txBody>
      </p:sp>
    </p:spTree>
    <p:extLst>
      <p:ext uri="{BB962C8B-B14F-4D97-AF65-F5344CB8AC3E}">
        <p14:creationId xmlns:p14="http://schemas.microsoft.com/office/powerpoint/2010/main" val="2818673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a:t>
            </a:r>
            <a:r>
              <a:rPr lang="en-US" sz="1200" b="1" i="1" kern="1200" baseline="0" dirty="0" smtClean="0">
                <a:solidFill>
                  <a:schemeClr val="tx1"/>
                </a:solidFill>
                <a:effectLst/>
                <a:latin typeface="+mn-lt"/>
                <a:ea typeface="+mn-ea"/>
                <a:cs typeface="+mn-cs"/>
              </a:rPr>
              <a:t> Questions</a:t>
            </a:r>
            <a:endParaRPr lang="en-US" sz="1200" b="1"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contingency plans for our innovative programs, so we can deal effectively with any leadership changes?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evaluate and document the results of innovative programs continually to support sustainability?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-Have we taken the necessary steps to ensure that innovative programs are a priority component of our district’s mission and vision?</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-Have we communicated the value and potential of our innovative programs consistently to teachers, parents, and our network of stakeholders?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a team of dedicated leaders and contributors to support the development and continuation of innovation?</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15</a:t>
            </a:fld>
            <a:endParaRPr lang="en-US"/>
          </a:p>
        </p:txBody>
      </p:sp>
    </p:spTree>
    <p:extLst>
      <p:ext uri="{BB962C8B-B14F-4D97-AF65-F5344CB8AC3E}">
        <p14:creationId xmlns:p14="http://schemas.microsoft.com/office/powerpoint/2010/main" val="2622930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-Can we incorporate makerspaces into our existing classroom, library or other school site facilities? Can we re-purpose existing classrooms, labs, or media centers to include maker activities and learning?</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teachers prepared to serve as facilitators and guides for makerspace learning activities?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materials, equipment and technologies will we need? How can we plan for and budget for these investments?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-Where should makerspaces fit in our current instructional programs? Should they be part of STEM or STEAM? Should they be considered as “specials” or extra-curricular programs?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we assess student performance and program success?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-Can we involve community organizations, foundations, university partners or other organizations in helping us start and support makerspace programs and activities?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16</a:t>
            </a:fld>
            <a:endParaRPr lang="en-US"/>
          </a:p>
        </p:txBody>
      </p:sp>
    </p:spTree>
    <p:extLst>
      <p:ext uri="{BB962C8B-B14F-4D97-AF65-F5344CB8AC3E}">
        <p14:creationId xmlns:p14="http://schemas.microsoft.com/office/powerpoint/2010/main" val="3719517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a:t>
            </a:r>
            <a:r>
              <a:rPr lang="en-US" sz="1200" b="1" i="1" kern="1200" baseline="0" dirty="0" smtClean="0">
                <a:solidFill>
                  <a:schemeClr val="tx1"/>
                </a:solidFill>
                <a:effectLst/>
                <a:latin typeface="+mn-lt"/>
                <a:ea typeface="+mn-ea"/>
                <a:cs typeface="+mn-cs"/>
              </a:rPr>
              <a:t> Questions</a:t>
            </a:r>
            <a:endParaRPr lang="en-US" sz="1200" b="1"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-Is there a role for robotics in our future STEM and Special Education programs?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-Will robotics programs and activities support our goals of preparing students for college and career?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robotics programs be offered as extra-curricular activities that are parent supported?</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we begin planning for robotics by offering training opportunities to interested teachers?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we ensure that every student has the opportunity to explore robotics?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-Can we “pilot” or explore the role of humanoid robots in our special education programs? What should be our first and next steps?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17</a:t>
            </a:fld>
            <a:endParaRPr lang="en-US"/>
          </a:p>
        </p:txBody>
      </p:sp>
    </p:spTree>
    <p:extLst>
      <p:ext uri="{BB962C8B-B14F-4D97-AF65-F5344CB8AC3E}">
        <p14:creationId xmlns:p14="http://schemas.microsoft.com/office/powerpoint/2010/main" val="20270154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-Are we making effective use of the data we currently gather?</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could we use “deeper” data to improve student outcomes?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data privacy and security protocols effective? Do they provide barriers to innovative use of student data?</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processes in place for sharing select data with the appropriate internal and external audiences?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programs and tools that are already available that would support our data-driven improvement and innovation initiatives?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-Can we leverage the experience and expertise of other districts that have adopted robust data mining and data analytics initiatives?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18</a:t>
            </a:fld>
            <a:endParaRPr lang="en-US"/>
          </a:p>
        </p:txBody>
      </p:sp>
    </p:spTree>
    <p:extLst>
      <p:ext uri="{BB962C8B-B14F-4D97-AF65-F5344CB8AC3E}">
        <p14:creationId xmlns:p14="http://schemas.microsoft.com/office/powerpoint/2010/main" val="12536404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-Is VR a technology we should begin planning for and piloting now?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we attempt to pilot and plan for VR in our curriculum independently or seek community and university partners to help us build a VR program?</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-Is VR technology a “necessity” for our curriculum or a “nice to have”?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-Can VR help us address equity issues by introducing all students to global and local landmarks or cultural events and exhibitions?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access to vendors who can help us evaluate options for the future?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we begin to train a small cadre of teachers in using and teaching with VR?</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19</a:t>
            </a:fld>
            <a:endParaRPr lang="en-US"/>
          </a:p>
        </p:txBody>
      </p:sp>
    </p:spTree>
    <p:extLst>
      <p:ext uri="{BB962C8B-B14F-4D97-AF65-F5344CB8AC3E}">
        <p14:creationId xmlns:p14="http://schemas.microsoft.com/office/powerpoint/2010/main" val="99028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30000" dirty="0" smtClean="0"/>
              <a:t>Each year, the New Media Consortium (NMC) and the Consortium for School Networking (CoSN) jointly create the NMC/CoSN Horizon Report K-12 Education Edition. As in prior years, the 2017 report addresses new and emerging technologies for learning and gives education’s technology leaders, innovators and practitioners valuable insights as they develop digital strategies and plans that will help prepare students for the needs the world beyond the classroom.</a:t>
            </a:r>
          </a:p>
          <a:p>
            <a:endParaRPr lang="en-US" baseline="30000" dirty="0" smtClean="0"/>
          </a:p>
          <a:p>
            <a:r>
              <a:rPr lang="en-US" baseline="30000" dirty="0" smtClean="0"/>
              <a:t>The report is produced with the insights of an international panel of experts. Each year, nearly one million educators, policy makers, parents, students and community leaders download the report to use as they plan for schools’, districts’ and community approaches to technology now and over the next five years.</a:t>
            </a:r>
          </a:p>
          <a:p>
            <a:endParaRPr lang="en-US" baseline="30000" dirty="0" smtClean="0"/>
          </a:p>
          <a:p>
            <a:r>
              <a:rPr lang="en-US" b="1" baseline="30000" dirty="0" smtClean="0">
                <a:solidFill>
                  <a:srgbClr val="4BACC6"/>
                </a:solidFill>
              </a:rPr>
              <a:t>About the Digital Toolkit</a:t>
            </a:r>
          </a:p>
          <a:p>
            <a:r>
              <a:rPr lang="en-US" baseline="30000" dirty="0" smtClean="0"/>
              <a:t>The report itself, and this Digital Toolkit, are made possible by </a:t>
            </a:r>
            <a:r>
              <a:rPr lang="en-US" baseline="30000" dirty="0" err="1" smtClean="0"/>
              <a:t>mindSpark</a:t>
            </a:r>
            <a:r>
              <a:rPr lang="en-US" baseline="30000" dirty="0" smtClean="0"/>
              <a:t> Learning. The report and toolkit are available for digital download </a:t>
            </a:r>
            <a:r>
              <a:rPr lang="en-US" baseline="30000" smtClean="0"/>
              <a:t>at </a:t>
            </a:r>
            <a:r>
              <a:rPr lang="en-US" baseline="30000" smtClean="0"/>
              <a:t>http://2017-nmc-cosn-horizon-report-k12resources.org/.  </a:t>
            </a:r>
            <a:r>
              <a:rPr lang="en-US" baseline="30000" dirty="0" smtClean="0"/>
              <a:t>The Digital Toolkit gives you conversation starters, event ideas, visual resources and more to use as you engage colleagues and your community in essential planning, vision and strategy discussions.</a:t>
            </a: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2</a:t>
            </a:fld>
            <a:endParaRPr lang="en-US"/>
          </a:p>
        </p:txBody>
      </p:sp>
    </p:spTree>
    <p:extLst>
      <p:ext uri="{BB962C8B-B14F-4D97-AF65-F5344CB8AC3E}">
        <p14:creationId xmlns:p14="http://schemas.microsoft.com/office/powerpoint/2010/main" val="39892844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-Where do we envision the benefits of AI in our learning systems and approaches?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t>
            </a:r>
            <a:r>
              <a:rPr lang="en-US" sz="1200" i="1" kern="1200" dirty="0" err="1" smtClean="0">
                <a:solidFill>
                  <a:schemeClr val="tx1"/>
                </a:solidFill>
                <a:effectLst/>
                <a:latin typeface="+mn-lt"/>
                <a:ea typeface="+mn-ea"/>
                <a:cs typeface="+mn-cs"/>
              </a:rPr>
              <a:t>Chatbots</a:t>
            </a:r>
            <a:r>
              <a:rPr lang="en-US" sz="1200" i="1" kern="1200" dirty="0" smtClean="0">
                <a:solidFill>
                  <a:schemeClr val="tx1"/>
                </a:solidFill>
                <a:effectLst/>
                <a:latin typeface="+mn-lt"/>
                <a:ea typeface="+mn-ea"/>
                <a:cs typeface="+mn-cs"/>
              </a:rPr>
              <a:t> are envisioned as virtual tutors, eventually helping students as they learn in an online environment. How can we stay current with AI developments so we can make decisions moving forward?</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-Already, there are adaptive learning solutions that leverage AI and natural language processing to identify students’ knowledge gaps. Other solutions conduct individual assessments and then deliver tailored content and support, targeting subject areas and skills where students need additional instruction and practice to achieve mastery. Should we begin piloting some of these solutions now?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-Who in our district (including students or faculty) and community should help us monitor advances in AI?</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integrate AI explorations in our current STEM and STEAM programs?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20</a:t>
            </a:fld>
            <a:endParaRPr lang="en-US"/>
          </a:p>
        </p:txBody>
      </p:sp>
    </p:spTree>
    <p:extLst>
      <p:ext uri="{BB962C8B-B14F-4D97-AF65-F5344CB8AC3E}">
        <p14:creationId xmlns:p14="http://schemas.microsoft.com/office/powerpoint/2010/main" val="1629699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-Where should be begin to explore the potential applications and benefits of </a:t>
            </a:r>
            <a:r>
              <a:rPr lang="en-US" sz="1200" i="1" kern="1200" dirty="0" err="1" smtClean="0">
                <a:solidFill>
                  <a:schemeClr val="tx1"/>
                </a:solidFill>
                <a:effectLst/>
                <a:latin typeface="+mn-lt"/>
                <a:ea typeface="+mn-ea"/>
                <a:cs typeface="+mn-cs"/>
              </a:rPr>
              <a:t>IoT</a:t>
            </a:r>
            <a:r>
              <a:rPr lang="en-US" sz="1200" i="1" kern="1200" dirty="0" smtClean="0">
                <a:solidFill>
                  <a:schemeClr val="tx1"/>
                </a:solidFill>
                <a:effectLst/>
                <a:latin typeface="+mn-lt"/>
                <a:ea typeface="+mn-ea"/>
                <a:cs typeface="+mn-cs"/>
              </a:rPr>
              <a:t>? Should this be the role of our technology leadership team?</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we form a task force or study group to investigate potential uses of </a:t>
            </a:r>
            <a:r>
              <a:rPr lang="en-US" sz="1200" i="1" kern="1200" dirty="0" err="1" smtClean="0">
                <a:solidFill>
                  <a:schemeClr val="tx1"/>
                </a:solidFill>
                <a:effectLst/>
                <a:latin typeface="+mn-lt"/>
                <a:ea typeface="+mn-ea"/>
                <a:cs typeface="+mn-cs"/>
              </a:rPr>
              <a:t>IoT</a:t>
            </a:r>
            <a:r>
              <a:rPr lang="en-US" sz="1200" i="1"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specific needs we have in terms of facilities and equipment operations and maintenance that </a:t>
            </a:r>
            <a:r>
              <a:rPr lang="en-US" sz="1200" i="1" kern="1200" dirty="0" err="1" smtClean="0">
                <a:solidFill>
                  <a:schemeClr val="tx1"/>
                </a:solidFill>
                <a:effectLst/>
                <a:latin typeface="+mn-lt"/>
                <a:ea typeface="+mn-ea"/>
                <a:cs typeface="+mn-cs"/>
              </a:rPr>
              <a:t>IoT</a:t>
            </a:r>
            <a:r>
              <a:rPr lang="en-US" sz="1200" i="1" kern="1200" dirty="0" smtClean="0">
                <a:solidFill>
                  <a:schemeClr val="tx1"/>
                </a:solidFill>
                <a:effectLst/>
                <a:latin typeface="+mn-lt"/>
                <a:ea typeface="+mn-ea"/>
                <a:cs typeface="+mn-cs"/>
              </a:rPr>
              <a:t> would support?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21</a:t>
            </a:fld>
            <a:endParaRPr lang="en-US"/>
          </a:p>
        </p:txBody>
      </p:sp>
    </p:spTree>
    <p:extLst>
      <p:ext uri="{BB962C8B-B14F-4D97-AF65-F5344CB8AC3E}">
        <p14:creationId xmlns:p14="http://schemas.microsoft.com/office/powerpoint/2010/main" val="20111532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22</a:t>
            </a:fld>
            <a:endParaRPr lang="en-US"/>
          </a:p>
        </p:txBody>
      </p:sp>
    </p:spTree>
    <p:extLst>
      <p:ext uri="{BB962C8B-B14F-4D97-AF65-F5344CB8AC3E}">
        <p14:creationId xmlns:p14="http://schemas.microsoft.com/office/powerpoint/2010/main" val="3923630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025AF8-5D99-49DC-88FF-2FCA4FC852A0}" type="slidenum">
              <a:rPr lang="en-US" smtClean="0"/>
              <a:t>3</a:t>
            </a:fld>
            <a:endParaRPr lang="en-US"/>
          </a:p>
        </p:txBody>
      </p:sp>
    </p:spTree>
    <p:extLst>
      <p:ext uri="{BB962C8B-B14F-4D97-AF65-F5344CB8AC3E}">
        <p14:creationId xmlns:p14="http://schemas.microsoft.com/office/powerpoint/2010/main" val="1665240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endParaRPr lang="en-US" sz="1200"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do we encourage the development of new ideas currently?</a:t>
            </a:r>
          </a:p>
          <a:p>
            <a:r>
              <a:rPr lang="en-US" sz="1200" i="1" kern="1200" dirty="0" smtClean="0">
                <a:solidFill>
                  <a:schemeClr val="tx1"/>
                </a:solidFill>
                <a:effectLst/>
                <a:latin typeface="+mn-lt"/>
                <a:ea typeface="+mn-ea"/>
                <a:cs typeface="+mn-cs"/>
              </a:rPr>
              <a:t>-Does our current learning environment promote experimentation?</a:t>
            </a:r>
          </a:p>
          <a:p>
            <a:r>
              <a:rPr lang="en-US" sz="1200" i="1" kern="1200" dirty="0" smtClean="0">
                <a:solidFill>
                  <a:schemeClr val="tx1"/>
                </a:solidFill>
                <a:effectLst/>
                <a:latin typeface="+mn-lt"/>
                <a:ea typeface="+mn-ea"/>
                <a:cs typeface="+mn-cs"/>
              </a:rPr>
              <a:t>-How do we define success? How do we define failure? Should we re-think these definitions?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opportunities to teach entrepreneurship within our current curricula and practices?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we effective at replicating success across our district? What can we change?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tools and resources do students and educators need to explore new ideas and use an entrepreneurial mindset?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our evaluation methods limit or encourage new ideas and approaches? What changes can and should we make?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-In preparing students for college and career, is it important for the learning environment to integrate concepts of innovation and entrepreneurship?</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4</a:t>
            </a:fld>
            <a:endParaRPr lang="en-US"/>
          </a:p>
        </p:txBody>
      </p:sp>
    </p:spTree>
    <p:extLst>
      <p:ext uri="{BB962C8B-B14F-4D97-AF65-F5344CB8AC3E}">
        <p14:creationId xmlns:p14="http://schemas.microsoft.com/office/powerpoint/2010/main" val="644794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a:t>
            </a:r>
            <a:r>
              <a:rPr lang="en-US" sz="1200" b="1" i="1" kern="1200" baseline="0" dirty="0" smtClean="0">
                <a:solidFill>
                  <a:schemeClr val="tx1"/>
                </a:solidFill>
                <a:effectLst/>
                <a:latin typeface="+mn-lt"/>
                <a:ea typeface="+mn-ea"/>
                <a:cs typeface="+mn-cs"/>
              </a:rPr>
              <a:t> Questions</a:t>
            </a:r>
            <a:endParaRPr lang="en-US" sz="1200" b="1"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does our learning community approach the challenge of deeper learning?</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teachers knowledgeable and confident in using approaches such as problem- and project-based learning?</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have the needed technology infrastructure and resources to support deeper learning successfully?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curriculum changes can we make to support deeper learning for all students?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do we evaluate and assess deeper learning? Do our current approaches need to change?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strategies and tactics we can use to connect our instructional approaches to real world needs and opportunities?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we can we leverage the current work we’re doing around connecting curriculum and the “real world”?</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first steps we can/should take to address this trend?</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5</a:t>
            </a:fld>
            <a:endParaRPr lang="en-US"/>
          </a:p>
        </p:txBody>
      </p:sp>
    </p:spTree>
    <p:extLst>
      <p:ext uri="{BB962C8B-B14F-4D97-AF65-F5344CB8AC3E}">
        <p14:creationId xmlns:p14="http://schemas.microsoft.com/office/powerpoint/2010/main" val="1667072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-Have our assessment and learning measurement practices kept pace with current expectations for students’ knowledge and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we evaluating both academic and soft skills? Should we measure students’ soft skills?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-Many stakeholders are “sensitive” to “too much testing” – how can we address this concern while still making sure we measure what matters?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we using available data mining and visualization technologies to inform our instructional decisions?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provide students with the opportunity to measure their own learning and evaluate their progress? Should we?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-Do we share measurement data effectively to positively impact student achievement?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additional technology supports would improve our evaluation and measurement capacity?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first steps we can/should take to address this trend?</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6</a:t>
            </a:fld>
            <a:endParaRPr lang="en-US"/>
          </a:p>
        </p:txBody>
      </p:sp>
    </p:spTree>
    <p:extLst>
      <p:ext uri="{BB962C8B-B14F-4D97-AF65-F5344CB8AC3E}">
        <p14:creationId xmlns:p14="http://schemas.microsoft.com/office/powerpoint/2010/main" val="2206605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-Do our facilities support 21</a:t>
            </a:r>
            <a:r>
              <a:rPr lang="en-US" sz="1200" i="1" kern="1200" baseline="30000" dirty="0" smtClean="0">
                <a:solidFill>
                  <a:schemeClr val="tx1"/>
                </a:solidFill>
                <a:effectLst/>
                <a:latin typeface="+mn-lt"/>
                <a:ea typeface="+mn-ea"/>
                <a:cs typeface="+mn-cs"/>
              </a:rPr>
              <a:t>st</a:t>
            </a:r>
            <a:r>
              <a:rPr lang="en-US" sz="1200" i="1" kern="1200" dirty="0" smtClean="0">
                <a:solidFill>
                  <a:schemeClr val="tx1"/>
                </a:solidFill>
                <a:effectLst/>
                <a:latin typeface="+mn-lt"/>
                <a:ea typeface="+mn-ea"/>
                <a:cs typeface="+mn-cs"/>
              </a:rPr>
              <a:t> century learning effectively?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space planning and utilization changes can we make in our current facilities to accommodate today’s learning models?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we plan and budget for facilities upgrades and changes to embark on a path for modernization?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-Can we identify community resources to help us “re-imagine” our facilities design needs for the next 3-5 years?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-Where does facilities design fit within our current priorities?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-Sustainability and environmentally sound facility operations are priorities – how can we develop new facilities plans in keeping with these important mandates?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do we introduce this trend and opportunity to key stakeholders? What kinds of evidence, plans or other supports would we need?</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are the first steps we can/should take to address this trend?</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7</a:t>
            </a:fld>
            <a:endParaRPr lang="en-US"/>
          </a:p>
        </p:txBody>
      </p:sp>
    </p:spTree>
    <p:extLst>
      <p:ext uri="{BB962C8B-B14F-4D97-AF65-F5344CB8AC3E}">
        <p14:creationId xmlns:p14="http://schemas.microsoft.com/office/powerpoint/2010/main" val="1921495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a:t>
            </a:r>
            <a:r>
              <a:rPr lang="en-US" sz="1200" b="1" i="1" kern="1200" baseline="0" dirty="0" smtClean="0">
                <a:solidFill>
                  <a:schemeClr val="tx1"/>
                </a:solidFill>
                <a:effectLst/>
                <a:latin typeface="+mn-lt"/>
                <a:ea typeface="+mn-ea"/>
                <a:cs typeface="+mn-cs"/>
              </a:rPr>
              <a:t> Questions</a:t>
            </a:r>
            <a:endParaRPr lang="en-US" sz="1200" b="1"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our schools make a commitment to offering (or expanding) coding classes for all learners?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kinds of technology devices and software would we need to start or expand a coding program?</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critical advantages or disadvantages to investing now in coding programs for our students?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-How can we evaluate the benefits of including coding in our curriculum?</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-Should all of our students be required to learn coding?</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teachers prepared to teach coding? If not, what steps do we need to take?</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community-based resources and experts we should tap to help us launch or expand our current coding programs?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there other instructional priorities we should consider first, before thinking about adding coding to our curriculum?</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8</a:t>
            </a:fld>
            <a:endParaRPr lang="en-US"/>
          </a:p>
        </p:txBody>
      </p:sp>
    </p:spTree>
    <p:extLst>
      <p:ext uri="{BB962C8B-B14F-4D97-AF65-F5344CB8AC3E}">
        <p14:creationId xmlns:p14="http://schemas.microsoft.com/office/powerpoint/2010/main" val="2677982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Discussion Questions</a:t>
            </a:r>
          </a:p>
          <a:p>
            <a:r>
              <a:rPr lang="en-US" sz="1200" i="1" kern="1200" dirty="0" smtClean="0">
                <a:solidFill>
                  <a:schemeClr val="tx1"/>
                </a:solidFill>
                <a:effectLst/>
                <a:latin typeface="+mn-lt"/>
                <a:ea typeface="+mn-ea"/>
                <a:cs typeface="+mn-cs"/>
              </a:rPr>
              <a:t>-Do we, as an educational institution, value the arts and humanities, as critical curriculum components?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strategies and tactics can we consider to expand our current STEM programs to incorporate STEAM learning opportunities?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-Are our teachers prepared to support STEAM curriculum additions?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-What new or additional teaching and learning resources would we need to launch STEAM learning?</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-Where does the integration of STEAM fall in our list of instructional priorities?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-Is STEAM just another passing “fad” or should we view this movement as an on-ramp for educating “the whole child”?</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25AF8-5D99-49DC-88FF-2FCA4FC852A0}" type="slidenum">
              <a:rPr lang="en-US" smtClean="0"/>
              <a:t>9</a:t>
            </a:fld>
            <a:endParaRPr lang="en-US"/>
          </a:p>
        </p:txBody>
      </p:sp>
    </p:spTree>
    <p:extLst>
      <p:ext uri="{BB962C8B-B14F-4D97-AF65-F5344CB8AC3E}">
        <p14:creationId xmlns:p14="http://schemas.microsoft.com/office/powerpoint/2010/main" val="3292038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CoverP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7" descr="TitleCoSN-01.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33455" y="709591"/>
            <a:ext cx="3452561" cy="2273479"/>
          </a:xfrm>
          <a:prstGeom prst="rect">
            <a:avLst/>
          </a:prstGeom>
        </p:spPr>
      </p:pic>
      <p:sp>
        <p:nvSpPr>
          <p:cNvPr id="2" name="Title 1"/>
          <p:cNvSpPr>
            <a:spLocks noGrp="1"/>
          </p:cNvSpPr>
          <p:nvPr>
            <p:ph type="ctrTitle"/>
          </p:nvPr>
        </p:nvSpPr>
        <p:spPr>
          <a:xfrm>
            <a:off x="5346300" y="2765482"/>
            <a:ext cx="3223961"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5346300" y="4409188"/>
            <a:ext cx="2538162" cy="17526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511158200"/>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3797537372"/>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2619278518"/>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000092-81F1-3C43-A364-A8A220012F8F}"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1756829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000092-81F1-3C43-A364-A8A220012F8F}" type="datetimeFigureOut">
              <a:rPr lang="en-US" smtClean="0"/>
              <a:t>8/28/17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3371956258"/>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000092-81F1-3C43-A364-A8A220012F8F}" type="datetimeFigureOut">
              <a:rPr lang="en-US" smtClean="0"/>
              <a:t>8/28/17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4147814392"/>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00092-81F1-3C43-A364-A8A220012F8F}" type="datetimeFigureOut">
              <a:rPr lang="en-US" smtClean="0"/>
              <a:t>8/28/17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2601955577"/>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000092-81F1-3C43-A364-A8A220012F8F}"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645515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000092-81F1-3C43-A364-A8A220012F8F}" type="datetimeFigureOut">
              <a:rPr lang="en-US" smtClean="0"/>
              <a:t>8/28/17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1431712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708167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390032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3" descr="CoSNPPT_DividerPage.jpg"/>
          <p:cNvPicPr>
            <a:picLocks noChangeAspect="1"/>
          </p:cNvPicPr>
          <p:nvPr userDrawn="1"/>
        </p:nvPicPr>
        <p:blipFill rotWithShape="1">
          <a:blip r:embed="rId2">
            <a:extLst>
              <a:ext uri="{28A0092B-C50C-407E-A947-70E740481C1C}">
                <a14:useLocalDpi xmlns:a14="http://schemas.microsoft.com/office/drawing/2010/main" val="0"/>
              </a:ext>
            </a:extLst>
          </a:blip>
          <a:srcRect l="1681" t="1260" b="420"/>
          <a:stretch/>
        </p:blipFill>
        <p:spPr>
          <a:xfrm>
            <a:off x="0" y="0"/>
            <a:ext cx="9144000" cy="6858000"/>
          </a:xfrm>
          <a:prstGeom prst="rect">
            <a:avLst/>
          </a:prstGeom>
        </p:spPr>
      </p:pic>
      <p:sp>
        <p:nvSpPr>
          <p:cNvPr id="2" name="Title 1"/>
          <p:cNvSpPr>
            <a:spLocks noGrp="1"/>
          </p:cNvSpPr>
          <p:nvPr>
            <p:ph type="ctrTitle" hasCustomPrompt="1"/>
          </p:nvPr>
        </p:nvSpPr>
        <p:spPr>
          <a:xfrm>
            <a:off x="540058" y="2765482"/>
            <a:ext cx="3929996" cy="1470025"/>
          </a:xfrm>
        </p:spPr>
        <p:txBody>
          <a:bodyPr/>
          <a:lstStyle>
            <a:lvl1pPr>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40058" y="4409188"/>
            <a:ext cx="3929996" cy="1752600"/>
          </a:xfr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31155905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5" name="Picture 4" descr="CoSNPPT_Clos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40058" y="2765482"/>
            <a:ext cx="3929996" cy="1470025"/>
          </a:xfrm>
        </p:spPr>
        <p:txBody>
          <a:bodyPr/>
          <a:lstStyle>
            <a:lvl1pPr>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40058" y="4409188"/>
            <a:ext cx="3929996" cy="1752600"/>
          </a:xfr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4575862"/>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4" descr="CoSNPPT_Closer.jpg"/>
          <p:cNvPicPr>
            <a:picLocks noChangeAspect="1"/>
          </p:cNvPicPr>
          <p:nvPr userDrawn="1"/>
        </p:nvPicPr>
        <p:blipFill rotWithShape="1">
          <a:blip r:embed="rId2">
            <a:extLst>
              <a:ext uri="{28A0092B-C50C-407E-A947-70E740481C1C}">
                <a14:useLocalDpi xmlns:a14="http://schemas.microsoft.com/office/drawing/2010/main" val="0"/>
              </a:ext>
            </a:extLst>
          </a:blip>
          <a:srcRect t="2251" r="2251"/>
          <a:stretch/>
        </p:blipFill>
        <p:spPr>
          <a:xfrm>
            <a:off x="0" y="0"/>
            <a:ext cx="9144000" cy="6858001"/>
          </a:xfrm>
          <a:prstGeom prst="rect">
            <a:avLst/>
          </a:prstGeom>
        </p:spPr>
      </p:pic>
      <p:sp>
        <p:nvSpPr>
          <p:cNvPr id="3" name="Subtitle 2"/>
          <p:cNvSpPr>
            <a:spLocks noGrp="1"/>
          </p:cNvSpPr>
          <p:nvPr>
            <p:ph type="subTitle" idx="1"/>
          </p:nvPr>
        </p:nvSpPr>
        <p:spPr>
          <a:xfrm>
            <a:off x="751752" y="5820179"/>
            <a:ext cx="7645439" cy="435211"/>
          </a:xfrm>
        </p:spPr>
        <p:txBody>
          <a:bodyPr>
            <a:norm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492800971"/>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549832799"/>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C000092-81F1-3C43-A364-A8A220012F8F}" type="datetimeFigureOut">
              <a:rPr lang="en-US" smtClean="0"/>
              <a:t>8/28/17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60037-039D-3B4B-84FF-B4C4D0C67E1D}" type="slidenum">
              <a:rPr lang="en-US" smtClean="0"/>
              <a:t>‹#›</a:t>
            </a:fld>
            <a:endParaRPr lang="en-US"/>
          </a:p>
        </p:txBody>
      </p:sp>
    </p:spTree>
    <p:extLst>
      <p:ext uri="{BB962C8B-B14F-4D97-AF65-F5344CB8AC3E}">
        <p14:creationId xmlns:p14="http://schemas.microsoft.com/office/powerpoint/2010/main" val="2035209294"/>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8" name="Picture 7" descr="CoSNPPT_2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940538" y="1033463"/>
            <a:ext cx="5746262" cy="627306"/>
          </a:xfrm>
        </p:spPr>
        <p:txBody>
          <a:bodyPr anchor="t"/>
          <a:lstStyle>
            <a:lvl1pPr algn="r">
              <a:defRPr sz="1800" b="1">
                <a:solidFill>
                  <a:schemeClr val="bg1">
                    <a:lumMod val="65000"/>
                  </a:schemeClr>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457200" y="2087976"/>
            <a:ext cx="8229600" cy="3509794"/>
          </a:xfrm>
        </p:spPr>
        <p:txBody>
          <a:bodyPr>
            <a:noAutofit/>
          </a:bodyPr>
          <a:lstStyle>
            <a:lvl1pPr>
              <a:defRPr sz="2400">
                <a:solidFill>
                  <a:srgbClr val="4BACC6"/>
                </a:solidFill>
              </a:defRPr>
            </a:lvl1pPr>
            <a:lvl2pPr marL="0" indent="0">
              <a:buNone/>
              <a:defRPr sz="16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p:txBody>
      </p:sp>
      <p:sp>
        <p:nvSpPr>
          <p:cNvPr id="12" name="Text Placeholder 11"/>
          <p:cNvSpPr>
            <a:spLocks noGrp="1"/>
          </p:cNvSpPr>
          <p:nvPr>
            <p:ph type="body" sz="quarter" idx="13"/>
          </p:nvPr>
        </p:nvSpPr>
        <p:spPr>
          <a:xfrm>
            <a:off x="4278923" y="423863"/>
            <a:ext cx="4407877" cy="609600"/>
          </a:xfrm>
        </p:spPr>
        <p:txBody>
          <a:bodyPr>
            <a:noAutofit/>
          </a:bodyPr>
          <a:lstStyle>
            <a:lvl1pPr algn="r">
              <a:defRPr sz="1400"/>
            </a:lvl1pPr>
            <a:lvl2pPr marL="0" indent="0" algn="r">
              <a:buNone/>
              <a:defRPr sz="1400"/>
            </a:lvl2pPr>
            <a:lvl3pPr algn="r">
              <a:defRPr sz="1400"/>
            </a:lvl3pPr>
            <a:lvl4pPr algn="r">
              <a:defRPr sz="1400"/>
            </a:lvl4pPr>
            <a:lvl5pPr algn="r">
              <a:defRPr sz="1400"/>
            </a:lvl5pPr>
          </a:lstStyle>
          <a:p>
            <a:pPr lvl="0"/>
            <a:r>
              <a:rPr lang="en-US" dirty="0" smtClean="0"/>
              <a:t>Click to edit Master text styles</a:t>
            </a:r>
          </a:p>
        </p:txBody>
      </p:sp>
    </p:spTree>
    <p:extLst>
      <p:ext uri="{BB962C8B-B14F-4D97-AF65-F5344CB8AC3E}">
        <p14:creationId xmlns:p14="http://schemas.microsoft.com/office/powerpoint/2010/main" val="1456337597"/>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7" name="Picture 6" descr="CoSNPPT_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Placeholder 11"/>
          <p:cNvSpPr>
            <a:spLocks noGrp="1"/>
          </p:cNvSpPr>
          <p:nvPr>
            <p:ph type="body" sz="quarter" idx="13"/>
          </p:nvPr>
        </p:nvSpPr>
        <p:spPr>
          <a:xfrm>
            <a:off x="3702539" y="423863"/>
            <a:ext cx="4984262" cy="609600"/>
          </a:xfrm>
        </p:spPr>
        <p:txBody>
          <a:bodyPr>
            <a:noAutofit/>
          </a:bodyPr>
          <a:lstStyle>
            <a:lvl1pPr algn="r">
              <a:defRPr sz="1400"/>
            </a:lvl1pPr>
            <a:lvl2pPr marL="0" indent="0" algn="r">
              <a:buNone/>
              <a:defRPr sz="1400"/>
            </a:lvl2pPr>
            <a:lvl3pPr algn="r">
              <a:defRPr sz="1400"/>
            </a:lvl3pPr>
            <a:lvl4pPr algn="r">
              <a:defRPr sz="1400"/>
            </a:lvl4pPr>
            <a:lvl5pPr algn="r">
              <a:defRPr sz="1400"/>
            </a:lvl5pPr>
          </a:lstStyle>
          <a:p>
            <a:pPr lvl="0"/>
            <a:r>
              <a:rPr lang="en-US" dirty="0" smtClean="0"/>
              <a:t>Click to edit Master text styles</a:t>
            </a:r>
          </a:p>
        </p:txBody>
      </p:sp>
      <p:sp>
        <p:nvSpPr>
          <p:cNvPr id="9" name="Title 1"/>
          <p:cNvSpPr>
            <a:spLocks noGrp="1"/>
          </p:cNvSpPr>
          <p:nvPr>
            <p:ph type="title" hasCustomPrompt="1"/>
          </p:nvPr>
        </p:nvSpPr>
        <p:spPr>
          <a:xfrm>
            <a:off x="3155462" y="1043232"/>
            <a:ext cx="5531338" cy="793383"/>
          </a:xfrm>
        </p:spPr>
        <p:txBody>
          <a:bodyPr anchor="t"/>
          <a:lstStyle>
            <a:lvl1pPr algn="r">
              <a:defRPr sz="1800" b="1">
                <a:solidFill>
                  <a:schemeClr val="bg1">
                    <a:lumMod val="65000"/>
                  </a:schemeClr>
                </a:solidFill>
              </a:defRPr>
            </a:lvl1pPr>
          </a:lstStyle>
          <a:p>
            <a:r>
              <a:rPr lang="en-US" dirty="0" smtClean="0"/>
              <a:t>Click to edit master title style</a:t>
            </a:r>
            <a:endParaRPr lang="en-US" dirty="0"/>
          </a:p>
        </p:txBody>
      </p:sp>
      <p:sp>
        <p:nvSpPr>
          <p:cNvPr id="10" name="Content Placeholder 2"/>
          <p:cNvSpPr>
            <a:spLocks noGrp="1"/>
          </p:cNvSpPr>
          <p:nvPr>
            <p:ph idx="1" hasCustomPrompt="1"/>
          </p:nvPr>
        </p:nvSpPr>
        <p:spPr>
          <a:xfrm>
            <a:off x="457200" y="2087975"/>
            <a:ext cx="8229600" cy="3548871"/>
          </a:xfrm>
        </p:spPr>
        <p:txBody>
          <a:bodyPr>
            <a:normAutofit/>
          </a:bodyPr>
          <a:lstStyle>
            <a:lvl1pPr>
              <a:defRPr sz="2400">
                <a:solidFill>
                  <a:schemeClr val="accent3"/>
                </a:solidFill>
              </a:defRPr>
            </a:lvl1pPr>
            <a:lvl2pPr marL="0" indent="0">
              <a:buNone/>
              <a:defRPr sz="16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513082442"/>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7" name="Picture 6" descr="CoSNPPT_4.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Placeholder 11"/>
          <p:cNvSpPr>
            <a:spLocks noGrp="1"/>
          </p:cNvSpPr>
          <p:nvPr>
            <p:ph type="body" sz="quarter" idx="13"/>
          </p:nvPr>
        </p:nvSpPr>
        <p:spPr>
          <a:xfrm>
            <a:off x="4191001" y="423863"/>
            <a:ext cx="4495800" cy="609600"/>
          </a:xfrm>
        </p:spPr>
        <p:txBody>
          <a:bodyPr>
            <a:noAutofit/>
          </a:bodyPr>
          <a:lstStyle>
            <a:lvl1pPr algn="r">
              <a:defRPr sz="1400"/>
            </a:lvl1pPr>
            <a:lvl2pPr marL="0" indent="0" algn="r">
              <a:buNone/>
              <a:defRPr sz="1400"/>
            </a:lvl2pPr>
            <a:lvl3pPr algn="r">
              <a:defRPr sz="1400"/>
            </a:lvl3pPr>
            <a:lvl4pPr algn="r">
              <a:defRPr sz="1400"/>
            </a:lvl4pPr>
            <a:lvl5pPr algn="r">
              <a:defRPr sz="1400"/>
            </a:lvl5pPr>
          </a:lstStyle>
          <a:p>
            <a:pPr lvl="0"/>
            <a:r>
              <a:rPr lang="en-US" dirty="0" smtClean="0"/>
              <a:t>Click to edit Master text styles</a:t>
            </a:r>
          </a:p>
        </p:txBody>
      </p:sp>
      <p:sp>
        <p:nvSpPr>
          <p:cNvPr id="9" name="Title 1"/>
          <p:cNvSpPr>
            <a:spLocks noGrp="1"/>
          </p:cNvSpPr>
          <p:nvPr>
            <p:ph type="title" hasCustomPrompt="1"/>
          </p:nvPr>
        </p:nvSpPr>
        <p:spPr>
          <a:xfrm>
            <a:off x="3018692" y="1035709"/>
            <a:ext cx="5668108" cy="603446"/>
          </a:xfrm>
        </p:spPr>
        <p:txBody>
          <a:bodyPr anchor="t"/>
          <a:lstStyle>
            <a:lvl1pPr algn="r">
              <a:defRPr sz="1800" b="1">
                <a:solidFill>
                  <a:schemeClr val="bg1">
                    <a:lumMod val="65000"/>
                  </a:schemeClr>
                </a:solidFill>
              </a:defRPr>
            </a:lvl1pPr>
          </a:lstStyle>
          <a:p>
            <a:r>
              <a:rPr lang="en-US" dirty="0" smtClean="0"/>
              <a:t>Click to edit master title style</a:t>
            </a:r>
            <a:endParaRPr lang="en-US" dirty="0"/>
          </a:p>
        </p:txBody>
      </p:sp>
      <p:sp>
        <p:nvSpPr>
          <p:cNvPr id="10" name="Content Placeholder 2"/>
          <p:cNvSpPr>
            <a:spLocks noGrp="1"/>
          </p:cNvSpPr>
          <p:nvPr>
            <p:ph idx="1" hasCustomPrompt="1"/>
          </p:nvPr>
        </p:nvSpPr>
        <p:spPr>
          <a:xfrm>
            <a:off x="457200" y="2087975"/>
            <a:ext cx="8229600" cy="3558640"/>
          </a:xfrm>
        </p:spPr>
        <p:txBody>
          <a:bodyPr>
            <a:normAutofit/>
          </a:bodyPr>
          <a:lstStyle>
            <a:lvl1pPr>
              <a:defRPr sz="2400">
                <a:solidFill>
                  <a:srgbClr val="4BACC6"/>
                </a:solidFill>
              </a:defRPr>
            </a:lvl1pPr>
            <a:lvl2pPr marL="0" indent="0">
              <a:buNone/>
              <a:defRPr sz="16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03145473"/>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21"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oSNPPT2.png"/>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00092-81F1-3C43-A364-A8A220012F8F}" type="datetimeFigureOut">
              <a:rPr lang="en-US" smtClean="0"/>
              <a:t>8/28/17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60037-039D-3B4B-84FF-B4C4D0C67E1D}" type="slidenum">
              <a:rPr lang="en-US" smtClean="0"/>
              <a:t>‹#›</a:t>
            </a:fld>
            <a:endParaRPr lang="en-US"/>
          </a:p>
        </p:txBody>
      </p:sp>
    </p:spTree>
    <p:extLst>
      <p:ext uri="{BB962C8B-B14F-4D97-AF65-F5344CB8AC3E}">
        <p14:creationId xmlns:p14="http://schemas.microsoft.com/office/powerpoint/2010/main" val="4125410365"/>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7" r:id="rId3"/>
    <p:sldLayoutId id="2147483666" r:id="rId4"/>
    <p:sldLayoutId id="2147483650" r:id="rId5"/>
    <p:sldLayoutId id="2147483664" r:id="rId6"/>
    <p:sldLayoutId id="2147483663" r:id="rId7"/>
    <p:sldLayoutId id="2147483660" r:id="rId8"/>
    <p:sldLayoutId id="2147483661" r:id="rId9"/>
    <p:sldLayoutId id="2147483662" r:id="rId10"/>
    <p:sldLayoutId id="2147483651" r:id="rId11"/>
    <p:sldLayoutId id="2147483652" r:id="rId12"/>
    <p:sldLayoutId id="2147483653" r:id="rId13"/>
    <p:sldLayoutId id="2147483654" r:id="rId14"/>
    <p:sldLayoutId id="2147483655" r:id="rId15"/>
    <p:sldLayoutId id="2147483656" r:id="rId16"/>
    <p:sldLayoutId id="2147483657" r:id="rId17"/>
    <p:sldLayoutId id="2147483658" r:id="rId18"/>
    <p:sldLayoutId id="2147483659" r:id="rId19"/>
  </p:sldLayoutIdLst>
  <p:timing>
    <p:tnLst>
      <p:par>
        <p:cTn xmlns:p14="http://schemas.microsoft.com/office/powerpoint/2010/main" id="1" dur="indefinite" restart="never" nodeType="tmRoot"/>
      </p:par>
    </p:tnLst>
  </p:timing>
  <p:txStyles>
    <p:titleStyle>
      <a:lvl1pPr algn="l" defTabSz="457200" rtl="0" eaLnBrk="1" latinLnBrk="0" hangingPunct="1">
        <a:spcBef>
          <a:spcPct val="0"/>
        </a:spcBef>
        <a:buNone/>
        <a:defRPr sz="3200" kern="1200">
          <a:solidFill>
            <a:schemeClr val="tx2"/>
          </a:solidFill>
          <a:latin typeface="Arial"/>
          <a:ea typeface="+mj-ea"/>
          <a:cs typeface="Arial"/>
        </a:defRPr>
      </a:lvl1pPr>
    </p:titleStyle>
    <p:bodyStyle>
      <a:lvl1pPr marL="0" indent="0" algn="l" defTabSz="457200" rtl="0" eaLnBrk="1" latinLnBrk="0" hangingPunct="1">
        <a:spcBef>
          <a:spcPct val="20000"/>
        </a:spcBef>
        <a:buFont typeface="Arial"/>
        <a:buNone/>
        <a:defRPr sz="2400" kern="1200">
          <a:solidFill>
            <a:schemeClr val="tx1"/>
          </a:solidFill>
          <a:latin typeface="Arial"/>
          <a:ea typeface="+mn-ea"/>
          <a:cs typeface="Arial"/>
        </a:defRPr>
      </a:lvl1pPr>
      <a:lvl2pPr marL="223838" indent="-223838" algn="l" defTabSz="457200" rtl="0" eaLnBrk="1" latinLnBrk="0" hangingPunct="1">
        <a:spcBef>
          <a:spcPct val="20000"/>
        </a:spcBef>
        <a:buClr>
          <a:schemeClr val="accent6"/>
        </a:buClr>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 Id="rId3"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 Id="rId3" Type="http://schemas.openxmlformats.org/officeDocument/2006/relationships/image" Target="../media/image1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 Id="rId3" Type="http://schemas.openxmlformats.org/officeDocument/2006/relationships/image" Target="../media/image1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 Id="rId3" Type="http://schemas.openxmlformats.org/officeDocument/2006/relationships/image" Target="../media/image1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 Id="rId3" Type="http://schemas.openxmlformats.org/officeDocument/2006/relationships/image" Target="../media/image2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 Id="rId3" Type="http://schemas.openxmlformats.org/officeDocument/2006/relationships/image" Target="../media/image2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 Id="rId3" Type="http://schemas.openxmlformats.org/officeDocument/2006/relationships/image" Target="../media/image2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7.xml"/><Relationship Id="rId3" Type="http://schemas.openxmlformats.org/officeDocument/2006/relationships/image" Target="../media/image2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8.xml"/><Relationship Id="rId3" Type="http://schemas.openxmlformats.org/officeDocument/2006/relationships/image" Target="../media/image2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 Id="rId3"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0.xml"/><Relationship Id="rId3" Type="http://schemas.openxmlformats.org/officeDocument/2006/relationships/image" Target="../media/image2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 Id="rId3" Type="http://schemas.openxmlformats.org/officeDocument/2006/relationships/image" Target="../media/image27.png"/></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4" Type="http://schemas.openxmlformats.org/officeDocument/2006/relationships/comments" Target="../comments/comment2.xml"/><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346300" y="2898112"/>
            <a:ext cx="3223961" cy="2562330"/>
          </a:xfrm>
          <a:noFill/>
        </p:spPr>
        <p:txBody>
          <a:bodyPr anchor="ctr"/>
          <a:lstStyle/>
          <a:p>
            <a:pPr algn="ctr"/>
            <a:r>
              <a:rPr lang="en-US" sz="2800" b="1" dirty="0" smtClean="0"/>
              <a:t>Dialogue &amp; Discussion: Catalysts for Change</a:t>
            </a:r>
            <a:endParaRPr lang="en-US" sz="2800" b="1" dirty="0"/>
          </a:p>
        </p:txBody>
      </p:sp>
    </p:spTree>
    <p:extLst>
      <p:ext uri="{BB962C8B-B14F-4D97-AF65-F5344CB8AC3E}">
        <p14:creationId xmlns:p14="http://schemas.microsoft.com/office/powerpoint/2010/main" val="21730106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a:t>
            </a:r>
            <a:r>
              <a:rPr lang="en-US" dirty="0" smtClean="0"/>
              <a:t>Significant </a:t>
            </a:r>
            <a:r>
              <a:rPr lang="en-US" dirty="0"/>
              <a:t>Challenges </a:t>
            </a:r>
            <a:r>
              <a:rPr lang="en-US" dirty="0" smtClean="0"/>
              <a:t/>
            </a:r>
            <a:br>
              <a:rPr lang="en-US" dirty="0" smtClean="0"/>
            </a:br>
            <a:r>
              <a:rPr lang="en-US" dirty="0" smtClean="0"/>
              <a:t>Impeding </a:t>
            </a:r>
            <a:r>
              <a:rPr lang="en-US" dirty="0"/>
              <a:t>K-12 Tech Adoption </a:t>
            </a:r>
          </a:p>
          <a:p>
            <a:pPr>
              <a:lnSpc>
                <a:spcPct val="130000"/>
              </a:lnSpc>
            </a:pPr>
            <a:endParaRPr lang="en-US" dirty="0"/>
          </a:p>
        </p:txBody>
      </p:sp>
      <p:sp>
        <p:nvSpPr>
          <p:cNvPr id="8" name="Title 7"/>
          <p:cNvSpPr>
            <a:spLocks noGrp="1"/>
          </p:cNvSpPr>
          <p:nvPr>
            <p:ph type="title"/>
          </p:nvPr>
        </p:nvSpPr>
        <p:spPr/>
        <p:txBody>
          <a:bodyPr/>
          <a:lstStyle/>
          <a:p>
            <a:r>
              <a:rPr lang="en-US" dirty="0"/>
              <a:t>Solvable Challenges: Those Which We Both Understand and Know How to Solve</a:t>
            </a:r>
          </a:p>
        </p:txBody>
      </p:sp>
      <p:sp>
        <p:nvSpPr>
          <p:cNvPr id="9" name="Content Placeholder 8"/>
          <p:cNvSpPr>
            <a:spLocks noGrp="1"/>
          </p:cNvSpPr>
          <p:nvPr>
            <p:ph idx="1"/>
          </p:nvPr>
        </p:nvSpPr>
        <p:spPr/>
        <p:txBody>
          <a:bodyPr>
            <a:normAutofit lnSpcReduction="10000"/>
          </a:bodyPr>
          <a:lstStyle/>
          <a:p>
            <a:r>
              <a:rPr lang="en-US" b="1" dirty="0" smtClean="0"/>
              <a:t>AUTHENTIC LEARNING OPPORTUNITIES</a:t>
            </a:r>
          </a:p>
          <a:p>
            <a:pPr marL="285750" lvl="1" indent="-285750">
              <a:buClr>
                <a:srgbClr val="577E30"/>
              </a:buClr>
              <a:buFont typeface="Arial" panose="020B0604020202020204" pitchFamily="34" charset="0"/>
              <a:buChar char="•"/>
            </a:pPr>
            <a:r>
              <a:rPr lang="en-US" dirty="0"/>
              <a:t>Authentic learning experiences that put students in touch with real-world problems and work situations are still not pervasive in schools. </a:t>
            </a:r>
            <a:endParaRPr lang="en-US" dirty="0" smtClean="0"/>
          </a:p>
          <a:p>
            <a:pPr marL="285750" lvl="1" indent="-285750">
              <a:buClr>
                <a:srgbClr val="577E30"/>
              </a:buClr>
              <a:buFont typeface="Arial" panose="020B0604020202020204" pitchFamily="34" charset="0"/>
              <a:buChar char="•"/>
            </a:pPr>
            <a:r>
              <a:rPr lang="en-US" dirty="0" smtClean="0"/>
              <a:t>The </a:t>
            </a:r>
            <a:r>
              <a:rPr lang="en-US" dirty="0"/>
              <a:t>term authentic learning </a:t>
            </a:r>
            <a:r>
              <a:rPr lang="en-US" dirty="0" smtClean="0"/>
              <a:t>covers important </a:t>
            </a:r>
            <a:r>
              <a:rPr lang="en-US" dirty="0"/>
              <a:t>pedagogical strategies that </a:t>
            </a:r>
            <a:r>
              <a:rPr lang="en-US" dirty="0" smtClean="0"/>
              <a:t>can immerse </a:t>
            </a:r>
            <a:r>
              <a:rPr lang="en-US" dirty="0"/>
              <a:t>learners in environments where they can gain lifelong learning skills. </a:t>
            </a:r>
            <a:endParaRPr lang="en-US" dirty="0" smtClean="0"/>
          </a:p>
          <a:p>
            <a:pPr marL="285750" lvl="1" indent="-285750">
              <a:buClr>
                <a:srgbClr val="577E30"/>
              </a:buClr>
              <a:buFont typeface="Arial" panose="020B0604020202020204" pitchFamily="34" charset="0"/>
              <a:buChar char="•"/>
            </a:pPr>
            <a:r>
              <a:rPr lang="en-US" dirty="0" smtClean="0"/>
              <a:t>These </a:t>
            </a:r>
            <a:r>
              <a:rPr lang="en-US" dirty="0"/>
              <a:t>include vocational training, apprenticeships, and certain scientific inquiries. </a:t>
            </a:r>
            <a:endParaRPr lang="en-US" dirty="0" smtClean="0"/>
          </a:p>
          <a:p>
            <a:pPr marL="285750" lvl="1" indent="-285750">
              <a:buClr>
                <a:srgbClr val="577E30"/>
              </a:buClr>
              <a:buFont typeface="Arial" panose="020B0604020202020204" pitchFamily="34" charset="0"/>
              <a:buChar char="•"/>
            </a:pPr>
            <a:r>
              <a:rPr lang="en-US" dirty="0" smtClean="0"/>
              <a:t>Advocates </a:t>
            </a:r>
            <a:r>
              <a:rPr lang="en-US" dirty="0"/>
              <a:t>of authentic learning underscore the importance of metacognitive reflection and self-awareness as cornerstones. </a:t>
            </a:r>
            <a:endParaRPr lang="en-US" dirty="0" smtClean="0"/>
          </a:p>
          <a:p>
            <a:pPr marL="285750" lvl="1" indent="-285750">
              <a:buClr>
                <a:srgbClr val="577E30"/>
              </a:buClr>
              <a:buFont typeface="Arial" panose="020B0604020202020204" pitchFamily="34" charset="0"/>
              <a:buChar char="•"/>
            </a:pPr>
            <a:r>
              <a:rPr lang="en-US" dirty="0" smtClean="0"/>
              <a:t>An </a:t>
            </a:r>
            <a:r>
              <a:rPr lang="en-US" dirty="0"/>
              <a:t>increasing number of schools have begun bridging the gap between academic knowledge and concrete applications by establishing relationships with the broader community. </a:t>
            </a:r>
            <a:endParaRPr lang="en-US" dirty="0" smtClean="0"/>
          </a:p>
          <a:p>
            <a:pPr marL="285750" lvl="1" indent="-285750">
              <a:buClr>
                <a:srgbClr val="577E30"/>
              </a:buClr>
              <a:buFont typeface="Arial" panose="020B0604020202020204" pitchFamily="34" charset="0"/>
              <a:buChar char="•"/>
            </a:pPr>
            <a:r>
              <a:rPr lang="en-US" dirty="0" smtClean="0"/>
              <a:t>Through </a:t>
            </a:r>
            <a:r>
              <a:rPr lang="en-US" dirty="0"/>
              <a:t>active school/community partnerships, students can experience the future that awaits them outside of school.</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38553642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Significant Challenges </a:t>
            </a:r>
            <a:r>
              <a:rPr lang="en-US" dirty="0" smtClean="0"/>
              <a:t/>
            </a:r>
            <a:br>
              <a:rPr lang="en-US" dirty="0" smtClean="0"/>
            </a:br>
            <a:r>
              <a:rPr lang="en-US" dirty="0" smtClean="0"/>
              <a:t>Impeding K</a:t>
            </a:r>
            <a:r>
              <a:rPr lang="en-US" dirty="0"/>
              <a:t>-12 Tech Adoption </a:t>
            </a:r>
          </a:p>
          <a:p>
            <a:pPr>
              <a:lnSpc>
                <a:spcPct val="130000"/>
              </a:lnSpc>
            </a:pPr>
            <a:endParaRPr lang="en-US" dirty="0"/>
          </a:p>
        </p:txBody>
      </p:sp>
      <p:sp>
        <p:nvSpPr>
          <p:cNvPr id="8" name="Title 7"/>
          <p:cNvSpPr>
            <a:spLocks noGrp="1"/>
          </p:cNvSpPr>
          <p:nvPr>
            <p:ph type="title"/>
          </p:nvPr>
        </p:nvSpPr>
        <p:spPr/>
        <p:txBody>
          <a:bodyPr/>
          <a:lstStyle/>
          <a:p>
            <a:r>
              <a:rPr lang="en-US" dirty="0"/>
              <a:t>Solvable Challenges: Those Which We Both Understand and Know How to Solve</a:t>
            </a:r>
          </a:p>
        </p:txBody>
      </p:sp>
      <p:sp>
        <p:nvSpPr>
          <p:cNvPr id="9" name="Content Placeholder 8"/>
          <p:cNvSpPr>
            <a:spLocks noGrp="1"/>
          </p:cNvSpPr>
          <p:nvPr>
            <p:ph idx="1"/>
          </p:nvPr>
        </p:nvSpPr>
        <p:spPr/>
        <p:txBody>
          <a:bodyPr>
            <a:normAutofit lnSpcReduction="10000"/>
          </a:bodyPr>
          <a:lstStyle/>
          <a:p>
            <a:r>
              <a:rPr lang="en-US" b="1" dirty="0" smtClean="0"/>
              <a:t>IMPROVING DIGITAL LITERACY</a:t>
            </a:r>
          </a:p>
          <a:p>
            <a:pPr marL="285750" lvl="1" indent="-285750">
              <a:buClr>
                <a:srgbClr val="577E30"/>
              </a:buClr>
              <a:buFont typeface="Arial" panose="020B0604020202020204" pitchFamily="34" charset="0"/>
              <a:buChar char="•"/>
            </a:pPr>
            <a:r>
              <a:rPr lang="en-US" dirty="0"/>
              <a:t>Knowing how to use technology productively and innovatively is an essential 21st century skill in the workplace and beyond. </a:t>
            </a:r>
            <a:endParaRPr lang="en-US" dirty="0" smtClean="0"/>
          </a:p>
          <a:p>
            <a:pPr marL="285750" lvl="1" indent="-285750">
              <a:buClr>
                <a:srgbClr val="577E30"/>
              </a:buClr>
              <a:buFont typeface="Arial" panose="020B0604020202020204" pitchFamily="34" charset="0"/>
              <a:buChar char="•"/>
            </a:pPr>
            <a:r>
              <a:rPr lang="en-US" dirty="0" smtClean="0"/>
              <a:t>Digital </a:t>
            </a:r>
            <a:r>
              <a:rPr lang="en-US" dirty="0"/>
              <a:t>literacy </a:t>
            </a:r>
            <a:r>
              <a:rPr lang="en-US" dirty="0" smtClean="0"/>
              <a:t>also covers a </a:t>
            </a:r>
            <a:r>
              <a:rPr lang="en-US" dirty="0"/>
              <a:t>deeper understanding of the digital environment, enabling intuitive adaption to new contexts, and co-creation of content with others. </a:t>
            </a:r>
            <a:endParaRPr lang="en-US" dirty="0" smtClean="0"/>
          </a:p>
          <a:p>
            <a:pPr marL="285750" lvl="1" indent="-285750">
              <a:buClr>
                <a:srgbClr val="577E30"/>
              </a:buClr>
              <a:buFont typeface="Arial" panose="020B0604020202020204" pitchFamily="34" charset="0"/>
              <a:buChar char="•"/>
            </a:pPr>
            <a:r>
              <a:rPr lang="en-US" dirty="0" smtClean="0"/>
              <a:t>Schools </a:t>
            </a:r>
            <a:r>
              <a:rPr lang="en-US" dirty="0"/>
              <a:t>play a central role in developing students’ digital citizenship, ensuring mastery of responsible and appropriate </a:t>
            </a:r>
            <a:r>
              <a:rPr lang="en-US" dirty="0" smtClean="0"/>
              <a:t>technology. </a:t>
            </a:r>
          </a:p>
          <a:p>
            <a:pPr marL="285750" lvl="1" indent="-285750">
              <a:buClr>
                <a:srgbClr val="577E30"/>
              </a:buClr>
              <a:buFont typeface="Arial" panose="020B0604020202020204" pitchFamily="34" charset="0"/>
              <a:buChar char="•"/>
            </a:pPr>
            <a:r>
              <a:rPr lang="en-US" dirty="0" smtClean="0"/>
              <a:t>The </a:t>
            </a:r>
            <a:r>
              <a:rPr lang="en-US" dirty="0"/>
              <a:t>drive for digital literacy impacts curriculum design, professional development, and student-facing services and resources. </a:t>
            </a:r>
            <a:endParaRPr lang="en-US" dirty="0" smtClean="0"/>
          </a:p>
          <a:p>
            <a:pPr marL="285750" lvl="1" indent="-285750">
              <a:buClr>
                <a:srgbClr val="577E30"/>
              </a:buClr>
              <a:buFont typeface="Arial" panose="020B0604020202020204" pitchFamily="34" charset="0"/>
              <a:buChar char="•"/>
            </a:pPr>
            <a:r>
              <a:rPr lang="en-US" dirty="0" smtClean="0"/>
              <a:t>School </a:t>
            </a:r>
            <a:r>
              <a:rPr lang="en-US" dirty="0"/>
              <a:t>leaders are challenged to build system-wide buy-</a:t>
            </a:r>
            <a:r>
              <a:rPr lang="en-US" dirty="0" smtClean="0"/>
              <a:t>in, </a:t>
            </a:r>
            <a:r>
              <a:rPr lang="en-US" dirty="0"/>
              <a:t>and to support all stakeholders in developing and using </a:t>
            </a:r>
            <a:r>
              <a:rPr lang="en-US" dirty="0" smtClean="0"/>
              <a:t>digital literacy. </a:t>
            </a:r>
          </a:p>
          <a:p>
            <a:pPr marL="285750" lvl="1" indent="-285750">
              <a:buClr>
                <a:srgbClr val="577E30"/>
              </a:buClr>
              <a:buFont typeface="Arial" panose="020B0604020202020204" pitchFamily="34" charset="0"/>
              <a:buChar char="•"/>
            </a:pPr>
            <a:r>
              <a:rPr lang="en-US" dirty="0" smtClean="0"/>
              <a:t>Frameworks </a:t>
            </a:r>
            <a:r>
              <a:rPr lang="en-US" dirty="0"/>
              <a:t>are helping schools assess current staff capabilities, identify growth areas, and develop strategies to implement digital literacy practices.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4219206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a:t>
            </a:r>
            <a:r>
              <a:rPr lang="en-US" dirty="0" smtClean="0"/>
              <a:t>Significant </a:t>
            </a:r>
            <a:r>
              <a:rPr lang="en-US" dirty="0"/>
              <a:t>Challenges </a:t>
            </a:r>
            <a:r>
              <a:rPr lang="en-US" dirty="0" smtClean="0"/>
              <a:t/>
            </a:r>
            <a:br>
              <a:rPr lang="en-US" dirty="0" smtClean="0"/>
            </a:br>
            <a:r>
              <a:rPr lang="en-US" dirty="0" smtClean="0"/>
              <a:t>Impeding </a:t>
            </a:r>
            <a:r>
              <a:rPr lang="en-US" dirty="0"/>
              <a:t>K-12 Tech Adoption </a:t>
            </a:r>
          </a:p>
          <a:p>
            <a:pPr>
              <a:lnSpc>
                <a:spcPct val="130000"/>
              </a:lnSpc>
            </a:pPr>
            <a:endParaRPr lang="en-US" dirty="0"/>
          </a:p>
        </p:txBody>
      </p:sp>
      <p:sp>
        <p:nvSpPr>
          <p:cNvPr id="8" name="Title 7"/>
          <p:cNvSpPr>
            <a:spLocks noGrp="1"/>
          </p:cNvSpPr>
          <p:nvPr>
            <p:ph type="title"/>
          </p:nvPr>
        </p:nvSpPr>
        <p:spPr/>
        <p:txBody>
          <a:bodyPr/>
          <a:lstStyle/>
          <a:p>
            <a:r>
              <a:rPr lang="en-US" dirty="0"/>
              <a:t>Difficult Challenges: Those We Understand but for Which Solutions Are </a:t>
            </a:r>
            <a:r>
              <a:rPr lang="en-US" dirty="0" smtClean="0"/>
              <a:t>Elusive</a:t>
            </a:r>
            <a:endParaRPr lang="en-US" dirty="0"/>
          </a:p>
        </p:txBody>
      </p:sp>
      <p:sp>
        <p:nvSpPr>
          <p:cNvPr id="9" name="Content Placeholder 8"/>
          <p:cNvSpPr>
            <a:spLocks noGrp="1"/>
          </p:cNvSpPr>
          <p:nvPr>
            <p:ph idx="1"/>
          </p:nvPr>
        </p:nvSpPr>
        <p:spPr/>
        <p:txBody>
          <a:bodyPr>
            <a:noAutofit/>
          </a:bodyPr>
          <a:lstStyle/>
          <a:p>
            <a:r>
              <a:rPr lang="en-US" b="1" dirty="0" smtClean="0">
                <a:solidFill>
                  <a:srgbClr val="234E40"/>
                </a:solidFill>
              </a:rPr>
              <a:t>RETHINKING THE ROLES OF TEACHERS</a:t>
            </a:r>
          </a:p>
          <a:p>
            <a:pPr marL="285750" lvl="1" indent="-285750">
              <a:buClr>
                <a:srgbClr val="234E40"/>
              </a:buClr>
              <a:buFont typeface="Arial" panose="020B0604020202020204" pitchFamily="34" charset="0"/>
              <a:buChar char="•"/>
            </a:pPr>
            <a:r>
              <a:rPr lang="en-US" dirty="0" smtClean="0"/>
              <a:t>We expect teachers to </a:t>
            </a:r>
            <a:r>
              <a:rPr lang="en-US" dirty="0"/>
              <a:t>be skilled in a wide range of technology-</a:t>
            </a:r>
            <a:r>
              <a:rPr lang="en-US" dirty="0" smtClean="0"/>
              <a:t>based, </a:t>
            </a:r>
            <a:r>
              <a:rPr lang="en-US" dirty="0"/>
              <a:t>and other new </a:t>
            </a:r>
            <a:r>
              <a:rPr lang="en-US" dirty="0" smtClean="0"/>
              <a:t>approaches, </a:t>
            </a:r>
            <a:r>
              <a:rPr lang="en-US" dirty="0"/>
              <a:t>for content delivery, learned support, and assessment. </a:t>
            </a:r>
            <a:endParaRPr lang="en-US" dirty="0" smtClean="0"/>
          </a:p>
          <a:p>
            <a:pPr marL="285750" lvl="1" indent="-285750">
              <a:buClr>
                <a:srgbClr val="234E40"/>
              </a:buClr>
              <a:buFont typeface="Arial" panose="020B0604020202020204" pitchFamily="34" charset="0"/>
              <a:buChar char="•"/>
            </a:pPr>
            <a:r>
              <a:rPr lang="en-US" dirty="0" smtClean="0"/>
              <a:t>In </a:t>
            </a:r>
            <a:r>
              <a:rPr lang="en-US" dirty="0"/>
              <a:t>the technology-enabled classroom, teachers’ primary responsibilities are shifting</a:t>
            </a:r>
            <a:r>
              <a:rPr lang="en-US" dirty="0" smtClean="0"/>
              <a:t>.</a:t>
            </a:r>
          </a:p>
          <a:p>
            <a:pPr marL="285750" lvl="1" indent="-285750">
              <a:buClr>
                <a:srgbClr val="234E40"/>
              </a:buClr>
              <a:buFont typeface="Arial" panose="020B0604020202020204" pitchFamily="34" charset="0"/>
              <a:buChar char="•"/>
            </a:pPr>
            <a:r>
              <a:rPr lang="en-US" dirty="0" smtClean="0"/>
              <a:t>In </a:t>
            </a:r>
            <a:r>
              <a:rPr lang="en-US" dirty="0"/>
              <a:t>addition to </a:t>
            </a:r>
            <a:r>
              <a:rPr lang="en-US" dirty="0" smtClean="0"/>
              <a:t>being subject experts, they’re </a:t>
            </a:r>
            <a:r>
              <a:rPr lang="en-US" dirty="0"/>
              <a:t>tasked with constructing learning environments that help students build 21st century </a:t>
            </a:r>
            <a:r>
              <a:rPr lang="en-US" dirty="0" smtClean="0"/>
              <a:t>skills. </a:t>
            </a:r>
          </a:p>
          <a:p>
            <a:pPr marL="285750" lvl="1" indent="-285750">
              <a:buClr>
                <a:srgbClr val="234E40"/>
              </a:buClr>
              <a:buFont typeface="Arial" panose="020B0604020202020204" pitchFamily="34" charset="0"/>
              <a:buChar char="•"/>
            </a:pPr>
            <a:r>
              <a:rPr lang="en-US" dirty="0" smtClean="0"/>
              <a:t>Educators </a:t>
            </a:r>
            <a:r>
              <a:rPr lang="en-US" dirty="0"/>
              <a:t>are asked to act as guides and mentors, modeling responsible global citizenship and motivating students to </a:t>
            </a:r>
            <a:r>
              <a:rPr lang="en-US" dirty="0" smtClean="0"/>
              <a:t>become </a:t>
            </a:r>
            <a:r>
              <a:rPr lang="en-US" dirty="0"/>
              <a:t>lifelong </a:t>
            </a:r>
            <a:r>
              <a:rPr lang="en-US" dirty="0" smtClean="0"/>
              <a:t>learners. </a:t>
            </a:r>
          </a:p>
          <a:p>
            <a:pPr marL="285750" lvl="1" indent="-285750">
              <a:buClr>
                <a:srgbClr val="234E40"/>
              </a:buClr>
              <a:buFont typeface="Arial" panose="020B0604020202020204" pitchFamily="34" charset="0"/>
              <a:buChar char="•"/>
            </a:pPr>
            <a:r>
              <a:rPr lang="en-US" dirty="0" smtClean="0"/>
              <a:t>The </a:t>
            </a:r>
            <a:r>
              <a:rPr lang="en-US" dirty="0"/>
              <a:t>ways teachers engage in their own professional </a:t>
            </a:r>
            <a:r>
              <a:rPr lang="en-US" dirty="0" smtClean="0"/>
              <a:t>development are changing to include </a:t>
            </a:r>
            <a:r>
              <a:rPr lang="en-US" dirty="0"/>
              <a:t>social media, collaboration with other educators in and beyond their school sites, and using online tools and resources. </a:t>
            </a:r>
            <a:endParaRPr lang="en-US" dirty="0" smtClean="0"/>
          </a:p>
          <a:p>
            <a:pPr marL="285750" lvl="1" indent="-285750">
              <a:buClr>
                <a:srgbClr val="234E40"/>
              </a:buClr>
              <a:buFont typeface="Arial" panose="020B0604020202020204" pitchFamily="34" charset="0"/>
              <a:buChar char="•"/>
            </a:pPr>
            <a:r>
              <a:rPr lang="en-US" dirty="0" smtClean="0"/>
              <a:t>Pre-service </a:t>
            </a:r>
            <a:r>
              <a:rPr lang="en-US" dirty="0"/>
              <a:t>teacher training programs are also challenged to equip educators with digital competencies </a:t>
            </a:r>
            <a:r>
              <a:rPr lang="en-US" dirty="0" smtClean="0"/>
              <a:t>to ensure academic </a:t>
            </a:r>
            <a:r>
              <a:rPr lang="en-US" dirty="0"/>
              <a:t>readiness.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2163733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Significant Challenges </a:t>
            </a:r>
            <a:r>
              <a:rPr lang="en-US" dirty="0" smtClean="0"/>
              <a:t/>
            </a:r>
            <a:br>
              <a:rPr lang="en-US" dirty="0" smtClean="0"/>
            </a:br>
            <a:r>
              <a:rPr lang="en-US" dirty="0" smtClean="0"/>
              <a:t>Impeding </a:t>
            </a:r>
            <a:r>
              <a:rPr lang="en-US" dirty="0"/>
              <a:t>K-12 Tech Adoption </a:t>
            </a:r>
          </a:p>
          <a:p>
            <a:pPr>
              <a:lnSpc>
                <a:spcPct val="130000"/>
              </a:lnSpc>
            </a:pPr>
            <a:endParaRPr lang="en-US" dirty="0"/>
          </a:p>
        </p:txBody>
      </p:sp>
      <p:sp>
        <p:nvSpPr>
          <p:cNvPr id="8" name="Title 7"/>
          <p:cNvSpPr>
            <a:spLocks noGrp="1"/>
          </p:cNvSpPr>
          <p:nvPr>
            <p:ph type="title"/>
          </p:nvPr>
        </p:nvSpPr>
        <p:spPr/>
        <p:txBody>
          <a:bodyPr/>
          <a:lstStyle/>
          <a:p>
            <a:r>
              <a:rPr lang="en-US" dirty="0"/>
              <a:t>Difficult Challenges: Those We Understand but for Which Solutions Are Elusive</a:t>
            </a:r>
          </a:p>
        </p:txBody>
      </p:sp>
      <p:sp>
        <p:nvSpPr>
          <p:cNvPr id="9" name="Content Placeholder 8"/>
          <p:cNvSpPr>
            <a:spLocks noGrp="1"/>
          </p:cNvSpPr>
          <p:nvPr>
            <p:ph idx="1"/>
          </p:nvPr>
        </p:nvSpPr>
        <p:spPr>
          <a:xfrm>
            <a:off x="457200" y="2087975"/>
            <a:ext cx="8229600" cy="4262025"/>
          </a:xfrm>
        </p:spPr>
        <p:txBody>
          <a:bodyPr>
            <a:normAutofit lnSpcReduction="10000"/>
          </a:bodyPr>
          <a:lstStyle/>
          <a:p>
            <a:r>
              <a:rPr lang="en-US" b="1" dirty="0" smtClean="0">
                <a:solidFill>
                  <a:srgbClr val="234E40"/>
                </a:solidFill>
              </a:rPr>
              <a:t>TEACHING COMPUTATIONAL THINKING</a:t>
            </a:r>
          </a:p>
          <a:p>
            <a:pPr marL="285750" lvl="1" indent="-285750">
              <a:buClr>
                <a:srgbClr val="234E40"/>
              </a:buClr>
              <a:buFont typeface="Arial" panose="020B0604020202020204" pitchFamily="34" charset="0"/>
              <a:buChar char="•"/>
            </a:pPr>
            <a:r>
              <a:rPr lang="en-US" sz="1800" dirty="0">
                <a:solidFill>
                  <a:schemeClr val="tx1"/>
                </a:solidFill>
              </a:rPr>
              <a:t>Teaching computational thinking, synonymous with complex thinking, is still evolving, as definitions continue to change and as curricula are built. </a:t>
            </a:r>
            <a:endParaRPr lang="en-US" sz="1800" dirty="0" smtClean="0">
              <a:solidFill>
                <a:schemeClr val="tx1"/>
              </a:solidFill>
            </a:endParaRPr>
          </a:p>
          <a:p>
            <a:pPr marL="285750" lvl="1" indent="-285750">
              <a:buClr>
                <a:srgbClr val="234E40"/>
              </a:buClr>
              <a:buFont typeface="Arial" panose="020B0604020202020204" pitchFamily="34" charset="0"/>
              <a:buChar char="•"/>
            </a:pPr>
            <a:r>
              <a:rPr lang="en-US" sz="1800" dirty="0" smtClean="0">
                <a:solidFill>
                  <a:schemeClr val="tx1"/>
                </a:solidFill>
              </a:rPr>
              <a:t>Computational </a:t>
            </a:r>
            <a:r>
              <a:rPr lang="en-US" sz="1800" dirty="0">
                <a:solidFill>
                  <a:schemeClr val="tx1"/>
                </a:solidFill>
              </a:rPr>
              <a:t>thinking requires creating new forms of pre-service and </a:t>
            </a:r>
            <a:r>
              <a:rPr lang="en-US" sz="1800" dirty="0" smtClean="0">
                <a:solidFill>
                  <a:schemeClr val="tx1"/>
                </a:solidFill>
              </a:rPr>
              <a:t/>
            </a:r>
            <a:br>
              <a:rPr lang="en-US" sz="1800" dirty="0" smtClean="0">
                <a:solidFill>
                  <a:schemeClr val="tx1"/>
                </a:solidFill>
              </a:rPr>
            </a:br>
            <a:r>
              <a:rPr lang="en-US" sz="1800" dirty="0" smtClean="0">
                <a:solidFill>
                  <a:schemeClr val="tx1"/>
                </a:solidFill>
              </a:rPr>
              <a:t>in</a:t>
            </a:r>
            <a:r>
              <a:rPr lang="en-US" sz="1800" dirty="0">
                <a:solidFill>
                  <a:schemeClr val="tx1"/>
                </a:solidFill>
              </a:rPr>
              <a:t>-service teacher training to be adequately taught in schools. </a:t>
            </a:r>
            <a:endParaRPr lang="en-US" sz="1800" dirty="0" smtClean="0">
              <a:solidFill>
                <a:schemeClr val="tx1"/>
              </a:solidFill>
            </a:endParaRPr>
          </a:p>
          <a:p>
            <a:pPr marL="285750" lvl="1" indent="-285750">
              <a:buClr>
                <a:srgbClr val="234E40"/>
              </a:buClr>
              <a:buFont typeface="Arial" panose="020B0604020202020204" pitchFamily="34" charset="0"/>
              <a:buChar char="•"/>
            </a:pPr>
            <a:r>
              <a:rPr lang="en-US" sz="1800" dirty="0" smtClean="0">
                <a:solidFill>
                  <a:schemeClr val="tx1"/>
                </a:solidFill>
              </a:rPr>
              <a:t>To </a:t>
            </a:r>
            <a:r>
              <a:rPr lang="en-US" sz="1800" dirty="0">
                <a:solidFill>
                  <a:schemeClr val="tx1"/>
                </a:solidFill>
              </a:rPr>
              <a:t>succeed in the 21st century, young people need to learn </a:t>
            </a:r>
            <a:r>
              <a:rPr lang="en-US" sz="1800" dirty="0" smtClean="0">
                <a:solidFill>
                  <a:schemeClr val="tx1"/>
                </a:solidFill>
              </a:rPr>
              <a:t>computational thinking skills, </a:t>
            </a:r>
            <a:r>
              <a:rPr lang="en-US" sz="1800" dirty="0">
                <a:solidFill>
                  <a:schemeClr val="tx1"/>
                </a:solidFill>
              </a:rPr>
              <a:t>defined by </a:t>
            </a:r>
            <a:r>
              <a:rPr lang="en-US" sz="1800" dirty="0" smtClean="0">
                <a:solidFill>
                  <a:schemeClr val="tx1"/>
                </a:solidFill>
              </a:rPr>
              <a:t>ISTE as </a:t>
            </a:r>
            <a:r>
              <a:rPr lang="en-US" sz="1800" dirty="0">
                <a:solidFill>
                  <a:schemeClr val="tx1"/>
                </a:solidFill>
              </a:rPr>
              <a:t>the ability </a:t>
            </a:r>
            <a:r>
              <a:rPr lang="en-US" sz="1800" dirty="0" smtClean="0">
                <a:solidFill>
                  <a:schemeClr val="tx1"/>
                </a:solidFill>
              </a:rPr>
              <a:t>to </a:t>
            </a:r>
            <a:r>
              <a:rPr lang="en-US" sz="1800" dirty="0">
                <a:solidFill>
                  <a:schemeClr val="tx1"/>
                </a:solidFill>
              </a:rPr>
              <a:t>“develop and employ strategies for understanding and solving problems in ways that leverage the power of technological methods to develop and test solutions</a:t>
            </a:r>
            <a:r>
              <a:rPr lang="en-US" sz="1800" dirty="0" smtClean="0">
                <a:solidFill>
                  <a:schemeClr val="tx1"/>
                </a:solidFill>
              </a:rPr>
              <a:t>.” </a:t>
            </a:r>
          </a:p>
          <a:p>
            <a:pPr marL="285750" lvl="1" indent="-285750">
              <a:buClr>
                <a:srgbClr val="234E40"/>
              </a:buClr>
              <a:buFont typeface="Arial" panose="020B0604020202020204" pitchFamily="34" charset="0"/>
              <a:buChar char="•"/>
            </a:pPr>
            <a:r>
              <a:rPr lang="en-US" sz="1800" dirty="0" smtClean="0">
                <a:solidFill>
                  <a:schemeClr val="tx1"/>
                </a:solidFill>
              </a:rPr>
              <a:t>Computational </a:t>
            </a:r>
            <a:r>
              <a:rPr lang="en-US" sz="1800" dirty="0">
                <a:solidFill>
                  <a:schemeClr val="tx1"/>
                </a:solidFill>
              </a:rPr>
              <a:t>thinking </a:t>
            </a:r>
            <a:r>
              <a:rPr lang="en-US" sz="1800" dirty="0" smtClean="0">
                <a:solidFill>
                  <a:schemeClr val="tx1"/>
                </a:solidFill>
              </a:rPr>
              <a:t>is also a </a:t>
            </a:r>
            <a:r>
              <a:rPr lang="en-US" sz="1800" dirty="0">
                <a:solidFill>
                  <a:schemeClr val="tx1"/>
                </a:solidFill>
              </a:rPr>
              <a:t>method of formalized </a:t>
            </a:r>
            <a:r>
              <a:rPr lang="en-US" sz="1800" dirty="0" smtClean="0">
                <a:solidFill>
                  <a:schemeClr val="tx1"/>
                </a:solidFill>
              </a:rPr>
              <a:t>problem-solving that leverages </a:t>
            </a:r>
            <a:r>
              <a:rPr lang="en-US" sz="1800" dirty="0">
                <a:solidFill>
                  <a:schemeClr val="tx1"/>
                </a:solidFill>
              </a:rPr>
              <a:t>the power of collecting data, breaking it into smaller parts, and recognizing patterns. </a:t>
            </a:r>
            <a:endParaRPr lang="en-US" sz="1800" dirty="0" smtClean="0">
              <a:solidFill>
                <a:schemeClr val="tx1"/>
              </a:solidFill>
            </a:endParaRPr>
          </a:p>
          <a:p>
            <a:pPr marL="285750" lvl="1" indent="-285750">
              <a:buClr>
                <a:srgbClr val="234E40"/>
              </a:buClr>
              <a:buFont typeface="Arial" panose="020B0604020202020204" pitchFamily="34" charset="0"/>
              <a:buChar char="•"/>
            </a:pPr>
            <a:r>
              <a:rPr lang="en-US" sz="1800" dirty="0" smtClean="0">
                <a:solidFill>
                  <a:schemeClr val="tx1"/>
                </a:solidFill>
              </a:rPr>
              <a:t>Coding </a:t>
            </a:r>
            <a:r>
              <a:rPr lang="en-US" sz="1800" dirty="0">
                <a:solidFill>
                  <a:schemeClr val="tx1"/>
                </a:solidFill>
              </a:rPr>
              <a:t>is one approach to solving problems in an increasingly digital world, but it is </a:t>
            </a:r>
            <a:r>
              <a:rPr lang="en-US" sz="1800" dirty="0" smtClean="0">
                <a:solidFill>
                  <a:schemeClr val="tx1"/>
                </a:solidFill>
              </a:rPr>
              <a:t>only a </a:t>
            </a:r>
            <a:r>
              <a:rPr lang="en-US" sz="1800" dirty="0">
                <a:solidFill>
                  <a:schemeClr val="tx1"/>
                </a:solidFill>
              </a:rPr>
              <a:t>form of computational </a:t>
            </a:r>
            <a:r>
              <a:rPr lang="en-US" sz="1800" dirty="0" smtClean="0">
                <a:solidFill>
                  <a:schemeClr val="tx1"/>
                </a:solidFill>
              </a:rPr>
              <a:t>thinking.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5451405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a:t>
            </a:r>
            <a:r>
              <a:rPr lang="en-US" dirty="0" smtClean="0"/>
              <a:t>Significant </a:t>
            </a:r>
            <a:r>
              <a:rPr lang="en-US" dirty="0"/>
              <a:t>Challenges </a:t>
            </a:r>
            <a:br>
              <a:rPr lang="en-US" dirty="0"/>
            </a:br>
            <a:r>
              <a:rPr lang="en-US" dirty="0"/>
              <a:t>Impeding K-12 Tech Adoption </a:t>
            </a:r>
          </a:p>
          <a:p>
            <a:pPr>
              <a:lnSpc>
                <a:spcPct val="130000"/>
              </a:lnSpc>
            </a:pPr>
            <a:endParaRPr lang="en-US" dirty="0"/>
          </a:p>
        </p:txBody>
      </p:sp>
      <p:sp>
        <p:nvSpPr>
          <p:cNvPr id="8" name="Title 7"/>
          <p:cNvSpPr>
            <a:spLocks noGrp="1"/>
          </p:cNvSpPr>
          <p:nvPr>
            <p:ph type="title"/>
          </p:nvPr>
        </p:nvSpPr>
        <p:spPr/>
        <p:txBody>
          <a:bodyPr/>
          <a:lstStyle/>
          <a:p>
            <a:r>
              <a:rPr lang="en-US" dirty="0"/>
              <a:t>Wicked Challenges: Those That Are Complex to Even Define, Much Less </a:t>
            </a:r>
            <a:r>
              <a:rPr lang="en-US" dirty="0" smtClean="0"/>
              <a:t>Address</a:t>
            </a:r>
            <a:endParaRPr lang="en-US" dirty="0"/>
          </a:p>
        </p:txBody>
      </p:sp>
      <p:sp>
        <p:nvSpPr>
          <p:cNvPr id="9" name="Content Placeholder 8"/>
          <p:cNvSpPr>
            <a:spLocks noGrp="1"/>
          </p:cNvSpPr>
          <p:nvPr>
            <p:ph idx="1"/>
          </p:nvPr>
        </p:nvSpPr>
        <p:spPr/>
        <p:txBody>
          <a:bodyPr>
            <a:noAutofit/>
          </a:bodyPr>
          <a:lstStyle/>
          <a:p>
            <a:r>
              <a:rPr lang="en-US" b="1" dirty="0" smtClean="0">
                <a:solidFill>
                  <a:srgbClr val="357C87"/>
                </a:solidFill>
              </a:rPr>
              <a:t>ACHIEVEMENT GAP</a:t>
            </a:r>
          </a:p>
          <a:p>
            <a:pPr marL="285750" lvl="1" indent="-285750">
              <a:buClr>
                <a:srgbClr val="357C87"/>
              </a:buClr>
              <a:buFont typeface="Arial" panose="020B0604020202020204" pitchFamily="34" charset="0"/>
              <a:buChar char="•"/>
            </a:pPr>
            <a:r>
              <a:rPr lang="en-US" dirty="0" smtClean="0"/>
              <a:t>The </a:t>
            </a:r>
            <a:r>
              <a:rPr lang="en-US" dirty="0"/>
              <a:t>achievement gap is </a:t>
            </a:r>
            <a:r>
              <a:rPr lang="en-US" dirty="0" smtClean="0"/>
              <a:t>a disparity </a:t>
            </a:r>
            <a:r>
              <a:rPr lang="en-US" dirty="0"/>
              <a:t>in academic performance between student groups, especially as defined by socioeconomic status, race, ethnicity, or gender. </a:t>
            </a:r>
            <a:endParaRPr lang="en-US" dirty="0" smtClean="0"/>
          </a:p>
          <a:p>
            <a:pPr marL="285750" lvl="1" indent="-285750">
              <a:buClr>
                <a:srgbClr val="357C87"/>
              </a:buClr>
              <a:buFont typeface="Arial" panose="020B0604020202020204" pitchFamily="34" charset="0"/>
              <a:buChar char="•"/>
            </a:pPr>
            <a:r>
              <a:rPr lang="en-US" dirty="0" smtClean="0"/>
              <a:t>Peer </a:t>
            </a:r>
            <a:r>
              <a:rPr lang="en-US" dirty="0"/>
              <a:t>pressure, student tracking, negative stereotyping, and test bias </a:t>
            </a:r>
            <a:r>
              <a:rPr lang="en-US" dirty="0" smtClean="0"/>
              <a:t>intensifies </a:t>
            </a:r>
            <a:br>
              <a:rPr lang="en-US" dirty="0" smtClean="0"/>
            </a:br>
            <a:r>
              <a:rPr lang="en-US" dirty="0" smtClean="0"/>
              <a:t>this </a:t>
            </a:r>
            <a:r>
              <a:rPr lang="en-US" dirty="0"/>
              <a:t>challenge. </a:t>
            </a:r>
            <a:endParaRPr lang="en-US" dirty="0" smtClean="0"/>
          </a:p>
          <a:p>
            <a:pPr marL="285750" lvl="1" indent="-285750">
              <a:buClr>
                <a:srgbClr val="357C87"/>
              </a:buClr>
              <a:buFont typeface="Arial" panose="020B0604020202020204" pitchFamily="34" charset="0"/>
              <a:buChar char="•"/>
            </a:pPr>
            <a:r>
              <a:rPr lang="en-US" dirty="0" smtClean="0"/>
              <a:t>Schools </a:t>
            </a:r>
            <a:r>
              <a:rPr lang="en-US" dirty="0"/>
              <a:t>use many success standards to define learning expectations, including grades, standardized test scores and completion rates, </a:t>
            </a:r>
            <a:r>
              <a:rPr lang="en-US" dirty="0" smtClean="0"/>
              <a:t>comparing student </a:t>
            </a:r>
            <a:r>
              <a:rPr lang="en-US" dirty="0"/>
              <a:t>performance at the individual and group level. </a:t>
            </a:r>
            <a:endParaRPr lang="en-US" dirty="0" smtClean="0"/>
          </a:p>
          <a:p>
            <a:pPr marL="285750" lvl="1" indent="-285750">
              <a:buClr>
                <a:srgbClr val="357C87"/>
              </a:buClr>
              <a:buFont typeface="Arial" panose="020B0604020202020204" pitchFamily="34" charset="0"/>
              <a:buChar char="•"/>
            </a:pPr>
            <a:r>
              <a:rPr lang="en-US" dirty="0" smtClean="0"/>
              <a:t>Adaptive </a:t>
            </a:r>
            <a:r>
              <a:rPr lang="en-US" dirty="0"/>
              <a:t>and personalized learning technologies are playing a larger role in identifying lower performing students and student populations</a:t>
            </a:r>
            <a:r>
              <a:rPr lang="en-US" dirty="0" smtClean="0"/>
              <a:t>. These </a:t>
            </a:r>
            <a:r>
              <a:rPr lang="en-US" dirty="0"/>
              <a:t>help educators </a:t>
            </a:r>
            <a:r>
              <a:rPr lang="en-US" dirty="0" smtClean="0"/>
              <a:t>understand </a:t>
            </a:r>
            <a:r>
              <a:rPr lang="en-US" dirty="0"/>
              <a:t>contributing </a:t>
            </a:r>
            <a:r>
              <a:rPr lang="en-US" dirty="0" smtClean="0"/>
              <a:t>factors </a:t>
            </a:r>
            <a:r>
              <a:rPr lang="en-US" dirty="0"/>
              <a:t>and address challenges </a:t>
            </a:r>
            <a:r>
              <a:rPr lang="en-US" dirty="0" smtClean="0"/>
              <a:t>through targeted </a:t>
            </a:r>
            <a:r>
              <a:rPr lang="en-US" dirty="0"/>
              <a:t>intervention methods and engagement strategies that help close the gap. </a:t>
            </a:r>
            <a:endParaRPr lang="en-US" dirty="0" smtClean="0"/>
          </a:p>
          <a:p>
            <a:pPr marL="285750" lvl="1" indent="-285750">
              <a:buClr>
                <a:srgbClr val="357C87"/>
              </a:buClr>
              <a:buFont typeface="Arial" panose="020B0604020202020204" pitchFamily="34" charset="0"/>
              <a:buChar char="•"/>
            </a:pPr>
            <a:r>
              <a:rPr lang="en-US" dirty="0" smtClean="0"/>
              <a:t>Focused </a:t>
            </a:r>
            <a:r>
              <a:rPr lang="en-US" dirty="0"/>
              <a:t>global attention </a:t>
            </a:r>
            <a:r>
              <a:rPr lang="en-US" dirty="0" smtClean="0"/>
              <a:t>can address </a:t>
            </a:r>
            <a:r>
              <a:rPr lang="en-US" dirty="0"/>
              <a:t>ongoing obstacles to education for children in countries experiencing civil unrest, as well as cultural barriers depriving </a:t>
            </a:r>
            <a:r>
              <a:rPr lang="en-US" dirty="0" smtClean="0"/>
              <a:t>females</a:t>
            </a:r>
            <a:r>
              <a:rPr lang="en-US" dirty="0"/>
              <a:t> </a:t>
            </a:r>
            <a:r>
              <a:rPr lang="en-US" dirty="0" smtClean="0"/>
              <a:t>of </a:t>
            </a:r>
            <a:r>
              <a:rPr lang="en-US" dirty="0"/>
              <a:t>access to school.</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1783573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pPr>
              <a:lnSpc>
                <a:spcPct val="130000"/>
              </a:lnSpc>
            </a:pPr>
            <a:r>
              <a:rPr lang="en-US" b="1" dirty="0"/>
              <a:t>Topic Two</a:t>
            </a:r>
            <a:r>
              <a:rPr lang="en-US" dirty="0"/>
              <a:t>: </a:t>
            </a:r>
            <a:r>
              <a:rPr lang="en-US" dirty="0" smtClean="0"/>
              <a:t>Significant </a:t>
            </a:r>
            <a:r>
              <a:rPr lang="en-US" dirty="0"/>
              <a:t>Challenges </a:t>
            </a:r>
            <a:br>
              <a:rPr lang="en-US" dirty="0"/>
            </a:br>
            <a:r>
              <a:rPr lang="en-US" dirty="0"/>
              <a:t>Impeding K-12 Tech Adoption </a:t>
            </a:r>
          </a:p>
          <a:p>
            <a:pPr>
              <a:lnSpc>
                <a:spcPct val="130000"/>
              </a:lnSpc>
            </a:pPr>
            <a:endParaRPr lang="en-US" dirty="0"/>
          </a:p>
        </p:txBody>
      </p:sp>
      <p:sp>
        <p:nvSpPr>
          <p:cNvPr id="8" name="Title 7"/>
          <p:cNvSpPr>
            <a:spLocks noGrp="1"/>
          </p:cNvSpPr>
          <p:nvPr>
            <p:ph type="title"/>
          </p:nvPr>
        </p:nvSpPr>
        <p:spPr/>
        <p:txBody>
          <a:bodyPr/>
          <a:lstStyle/>
          <a:p>
            <a:r>
              <a:rPr lang="en-US" dirty="0"/>
              <a:t>Wicked Challenges: Those That Are Complex to Even Define, Much Less Address</a:t>
            </a:r>
          </a:p>
        </p:txBody>
      </p:sp>
      <p:sp>
        <p:nvSpPr>
          <p:cNvPr id="9" name="Content Placeholder 8"/>
          <p:cNvSpPr>
            <a:spLocks noGrp="1"/>
          </p:cNvSpPr>
          <p:nvPr>
            <p:ph idx="1"/>
          </p:nvPr>
        </p:nvSpPr>
        <p:spPr>
          <a:xfrm>
            <a:off x="457201" y="2087975"/>
            <a:ext cx="8229600" cy="4428102"/>
          </a:xfrm>
        </p:spPr>
        <p:txBody>
          <a:bodyPr>
            <a:normAutofit lnSpcReduction="10000"/>
          </a:bodyPr>
          <a:lstStyle/>
          <a:p>
            <a:r>
              <a:rPr lang="en-US" b="1" dirty="0" smtClean="0">
                <a:solidFill>
                  <a:srgbClr val="357C87"/>
                </a:solidFill>
              </a:rPr>
              <a:t>SUSTAINING INNOVATION THROUGH </a:t>
            </a:r>
            <a:br>
              <a:rPr lang="en-US" b="1" dirty="0" smtClean="0">
                <a:solidFill>
                  <a:srgbClr val="357C87"/>
                </a:solidFill>
              </a:rPr>
            </a:br>
            <a:r>
              <a:rPr lang="en-US" b="1" dirty="0" smtClean="0">
                <a:solidFill>
                  <a:srgbClr val="357C87"/>
                </a:solidFill>
              </a:rPr>
              <a:t>LEADERSHIP CHANGES</a:t>
            </a:r>
          </a:p>
          <a:p>
            <a:pPr marL="285750" lvl="1" indent="-285750">
              <a:buClr>
                <a:srgbClr val="357C87"/>
              </a:buClr>
              <a:buFont typeface="Arial" panose="020B0604020202020204" pitchFamily="34" charset="0"/>
              <a:buChar char="•"/>
            </a:pPr>
            <a:r>
              <a:rPr lang="en-US" dirty="0" smtClean="0"/>
              <a:t>Sustaining </a:t>
            </a:r>
            <a:r>
              <a:rPr lang="en-US" dirty="0"/>
              <a:t>long-term success </a:t>
            </a:r>
            <a:r>
              <a:rPr lang="en-US" dirty="0" smtClean="0"/>
              <a:t>is a </a:t>
            </a:r>
            <a:r>
              <a:rPr lang="en-US" dirty="0"/>
              <a:t>key consideration when developing any </a:t>
            </a:r>
            <a:r>
              <a:rPr lang="en-US" dirty="0" smtClean="0"/>
              <a:t/>
            </a:r>
            <a:br>
              <a:rPr lang="en-US" dirty="0" smtClean="0"/>
            </a:br>
            <a:r>
              <a:rPr lang="en-US" dirty="0" smtClean="0"/>
              <a:t>new </a:t>
            </a:r>
            <a:r>
              <a:rPr lang="en-US" dirty="0"/>
              <a:t>program. </a:t>
            </a:r>
            <a:endParaRPr lang="en-US" dirty="0" smtClean="0"/>
          </a:p>
          <a:p>
            <a:pPr marL="285750" lvl="1" indent="-285750">
              <a:buClr>
                <a:srgbClr val="357C87"/>
              </a:buClr>
              <a:buFont typeface="Arial" panose="020B0604020202020204" pitchFamily="34" charset="0"/>
              <a:buChar char="•"/>
            </a:pPr>
            <a:r>
              <a:rPr lang="en-US" dirty="0" smtClean="0"/>
              <a:t>External </a:t>
            </a:r>
            <a:r>
              <a:rPr lang="en-US" dirty="0"/>
              <a:t>factors such as fluctuating funding and leadership changes can impact short- and longer-term planning. </a:t>
            </a:r>
            <a:endParaRPr lang="en-US" dirty="0" smtClean="0"/>
          </a:p>
          <a:p>
            <a:pPr marL="285750" lvl="1" indent="-285750">
              <a:buClr>
                <a:srgbClr val="357C87"/>
              </a:buClr>
              <a:buFont typeface="Arial" panose="020B0604020202020204" pitchFamily="34" charset="0"/>
              <a:buChar char="•"/>
            </a:pPr>
            <a:r>
              <a:rPr lang="en-US" dirty="0" smtClean="0"/>
              <a:t>The </a:t>
            </a:r>
            <a:r>
              <a:rPr lang="en-US" dirty="0"/>
              <a:t>process of preparing for the unknown is not always well-defined, nor is it currently the norm in schools. </a:t>
            </a:r>
            <a:endParaRPr lang="en-US" dirty="0" smtClean="0"/>
          </a:p>
          <a:p>
            <a:pPr marL="285750" lvl="1" indent="-285750">
              <a:buClr>
                <a:srgbClr val="357C87"/>
              </a:buClr>
              <a:buFont typeface="Arial" panose="020B0604020202020204" pitchFamily="34" charset="0"/>
              <a:buChar char="•"/>
            </a:pPr>
            <a:r>
              <a:rPr lang="en-US" dirty="0" smtClean="0"/>
              <a:t>Planning </a:t>
            </a:r>
            <a:r>
              <a:rPr lang="en-US" dirty="0"/>
              <a:t>and implementing innovative approaches to improve student success requires the </a:t>
            </a:r>
            <a:r>
              <a:rPr lang="en-US" dirty="0" smtClean="0"/>
              <a:t>sustained focus </a:t>
            </a:r>
            <a:r>
              <a:rPr lang="en-US" dirty="0"/>
              <a:t>and dedication of leaders, faculty, and staff. </a:t>
            </a:r>
            <a:endParaRPr lang="en-US" dirty="0" smtClean="0"/>
          </a:p>
          <a:p>
            <a:pPr marL="285750" lvl="1" indent="-285750">
              <a:buClr>
                <a:srgbClr val="357C87"/>
              </a:buClr>
              <a:buFont typeface="Arial" panose="020B0604020202020204" pitchFamily="34" charset="0"/>
              <a:buChar char="•"/>
            </a:pPr>
            <a:r>
              <a:rPr lang="en-US" dirty="0" smtClean="0"/>
              <a:t>Leadership </a:t>
            </a:r>
            <a:r>
              <a:rPr lang="en-US" dirty="0"/>
              <a:t>vacancies or transitions can delay projects or hinder the development and growth of programs to effectively meet student needs. </a:t>
            </a:r>
            <a:endParaRPr lang="en-US" dirty="0" smtClean="0"/>
          </a:p>
          <a:p>
            <a:pPr marL="285750" lvl="1" indent="-285750">
              <a:buClr>
                <a:srgbClr val="357C87"/>
              </a:buClr>
              <a:buFont typeface="Arial" panose="020B0604020202020204" pitchFamily="34" charset="0"/>
              <a:buChar char="•"/>
            </a:pPr>
            <a:r>
              <a:rPr lang="en-US" dirty="0" smtClean="0"/>
              <a:t>Turnover </a:t>
            </a:r>
            <a:r>
              <a:rPr lang="en-US" dirty="0"/>
              <a:t>in key district or school positions </a:t>
            </a:r>
            <a:r>
              <a:rPr lang="en-US" dirty="0" smtClean="0"/>
              <a:t>stalls </a:t>
            </a:r>
            <a:r>
              <a:rPr lang="en-US" dirty="0"/>
              <a:t>promising projects, especially if a clear innovation strategy goes without </a:t>
            </a:r>
            <a:r>
              <a:rPr lang="en-US" dirty="0" smtClean="0"/>
              <a:t>implementation.</a:t>
            </a:r>
          </a:p>
          <a:p>
            <a:pPr marL="285750" lvl="1" indent="-285750">
              <a:buClr>
                <a:srgbClr val="357C87"/>
              </a:buClr>
              <a:buFont typeface="Arial" panose="020B0604020202020204" pitchFamily="34" charset="0"/>
              <a:buChar char="•"/>
            </a:pPr>
            <a:r>
              <a:rPr lang="en-US" dirty="0" smtClean="0"/>
              <a:t>Districts </a:t>
            </a:r>
            <a:r>
              <a:rPr lang="en-US" dirty="0"/>
              <a:t>and schools must identify successful strategies for making </a:t>
            </a:r>
            <a:r>
              <a:rPr lang="en-US" dirty="0" smtClean="0"/>
              <a:t>continued </a:t>
            </a:r>
            <a:r>
              <a:rPr lang="en-US" dirty="0"/>
              <a:t>progress on promising innovations in the face of transitioning governance.</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8035958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7" end="7"/>
                                            </p:txEl>
                                          </p:spTgt>
                                        </p:tgtEl>
                                        <p:attrNameLst>
                                          <p:attrName>style.visibility</p:attrName>
                                        </p:attrNameLst>
                                      </p:cBhvr>
                                      <p:to>
                                        <p:strVal val="visible"/>
                                      </p:to>
                                    </p:set>
                                    <p:animEffect transition="in" filter="fade">
                                      <p:cBhvr>
                                        <p:cTn id="33"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One Year or Less</a:t>
            </a:r>
          </a:p>
        </p:txBody>
      </p:sp>
      <p:sp>
        <p:nvSpPr>
          <p:cNvPr id="8" name="Content Placeholder 7"/>
          <p:cNvSpPr>
            <a:spLocks noGrp="1"/>
          </p:cNvSpPr>
          <p:nvPr>
            <p:ph idx="1"/>
          </p:nvPr>
        </p:nvSpPr>
        <p:spPr>
          <a:xfrm>
            <a:off x="457200" y="2087974"/>
            <a:ext cx="8229600" cy="4213179"/>
          </a:xfrm>
        </p:spPr>
        <p:txBody>
          <a:bodyPr>
            <a:normAutofit fontScale="92500"/>
          </a:bodyPr>
          <a:lstStyle/>
          <a:p>
            <a:r>
              <a:rPr lang="en-US" b="1" dirty="0" smtClean="0">
                <a:solidFill>
                  <a:schemeClr val="tx2"/>
                </a:solidFill>
              </a:rPr>
              <a:t>MAKERSPACES </a:t>
            </a:r>
            <a:endParaRPr lang="en-US" b="1" dirty="0">
              <a:solidFill>
                <a:schemeClr val="tx2"/>
              </a:solidFill>
            </a:endParaRPr>
          </a:p>
          <a:p>
            <a:pPr marL="285750" lvl="1" indent="-285750">
              <a:buClr>
                <a:schemeClr val="tx2"/>
              </a:buClr>
              <a:buFont typeface="Arial" panose="020B0604020202020204" pitchFamily="34" charset="0"/>
              <a:buChar char="•"/>
            </a:pPr>
            <a:r>
              <a:rPr lang="en-US" dirty="0" smtClean="0"/>
              <a:t>There is a </a:t>
            </a:r>
            <a:r>
              <a:rPr lang="en-US" dirty="0"/>
              <a:t>shift in the types of skillsets that have real, applicable value in a rapidly advancing world. </a:t>
            </a:r>
            <a:endParaRPr lang="en-US" dirty="0" smtClean="0"/>
          </a:p>
          <a:p>
            <a:pPr marL="285750" lvl="1" indent="-285750">
              <a:buClr>
                <a:schemeClr val="tx2"/>
              </a:buClr>
              <a:buFont typeface="Arial" panose="020B0604020202020204" pitchFamily="34" charset="0"/>
              <a:buChar char="•"/>
            </a:pPr>
            <a:r>
              <a:rPr lang="en-US" dirty="0" smtClean="0"/>
              <a:t>Schools </a:t>
            </a:r>
            <a:r>
              <a:rPr lang="en-US" dirty="0"/>
              <a:t>are grappling with the question of how to renovate or repurpose classrooms to address </a:t>
            </a:r>
            <a:r>
              <a:rPr lang="en-US" dirty="0" smtClean="0"/>
              <a:t>future needs. </a:t>
            </a:r>
          </a:p>
          <a:p>
            <a:pPr marL="285750" lvl="1" indent="-285750">
              <a:buClr>
                <a:schemeClr val="tx2"/>
              </a:buClr>
              <a:buFont typeface="Arial" panose="020B0604020202020204" pitchFamily="34" charset="0"/>
              <a:buChar char="•"/>
            </a:pPr>
            <a:r>
              <a:rPr lang="en-US" dirty="0" smtClean="0"/>
              <a:t>One </a:t>
            </a:r>
            <a:r>
              <a:rPr lang="en-US" dirty="0"/>
              <a:t>promising answer </a:t>
            </a:r>
            <a:r>
              <a:rPr lang="en-US" dirty="0" smtClean="0"/>
              <a:t>is </a:t>
            </a:r>
            <a:r>
              <a:rPr lang="en-US" dirty="0" err="1" smtClean="0"/>
              <a:t>makerspaces</a:t>
            </a:r>
            <a:r>
              <a:rPr lang="en-US" dirty="0" smtClean="0"/>
              <a:t> </a:t>
            </a:r>
            <a:r>
              <a:rPr lang="en-US" dirty="0"/>
              <a:t>or workshops that offer tools and the learning experiences needed to help students carry out their ideas. </a:t>
            </a:r>
            <a:endParaRPr lang="en-US" dirty="0" smtClean="0"/>
          </a:p>
          <a:p>
            <a:pPr marL="285750" lvl="1" indent="-285750">
              <a:buClr>
                <a:schemeClr val="tx2"/>
              </a:buClr>
              <a:buFont typeface="Arial" panose="020B0604020202020204" pitchFamily="34" charset="0"/>
              <a:buChar char="•"/>
            </a:pPr>
            <a:r>
              <a:rPr lang="en-US" dirty="0" err="1" smtClean="0"/>
              <a:t>Makerspaces</a:t>
            </a:r>
            <a:r>
              <a:rPr lang="en-US" dirty="0" smtClean="0"/>
              <a:t> are </a:t>
            </a:r>
            <a:r>
              <a:rPr lang="en-US" dirty="0"/>
              <a:t>rooted in the maker movement, a growing community of artists, tech enthusiasts, engineers, builders, tinkerers, and </a:t>
            </a:r>
            <a:r>
              <a:rPr lang="en-US" dirty="0" smtClean="0"/>
              <a:t>others with </a:t>
            </a:r>
            <a:r>
              <a:rPr lang="en-US" dirty="0"/>
              <a:t>passion for making things. </a:t>
            </a:r>
            <a:endParaRPr lang="en-US" dirty="0" smtClean="0"/>
          </a:p>
          <a:p>
            <a:pPr marL="285750" lvl="1" indent="-285750">
              <a:buClr>
                <a:schemeClr val="tx2"/>
              </a:buClr>
              <a:buFont typeface="Arial" panose="020B0604020202020204" pitchFamily="34" charset="0"/>
              <a:buChar char="•"/>
            </a:pPr>
            <a:r>
              <a:rPr lang="en-US" dirty="0" err="1" smtClean="0"/>
              <a:t>Makerspaces</a:t>
            </a:r>
            <a:r>
              <a:rPr lang="en-US" dirty="0" smtClean="0"/>
              <a:t> can appeal </a:t>
            </a:r>
            <a:r>
              <a:rPr lang="en-US" dirty="0"/>
              <a:t>to students of all ages, and are founded on the openness to experiment, iterate, and create. </a:t>
            </a:r>
            <a:r>
              <a:rPr lang="en-US" dirty="0" smtClean="0"/>
              <a:t>Creativity</a:t>
            </a:r>
            <a:r>
              <a:rPr lang="en-US" dirty="0"/>
              <a:t>, design, and engineering are making their way to the forefront of educational innovation. </a:t>
            </a:r>
            <a:endParaRPr lang="en-US" dirty="0" smtClean="0"/>
          </a:p>
          <a:p>
            <a:pPr marL="285750" lvl="1" indent="-285750">
              <a:buClr>
                <a:schemeClr val="tx2"/>
              </a:buClr>
              <a:buFont typeface="Arial" panose="020B0604020202020204" pitchFamily="34" charset="0"/>
              <a:buChar char="•"/>
            </a:pPr>
            <a:r>
              <a:rPr lang="en-US" dirty="0" smtClean="0"/>
              <a:t>Tools </a:t>
            </a:r>
            <a:r>
              <a:rPr lang="en-US" dirty="0"/>
              <a:t>such as 3D printers, robotics kits, and 3D modeling web applications are becoming more accessible to more students. </a:t>
            </a:r>
            <a:endParaRPr lang="en-US" dirty="0" smtClean="0"/>
          </a:p>
          <a:p>
            <a:pPr marL="285750" lvl="1" indent="-285750">
              <a:buClr>
                <a:schemeClr val="tx2"/>
              </a:buClr>
              <a:buFont typeface="Arial" panose="020B0604020202020204" pitchFamily="34" charset="0"/>
              <a:buChar char="•"/>
            </a:pPr>
            <a:r>
              <a:rPr lang="en-US" dirty="0" err="1" smtClean="0"/>
              <a:t>Makerspace</a:t>
            </a:r>
            <a:r>
              <a:rPr lang="en-US" dirty="0" smtClean="0"/>
              <a:t> </a:t>
            </a:r>
            <a:r>
              <a:rPr lang="en-US" dirty="0"/>
              <a:t>enthusiasts in education highlight the benefit of engaging learners in creative, higher-order problem-solving through hands-on design, construction, and iterations.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17079789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One Year or Less</a:t>
            </a:r>
          </a:p>
        </p:txBody>
      </p:sp>
      <p:sp>
        <p:nvSpPr>
          <p:cNvPr id="8" name="Content Placeholder 7"/>
          <p:cNvSpPr>
            <a:spLocks noGrp="1"/>
          </p:cNvSpPr>
          <p:nvPr>
            <p:ph idx="1"/>
          </p:nvPr>
        </p:nvSpPr>
        <p:spPr>
          <a:xfrm>
            <a:off x="457200" y="2087974"/>
            <a:ext cx="8432800" cy="4281563"/>
          </a:xfrm>
        </p:spPr>
        <p:txBody>
          <a:bodyPr>
            <a:normAutofit/>
          </a:bodyPr>
          <a:lstStyle/>
          <a:p>
            <a:r>
              <a:rPr lang="en-US" b="1" dirty="0">
                <a:solidFill>
                  <a:srgbClr val="1F497D"/>
                </a:solidFill>
              </a:rPr>
              <a:t>ROBOTICS</a:t>
            </a:r>
            <a:endParaRPr lang="en-US" b="1" dirty="0" smtClean="0">
              <a:solidFill>
                <a:srgbClr val="1F497D"/>
              </a:solidFill>
            </a:endParaRPr>
          </a:p>
          <a:p>
            <a:pPr marL="285750" lvl="1" indent="-285750">
              <a:buClr>
                <a:schemeClr val="tx2"/>
              </a:buClr>
              <a:buFont typeface="Arial" panose="020B0604020202020204" pitchFamily="34" charset="0"/>
              <a:buChar char="•"/>
            </a:pPr>
            <a:r>
              <a:rPr lang="en-US" dirty="0" smtClean="0"/>
              <a:t>Robotics </a:t>
            </a:r>
            <a:r>
              <a:rPr lang="en-US" dirty="0"/>
              <a:t>is the design and application of robots – automated machines that accomplish a range of tasks. </a:t>
            </a:r>
            <a:endParaRPr lang="en-US" dirty="0" smtClean="0"/>
          </a:p>
          <a:p>
            <a:pPr marL="285750" lvl="1" indent="-285750">
              <a:buClr>
                <a:schemeClr val="tx2"/>
              </a:buClr>
              <a:buFont typeface="Arial" panose="020B0604020202020204" pitchFamily="34" charset="0"/>
              <a:buChar char="•"/>
            </a:pPr>
            <a:r>
              <a:rPr lang="en-US" dirty="0" smtClean="0"/>
              <a:t>Today</a:t>
            </a:r>
            <a:r>
              <a:rPr lang="en-US" dirty="0"/>
              <a:t>, robots in mining, transportation and the military have helped </a:t>
            </a:r>
            <a:r>
              <a:rPr lang="en-US" dirty="0" smtClean="0"/>
              <a:t>improve operations </a:t>
            </a:r>
            <a:r>
              <a:rPr lang="en-US" dirty="0"/>
              <a:t>for industries </a:t>
            </a:r>
            <a:r>
              <a:rPr lang="en-US" dirty="0" smtClean="0"/>
              <a:t>by performing </a:t>
            </a:r>
            <a:r>
              <a:rPr lang="en-US" dirty="0"/>
              <a:t>tasks that are unsafe or tedious for humans. </a:t>
            </a:r>
            <a:endParaRPr lang="en-US" dirty="0" smtClean="0"/>
          </a:p>
          <a:p>
            <a:pPr marL="285750" lvl="1" indent="-285750">
              <a:buClr>
                <a:schemeClr val="tx2"/>
              </a:buClr>
              <a:buFont typeface="Arial" panose="020B0604020202020204" pitchFamily="34" charset="0"/>
              <a:buChar char="•"/>
            </a:pPr>
            <a:r>
              <a:rPr lang="en-US" dirty="0" smtClean="0"/>
              <a:t>The </a:t>
            </a:r>
            <a:r>
              <a:rPr lang="en-US" dirty="0"/>
              <a:t>global robot population is expected to double to four million by the year 2020 – a shift that will impact business models and economies worldwide. </a:t>
            </a:r>
            <a:endParaRPr lang="en-US" dirty="0" smtClean="0"/>
          </a:p>
          <a:p>
            <a:pPr marL="285750" lvl="1" indent="-285750">
              <a:buClr>
                <a:schemeClr val="tx2"/>
              </a:buClr>
              <a:buFont typeface="Arial" panose="020B0604020202020204" pitchFamily="34" charset="0"/>
              <a:buChar char="•"/>
            </a:pPr>
            <a:r>
              <a:rPr lang="en-US" dirty="0" smtClean="0"/>
              <a:t>There </a:t>
            </a:r>
            <a:r>
              <a:rPr lang="en-US" dirty="0"/>
              <a:t>is substantial debate on how workers will continue to be affected by the global economy’s growing dependence on </a:t>
            </a:r>
            <a:r>
              <a:rPr lang="en-US" dirty="0" smtClean="0"/>
              <a:t>robots.</a:t>
            </a:r>
          </a:p>
          <a:p>
            <a:pPr marL="285750" lvl="1" indent="-285750">
              <a:buClr>
                <a:schemeClr val="tx2"/>
              </a:buClr>
              <a:buFont typeface="Arial" panose="020B0604020202020204" pitchFamily="34" charset="0"/>
              <a:buChar char="•"/>
            </a:pPr>
            <a:r>
              <a:rPr lang="en-US" dirty="0" smtClean="0"/>
              <a:t>Robotics </a:t>
            </a:r>
            <a:r>
              <a:rPr lang="en-US" dirty="0"/>
              <a:t>programs are focusing on outreach efforts that promote robotics and </a:t>
            </a:r>
            <a:r>
              <a:rPr lang="en-US" dirty="0" smtClean="0"/>
              <a:t>programming, </a:t>
            </a:r>
            <a:r>
              <a:rPr lang="en-US" dirty="0"/>
              <a:t>as multi-disciplinary STEM learning that can help students develop strong, 21st century problem solving skills. </a:t>
            </a:r>
            <a:endParaRPr lang="en-US" dirty="0" smtClean="0"/>
          </a:p>
          <a:p>
            <a:pPr marL="285750" lvl="1" indent="-285750">
              <a:buClr>
                <a:schemeClr val="tx2"/>
              </a:buClr>
              <a:buFont typeface="Arial" panose="020B0604020202020204" pitchFamily="34" charset="0"/>
              <a:buChar char="•"/>
            </a:pPr>
            <a:r>
              <a:rPr lang="en-US" dirty="0" smtClean="0"/>
              <a:t>Studies </a:t>
            </a:r>
            <a:r>
              <a:rPr lang="en-US" dirty="0"/>
              <a:t>also show that interaction with humanoid robots can help learners </a:t>
            </a:r>
            <a:r>
              <a:rPr lang="en-US" dirty="0" smtClean="0"/>
              <a:t>with spectrum </a:t>
            </a:r>
            <a:r>
              <a:rPr lang="en-US" dirty="0"/>
              <a:t>disorders develop better social, verbal, and non-verbal communication skills.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38675410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Effect transition="in" filter="fade">
                                      <p:cBhvr>
                                        <p:cTn id="21" dur="500"/>
                                        <p:tgtEl>
                                          <p:spTgt spid="8">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Two to Three Years</a:t>
            </a:r>
          </a:p>
        </p:txBody>
      </p:sp>
      <p:sp>
        <p:nvSpPr>
          <p:cNvPr id="8" name="Content Placeholder 7"/>
          <p:cNvSpPr>
            <a:spLocks noGrp="1"/>
          </p:cNvSpPr>
          <p:nvPr>
            <p:ph idx="1"/>
          </p:nvPr>
        </p:nvSpPr>
        <p:spPr>
          <a:xfrm>
            <a:off x="457200" y="2087975"/>
            <a:ext cx="8229600" cy="4047102"/>
          </a:xfrm>
        </p:spPr>
        <p:txBody>
          <a:bodyPr>
            <a:normAutofit lnSpcReduction="10000"/>
          </a:bodyPr>
          <a:lstStyle/>
          <a:p>
            <a:r>
              <a:rPr lang="en-US" b="1" dirty="0" smtClean="0">
                <a:solidFill>
                  <a:schemeClr val="accent4"/>
                </a:solidFill>
              </a:rPr>
              <a:t>ANALYTICS TECHNOLOGIES</a:t>
            </a:r>
          </a:p>
          <a:p>
            <a:pPr marL="285750" lvl="1" indent="-285750">
              <a:buClr>
                <a:schemeClr val="accent4"/>
              </a:buClr>
              <a:buFont typeface="Arial" panose="020B0604020202020204" pitchFamily="34" charset="0"/>
              <a:buChar char="•"/>
            </a:pPr>
            <a:r>
              <a:rPr lang="en-US" dirty="0" smtClean="0"/>
              <a:t>Big data is </a:t>
            </a:r>
            <a:r>
              <a:rPr lang="en-US" dirty="0"/>
              <a:t>the massive amounts of data that reflect the behavior and actions of various populations. </a:t>
            </a:r>
            <a:endParaRPr lang="en-US" dirty="0" smtClean="0"/>
          </a:p>
          <a:p>
            <a:pPr marL="285750" lvl="1" indent="-285750">
              <a:buClr>
                <a:schemeClr val="accent4"/>
              </a:buClr>
              <a:buFont typeface="Arial" panose="020B0604020202020204" pitchFamily="34" charset="0"/>
              <a:buChar char="•"/>
            </a:pPr>
            <a:r>
              <a:rPr lang="en-US" dirty="0" smtClean="0"/>
              <a:t>Data </a:t>
            </a:r>
            <a:r>
              <a:rPr lang="en-US" dirty="0"/>
              <a:t>scientists and data collection platforms are now able to computationally organize petabytes and </a:t>
            </a:r>
            <a:r>
              <a:rPr lang="en-US" dirty="0" err="1"/>
              <a:t>exabytes</a:t>
            </a:r>
            <a:r>
              <a:rPr lang="en-US" dirty="0"/>
              <a:t> of </a:t>
            </a:r>
            <a:r>
              <a:rPr lang="en-US" dirty="0" smtClean="0"/>
              <a:t>data, </a:t>
            </a:r>
            <a:r>
              <a:rPr lang="en-US" dirty="0"/>
              <a:t>making it easy to </a:t>
            </a:r>
            <a:r>
              <a:rPr lang="en-US" dirty="0" smtClean="0"/>
              <a:t>identify, analyze, and visualize </a:t>
            </a:r>
            <a:r>
              <a:rPr lang="en-US" dirty="0"/>
              <a:t>patterns that may have otherwise gone undetected. </a:t>
            </a:r>
            <a:endParaRPr lang="en-US" dirty="0" smtClean="0"/>
          </a:p>
          <a:p>
            <a:pPr marL="285750" lvl="1" indent="-285750">
              <a:buClr>
                <a:schemeClr val="accent4"/>
              </a:buClr>
              <a:buFont typeface="Arial" panose="020B0604020202020204" pitchFamily="34" charset="0"/>
              <a:buChar char="•"/>
            </a:pPr>
            <a:r>
              <a:rPr lang="en-US" dirty="0" smtClean="0"/>
              <a:t>In </a:t>
            </a:r>
            <a:r>
              <a:rPr lang="en-US" dirty="0"/>
              <a:t>education, data mining is already underway to target at-risk students, personalize learning, and create flexible pathways to success. </a:t>
            </a:r>
            <a:endParaRPr lang="en-US" dirty="0" smtClean="0"/>
          </a:p>
          <a:p>
            <a:pPr marL="285750" lvl="1" indent="-285750">
              <a:buClr>
                <a:schemeClr val="accent4"/>
              </a:buClr>
              <a:buFont typeface="Arial" panose="020B0604020202020204" pitchFamily="34" charset="0"/>
              <a:buChar char="•"/>
            </a:pPr>
            <a:r>
              <a:rPr lang="en-US" dirty="0" smtClean="0"/>
              <a:t>As </a:t>
            </a:r>
            <a:r>
              <a:rPr lang="en-US" dirty="0"/>
              <a:t>educators become more adept at working with and interpreting big data, they can make more informed decisions that address real learner needs. </a:t>
            </a:r>
            <a:endParaRPr lang="en-US" dirty="0" smtClean="0"/>
          </a:p>
          <a:p>
            <a:pPr marL="285750" lvl="1" indent="-285750">
              <a:buClr>
                <a:schemeClr val="accent4"/>
              </a:buClr>
              <a:buFont typeface="Arial" panose="020B0604020202020204" pitchFamily="34" charset="0"/>
              <a:buChar char="•"/>
            </a:pPr>
            <a:r>
              <a:rPr lang="en-US" dirty="0" smtClean="0"/>
              <a:t>There </a:t>
            </a:r>
            <a:r>
              <a:rPr lang="en-US" dirty="0"/>
              <a:t>is a need for better tools and an exploration of the potential for collecting and analyzing data more deeply. </a:t>
            </a:r>
            <a:endParaRPr lang="en-US" dirty="0" smtClean="0"/>
          </a:p>
          <a:p>
            <a:pPr marL="285750" lvl="1" indent="-285750">
              <a:buClr>
                <a:schemeClr val="accent4"/>
              </a:buClr>
              <a:buFont typeface="Arial" panose="020B0604020202020204" pitchFamily="34" charset="0"/>
              <a:buChar char="•"/>
            </a:pPr>
            <a:r>
              <a:rPr lang="en-US" dirty="0" smtClean="0"/>
              <a:t>Understanding </a:t>
            </a:r>
            <a:r>
              <a:rPr lang="en-US" dirty="0"/>
              <a:t>how to use new data tools and enabling analytic skills, including data literacy, computational thinking, and </a:t>
            </a:r>
            <a:r>
              <a:rPr lang="en-US" dirty="0" smtClean="0"/>
              <a:t>coding, </a:t>
            </a:r>
            <a:r>
              <a:rPr lang="en-US" dirty="0"/>
              <a:t>are essential for both faculty and students to advance the understanding and use of big data.</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1129944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Effect transition="in" filter="fade">
                                      <p:cBhvr>
                                        <p:cTn id="21" dur="500"/>
                                        <p:tgtEl>
                                          <p:spTgt spid="8">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Two to Three Years</a:t>
            </a:r>
          </a:p>
        </p:txBody>
      </p:sp>
      <p:sp>
        <p:nvSpPr>
          <p:cNvPr id="8" name="Content Placeholder 7"/>
          <p:cNvSpPr>
            <a:spLocks noGrp="1"/>
          </p:cNvSpPr>
          <p:nvPr>
            <p:ph idx="1"/>
          </p:nvPr>
        </p:nvSpPr>
        <p:spPr/>
        <p:txBody>
          <a:bodyPr>
            <a:noAutofit/>
          </a:bodyPr>
          <a:lstStyle/>
          <a:p>
            <a:r>
              <a:rPr lang="en-US" b="1" dirty="0" smtClean="0">
                <a:solidFill>
                  <a:srgbClr val="8064A2"/>
                </a:solidFill>
              </a:rPr>
              <a:t>VIRTUAL REALITY</a:t>
            </a:r>
          </a:p>
          <a:p>
            <a:pPr marL="285750" lvl="1" indent="-285750">
              <a:buClr>
                <a:schemeClr val="accent4"/>
              </a:buClr>
              <a:buFont typeface="Arial" panose="020B0604020202020204" pitchFamily="34" charset="0"/>
              <a:buChar char="•"/>
            </a:pPr>
            <a:r>
              <a:rPr lang="en-US" dirty="0"/>
              <a:t>Virtual reality (VR) refers to computer-generated environments that simulate the physical presence of people and/or </a:t>
            </a:r>
            <a:r>
              <a:rPr lang="en-US" dirty="0" smtClean="0"/>
              <a:t>objects, </a:t>
            </a:r>
            <a:r>
              <a:rPr lang="en-US" dirty="0"/>
              <a:t>and realistic sensory experiences. </a:t>
            </a:r>
            <a:endParaRPr lang="en-US" dirty="0" smtClean="0"/>
          </a:p>
          <a:p>
            <a:pPr marL="285750" lvl="1" indent="-285750">
              <a:buClr>
                <a:schemeClr val="accent4"/>
              </a:buClr>
              <a:buFont typeface="Arial" panose="020B0604020202020204" pitchFamily="34" charset="0"/>
              <a:buChar char="•"/>
            </a:pPr>
            <a:r>
              <a:rPr lang="en-US" dirty="0" smtClean="0"/>
              <a:t>This </a:t>
            </a:r>
            <a:r>
              <a:rPr lang="en-US" dirty="0"/>
              <a:t>technology takes the form of 3D images that users interact with and manipulate via mouse and </a:t>
            </a:r>
            <a:r>
              <a:rPr lang="en-US" dirty="0" smtClean="0"/>
              <a:t>keyboard.</a:t>
            </a:r>
          </a:p>
          <a:p>
            <a:pPr marL="285750" lvl="1" indent="-285750">
              <a:buClr>
                <a:schemeClr val="accent4"/>
              </a:buClr>
              <a:buFont typeface="Arial" panose="020B0604020202020204" pitchFamily="34" charset="0"/>
              <a:buChar char="•"/>
            </a:pPr>
            <a:r>
              <a:rPr lang="en-US" dirty="0" smtClean="0"/>
              <a:t>While </a:t>
            </a:r>
            <a:r>
              <a:rPr lang="en-US" dirty="0"/>
              <a:t>VR has compelling implications for learning, to date, it has been most prominently used for military training</a:t>
            </a:r>
            <a:r>
              <a:rPr lang="en-US" dirty="0" smtClean="0"/>
              <a:t>.</a:t>
            </a:r>
          </a:p>
          <a:p>
            <a:pPr marL="285750" lvl="1" indent="-285750">
              <a:buClr>
                <a:schemeClr val="accent4"/>
              </a:buClr>
              <a:buFont typeface="Arial" panose="020B0604020202020204" pitchFamily="34" charset="0"/>
              <a:buChar char="•"/>
            </a:pPr>
            <a:r>
              <a:rPr lang="en-US" dirty="0" smtClean="0"/>
              <a:t>With </a:t>
            </a:r>
            <a:r>
              <a:rPr lang="en-US" dirty="0"/>
              <a:t>advances in graphics hardware, CAD software and 3D displays, VR is moving into the mainstream, especially in video games. Head-mounted displays make game environments and actions more lifelike. </a:t>
            </a:r>
            <a:endParaRPr lang="en-US" dirty="0" smtClean="0"/>
          </a:p>
          <a:p>
            <a:pPr marL="285750" lvl="1" indent="-285750">
              <a:buClr>
                <a:schemeClr val="accent4"/>
              </a:buClr>
              <a:buFont typeface="Arial" panose="020B0604020202020204" pitchFamily="34" charset="0"/>
              <a:buChar char="•"/>
            </a:pPr>
            <a:r>
              <a:rPr lang="en-US" dirty="0" smtClean="0"/>
              <a:t>Both </a:t>
            </a:r>
            <a:r>
              <a:rPr lang="en-US" dirty="0"/>
              <a:t>games and natural user interfaces are finding applications in </a:t>
            </a:r>
            <a:r>
              <a:rPr lang="en-US" dirty="0" smtClean="0"/>
              <a:t>classrooms, </a:t>
            </a:r>
            <a:r>
              <a:rPr lang="en-US" dirty="0"/>
              <a:t>and VR has </a:t>
            </a:r>
            <a:r>
              <a:rPr lang="en-US" dirty="0" smtClean="0"/>
              <a:t>the </a:t>
            </a:r>
            <a:r>
              <a:rPr lang="en-US" dirty="0"/>
              <a:t>power to make learning </a:t>
            </a:r>
            <a:r>
              <a:rPr lang="en-US" dirty="0" smtClean="0"/>
              <a:t>simulations more </a:t>
            </a:r>
            <a:r>
              <a:rPr lang="en-US" dirty="0"/>
              <a:t>authentic.</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25936405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Effect transition="in" filter="fade">
                                      <p:cBhvr>
                                        <p:cTn id="21" dur="500"/>
                                        <p:tgtEl>
                                          <p:spTgt spid="8">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058" y="1621692"/>
            <a:ext cx="3929996" cy="1690077"/>
          </a:xfrm>
        </p:spPr>
        <p:txBody>
          <a:bodyPr anchor="t"/>
          <a:lstStyle/>
          <a:p>
            <a:r>
              <a:rPr lang="en-US" dirty="0" smtClean="0"/>
              <a:t>Transformation </a:t>
            </a:r>
            <a:br>
              <a:rPr lang="en-US" dirty="0" smtClean="0"/>
            </a:br>
            <a:r>
              <a:rPr lang="en-US" dirty="0" smtClean="0"/>
              <a:t>in Perspective</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540058" y="2950308"/>
            <a:ext cx="3465327" cy="3211480"/>
          </a:xfrm>
        </p:spPr>
        <p:txBody>
          <a:bodyPr>
            <a:normAutofit fontScale="92500" lnSpcReduction="10000"/>
          </a:bodyPr>
          <a:lstStyle/>
          <a:p>
            <a:r>
              <a:rPr lang="en-US" dirty="0" smtClean="0"/>
              <a:t>Trends and technologies that will drive educational change over the next several years:</a:t>
            </a:r>
          </a:p>
          <a:p>
            <a:endParaRPr lang="en-US" dirty="0" smtClean="0"/>
          </a:p>
          <a:p>
            <a:pPr marL="342900" indent="-342900">
              <a:buFont typeface="Arial" panose="020B0604020202020204" pitchFamily="34" charset="0"/>
              <a:buChar char="•"/>
            </a:pPr>
            <a:r>
              <a:rPr lang="en-US" dirty="0" smtClean="0"/>
              <a:t>55 experts shared their knowledge and insights</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Your insights, experience, and expertise contribute to your district’s direction</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72943062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Four to Five Years</a:t>
            </a:r>
          </a:p>
        </p:txBody>
      </p:sp>
      <p:sp>
        <p:nvSpPr>
          <p:cNvPr id="8" name="Content Placeholder 7"/>
          <p:cNvSpPr>
            <a:spLocks noGrp="1"/>
          </p:cNvSpPr>
          <p:nvPr>
            <p:ph idx="1"/>
          </p:nvPr>
        </p:nvSpPr>
        <p:spPr/>
        <p:txBody>
          <a:bodyPr>
            <a:noAutofit/>
          </a:bodyPr>
          <a:lstStyle/>
          <a:p>
            <a:r>
              <a:rPr lang="en-US" b="1" dirty="0" smtClean="0">
                <a:solidFill>
                  <a:schemeClr val="accent1"/>
                </a:solidFill>
              </a:rPr>
              <a:t>ARTIFICIAL INTELLIGENCE</a:t>
            </a:r>
          </a:p>
          <a:p>
            <a:pPr marL="285750" lvl="1" indent="-285750">
              <a:buClr>
                <a:schemeClr val="accent1"/>
              </a:buClr>
              <a:buFont typeface="Arial" panose="020B0604020202020204" pitchFamily="34" charset="0"/>
              <a:buChar char="•"/>
            </a:pPr>
            <a:r>
              <a:rPr lang="en-US" dirty="0" smtClean="0"/>
              <a:t>In </a:t>
            </a:r>
            <a:r>
              <a:rPr lang="en-US" dirty="0"/>
              <a:t>the field of artificial intelligence (AI), computer science is being leveraged to create intelligent machines that more closely resemble humans in their functions. </a:t>
            </a:r>
            <a:endParaRPr lang="en-US" dirty="0" smtClean="0"/>
          </a:p>
          <a:p>
            <a:pPr marL="285750" lvl="1" indent="-285750">
              <a:buClr>
                <a:schemeClr val="accent1"/>
              </a:buClr>
              <a:buFont typeface="Arial" panose="020B0604020202020204" pitchFamily="34" charset="0"/>
              <a:buChar char="•"/>
            </a:pPr>
            <a:r>
              <a:rPr lang="en-US" dirty="0" smtClean="0"/>
              <a:t>The </a:t>
            </a:r>
            <a:r>
              <a:rPr lang="en-US" dirty="0"/>
              <a:t>knowledge engineering that allows computers to simulate human perception, </a:t>
            </a:r>
            <a:r>
              <a:rPr lang="en-US" dirty="0" smtClean="0"/>
              <a:t>learning, </a:t>
            </a:r>
            <a:r>
              <a:rPr lang="en-US" dirty="0"/>
              <a:t>and decision-making is based on access to abundant knowledge including categories, </a:t>
            </a:r>
            <a:r>
              <a:rPr lang="en-US" dirty="0" smtClean="0"/>
              <a:t>properties, </a:t>
            </a:r>
            <a:r>
              <a:rPr lang="en-US" dirty="0"/>
              <a:t>and relationships among various information sets. </a:t>
            </a:r>
            <a:endParaRPr lang="en-US" dirty="0" smtClean="0"/>
          </a:p>
          <a:p>
            <a:pPr marL="285750" lvl="1" indent="-285750">
              <a:buClr>
                <a:schemeClr val="accent1"/>
              </a:buClr>
              <a:buFont typeface="Arial" panose="020B0604020202020204" pitchFamily="34" charset="0"/>
              <a:buChar char="•"/>
            </a:pPr>
            <a:r>
              <a:rPr lang="en-US" dirty="0" smtClean="0"/>
              <a:t>Neural </a:t>
            </a:r>
            <a:r>
              <a:rPr lang="en-US" dirty="0"/>
              <a:t>networks, a significant area of AI research, are </a:t>
            </a:r>
            <a:r>
              <a:rPr lang="en-US" dirty="0" smtClean="0"/>
              <a:t>proving </a:t>
            </a:r>
            <a:r>
              <a:rPr lang="en-US" dirty="0"/>
              <a:t>to be valuable for more natural user interfaces through voice recognition and natural language processing. </a:t>
            </a:r>
            <a:endParaRPr lang="en-US" dirty="0" smtClean="0"/>
          </a:p>
          <a:p>
            <a:pPr marL="285750" lvl="1" indent="-285750">
              <a:buClr>
                <a:schemeClr val="accent1"/>
              </a:buClr>
              <a:buFont typeface="Arial" panose="020B0604020202020204" pitchFamily="34" charset="0"/>
              <a:buChar char="•"/>
            </a:pPr>
            <a:r>
              <a:rPr lang="en-US" dirty="0" smtClean="0"/>
              <a:t>AI </a:t>
            </a:r>
            <a:r>
              <a:rPr lang="en-US" dirty="0"/>
              <a:t>allows humans to interact with machines similarly to ways they interact with </a:t>
            </a:r>
            <a:r>
              <a:rPr lang="en-US" dirty="0" smtClean="0"/>
              <a:t/>
            </a:r>
            <a:br>
              <a:rPr lang="en-US" dirty="0" smtClean="0"/>
            </a:br>
            <a:r>
              <a:rPr lang="en-US" dirty="0" smtClean="0"/>
              <a:t>each </a:t>
            </a:r>
            <a:r>
              <a:rPr lang="en-US" dirty="0"/>
              <a:t>other. </a:t>
            </a:r>
            <a:endParaRPr lang="en-US" dirty="0" smtClean="0"/>
          </a:p>
          <a:p>
            <a:pPr marL="285750" lvl="1" indent="-285750">
              <a:buClr>
                <a:schemeClr val="accent1"/>
              </a:buClr>
              <a:buFont typeface="Arial" panose="020B0604020202020204" pitchFamily="34" charset="0"/>
              <a:buChar char="•"/>
            </a:pPr>
            <a:r>
              <a:rPr lang="en-US" dirty="0" smtClean="0"/>
              <a:t>Neural </a:t>
            </a:r>
            <a:r>
              <a:rPr lang="en-US" dirty="0"/>
              <a:t>networks model the biological function of animal brains to interpret and react to specific inputs such as words and tone of voice. </a:t>
            </a:r>
            <a:endParaRPr lang="en-US" dirty="0" smtClean="0"/>
          </a:p>
          <a:p>
            <a:pPr marL="285750" lvl="1" indent="-285750">
              <a:buClr>
                <a:schemeClr val="accent1"/>
              </a:buClr>
              <a:buFont typeface="Arial" panose="020B0604020202020204" pitchFamily="34" charset="0"/>
              <a:buChar char="•"/>
            </a:pPr>
            <a:r>
              <a:rPr lang="en-US" dirty="0" smtClean="0"/>
              <a:t>As </a:t>
            </a:r>
            <a:r>
              <a:rPr lang="en-US" dirty="0"/>
              <a:t>AI continues to develop, it </a:t>
            </a:r>
            <a:r>
              <a:rPr lang="en-US" dirty="0" smtClean="0"/>
              <a:t>can enhance </a:t>
            </a:r>
            <a:r>
              <a:rPr lang="en-US" dirty="0"/>
              <a:t>online learning, adaptive learning </a:t>
            </a:r>
            <a:r>
              <a:rPr lang="en-US" dirty="0" smtClean="0"/>
              <a:t>software, </a:t>
            </a:r>
            <a:r>
              <a:rPr lang="en-US" dirty="0"/>
              <a:t>and simulations in ways that more intuitively respond to and engage with students.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40636572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Effect transition="in" filter="fade">
                                      <p:cBhvr>
                                        <p:cTn id="21" dur="500"/>
                                        <p:tgtEl>
                                          <p:spTgt spid="8">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p:txBody>
          <a:bodyPr/>
          <a:lstStyle/>
          <a:p>
            <a:r>
              <a:rPr lang="en-US" b="1" dirty="0"/>
              <a:t>Topic Three</a:t>
            </a:r>
            <a:r>
              <a:rPr lang="en-US" dirty="0"/>
              <a:t>: Important Developments in Education Technology for K-12 Education</a:t>
            </a:r>
          </a:p>
        </p:txBody>
      </p:sp>
      <p:sp>
        <p:nvSpPr>
          <p:cNvPr id="7" name="Title 6"/>
          <p:cNvSpPr>
            <a:spLocks noGrp="1"/>
          </p:cNvSpPr>
          <p:nvPr>
            <p:ph type="title"/>
          </p:nvPr>
        </p:nvSpPr>
        <p:spPr/>
        <p:txBody>
          <a:bodyPr/>
          <a:lstStyle/>
          <a:p>
            <a:r>
              <a:rPr lang="en-US" dirty="0"/>
              <a:t>Time-to-Adoption Horizon: Four to Five Years</a:t>
            </a:r>
          </a:p>
        </p:txBody>
      </p:sp>
      <p:sp>
        <p:nvSpPr>
          <p:cNvPr id="8" name="Content Placeholder 7"/>
          <p:cNvSpPr>
            <a:spLocks noGrp="1"/>
          </p:cNvSpPr>
          <p:nvPr>
            <p:ph idx="1"/>
          </p:nvPr>
        </p:nvSpPr>
        <p:spPr/>
        <p:txBody>
          <a:bodyPr>
            <a:noAutofit/>
          </a:bodyPr>
          <a:lstStyle/>
          <a:p>
            <a:r>
              <a:rPr lang="en-US" b="1" dirty="0" smtClean="0">
                <a:solidFill>
                  <a:srgbClr val="4F81BD"/>
                </a:solidFill>
              </a:rPr>
              <a:t>INTERNET OF THINGS</a:t>
            </a:r>
          </a:p>
          <a:p>
            <a:pPr marL="285750" lvl="1" indent="-285750">
              <a:buClr>
                <a:schemeClr val="accent1"/>
              </a:buClr>
              <a:buFont typeface="Arial" panose="020B0604020202020204" pitchFamily="34" charset="0"/>
              <a:buChar char="•"/>
            </a:pPr>
            <a:r>
              <a:rPr lang="en-US" dirty="0" smtClean="0"/>
              <a:t>The </a:t>
            </a:r>
            <a:r>
              <a:rPr lang="en-US" dirty="0"/>
              <a:t>Internet of Things (</a:t>
            </a:r>
            <a:r>
              <a:rPr lang="en-US" dirty="0" err="1"/>
              <a:t>IoT</a:t>
            </a:r>
            <a:r>
              <a:rPr lang="en-US" dirty="0"/>
              <a:t>) consists of objects endowed with computing power through processors or embedded sensors </a:t>
            </a:r>
            <a:r>
              <a:rPr lang="en-US" dirty="0" smtClean="0"/>
              <a:t>capable </a:t>
            </a:r>
            <a:r>
              <a:rPr lang="en-US" dirty="0"/>
              <a:t>of transmitting information </a:t>
            </a:r>
            <a:r>
              <a:rPr lang="en-US" dirty="0" smtClean="0"/>
              <a:t>across </a:t>
            </a:r>
            <a:r>
              <a:rPr lang="en-US" dirty="0"/>
              <a:t>networks. </a:t>
            </a:r>
            <a:endParaRPr lang="en-US" dirty="0" smtClean="0"/>
          </a:p>
          <a:p>
            <a:pPr marL="285750" lvl="1" indent="-285750">
              <a:buClr>
                <a:schemeClr val="accent1"/>
              </a:buClr>
              <a:buFont typeface="Arial" panose="020B0604020202020204" pitchFamily="34" charset="0"/>
              <a:buChar char="•"/>
            </a:pPr>
            <a:r>
              <a:rPr lang="en-US" dirty="0" smtClean="0"/>
              <a:t>These </a:t>
            </a:r>
            <a:r>
              <a:rPr lang="en-US" dirty="0"/>
              <a:t>connections allow remote management, status monitoring, tracking, and alerts. </a:t>
            </a:r>
            <a:endParaRPr lang="en-US" dirty="0" smtClean="0"/>
          </a:p>
          <a:p>
            <a:pPr marL="285750" lvl="1" indent="-285750">
              <a:buClr>
                <a:schemeClr val="accent1"/>
              </a:buClr>
              <a:buFont typeface="Arial" panose="020B0604020202020204" pitchFamily="34" charset="0"/>
              <a:buChar char="•"/>
            </a:pPr>
            <a:r>
              <a:rPr lang="en-US" dirty="0" smtClean="0"/>
              <a:t>Municipal </a:t>
            </a:r>
            <a:r>
              <a:rPr lang="en-US" dirty="0"/>
              <a:t>governments and schools are applying the capabilities of </a:t>
            </a:r>
            <a:r>
              <a:rPr lang="en-US" dirty="0" err="1"/>
              <a:t>IoT</a:t>
            </a:r>
            <a:r>
              <a:rPr lang="en-US" dirty="0"/>
              <a:t>, leveraging data to streamline processes and promote sustainability. </a:t>
            </a:r>
            <a:endParaRPr lang="en-US" dirty="0" smtClean="0"/>
          </a:p>
          <a:p>
            <a:pPr marL="285750" lvl="1" indent="-285750">
              <a:buClr>
                <a:schemeClr val="accent1"/>
              </a:buClr>
              <a:buFont typeface="Arial" panose="020B0604020202020204" pitchFamily="34" charset="0"/>
              <a:buChar char="•"/>
            </a:pPr>
            <a:r>
              <a:rPr lang="en-US" dirty="0" smtClean="0"/>
              <a:t>Connected </a:t>
            </a:r>
            <a:r>
              <a:rPr lang="en-US" dirty="0"/>
              <a:t>devices are generating data on student learning and activity, informing the direction of content </a:t>
            </a:r>
            <a:r>
              <a:rPr lang="en-US" dirty="0" smtClean="0"/>
              <a:t>delivery </a:t>
            </a:r>
            <a:r>
              <a:rPr lang="en-US" dirty="0"/>
              <a:t>and school planning. </a:t>
            </a:r>
            <a:endParaRPr lang="en-US" dirty="0" smtClean="0"/>
          </a:p>
          <a:p>
            <a:pPr marL="285750" lvl="1" indent="-285750">
              <a:buClr>
                <a:schemeClr val="accent1"/>
              </a:buClr>
              <a:buFont typeface="Arial" panose="020B0604020202020204" pitchFamily="34" charset="0"/>
              <a:buChar char="•"/>
            </a:pPr>
            <a:r>
              <a:rPr lang="en-US" dirty="0" smtClean="0"/>
              <a:t>As </a:t>
            </a:r>
            <a:r>
              <a:rPr lang="en-US" dirty="0"/>
              <a:t>more smart devices arrive on school grounds, schools are evaluating implications for privacy and security. </a:t>
            </a:r>
            <a:endParaRPr lang="en-US" dirty="0" smtClean="0"/>
          </a:p>
          <a:p>
            <a:pPr marL="285750" lvl="1" indent="-285750">
              <a:buClr>
                <a:schemeClr val="accent1"/>
              </a:buClr>
              <a:buFont typeface="Arial" panose="020B0604020202020204" pitchFamily="34" charset="0"/>
              <a:buChar char="•"/>
            </a:pPr>
            <a:r>
              <a:rPr lang="en-US" dirty="0" err="1" smtClean="0"/>
              <a:t>IoT</a:t>
            </a:r>
            <a:r>
              <a:rPr lang="en-US" dirty="0" smtClean="0"/>
              <a:t> </a:t>
            </a:r>
            <a:r>
              <a:rPr lang="en-US" dirty="0"/>
              <a:t>has the potential to help schools reduce costs, use student data more efficiently, and provide students with tools to create novel solutions </a:t>
            </a:r>
            <a:r>
              <a:rPr lang="en-US" dirty="0" smtClean="0"/>
              <a:t>to real</a:t>
            </a:r>
            <a:r>
              <a:rPr lang="en-US" dirty="0"/>
              <a:t>-world problems.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5297604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Effect transition="in" filter="fade">
                                      <p:cBhvr>
                                        <p:cTn id="21" dur="500"/>
                                        <p:tgtEl>
                                          <p:spTgt spid="8">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animEffect transition="in" filter="fade">
                                      <p:cBhvr>
                                        <p:cTn id="3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r>
              <a:rPr lang="en-US" baseline="30000" dirty="0"/>
              <a:t>©</a:t>
            </a:r>
            <a:r>
              <a:rPr lang="en-US" baseline="30000" dirty="0" smtClean="0"/>
              <a:t>2017 </a:t>
            </a:r>
            <a:r>
              <a:rPr lang="en-US" baseline="30000" dirty="0"/>
              <a:t>The Consortium for School Networking</a:t>
            </a:r>
          </a:p>
        </p:txBody>
      </p:sp>
      <p:pic>
        <p:nvPicPr>
          <p:cNvPr id="2" name="Picture 1" descr="LogoLockup-0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500" y="2337523"/>
            <a:ext cx="8255000" cy="1964690"/>
          </a:xfrm>
          <a:prstGeom prst="rect">
            <a:avLst/>
          </a:prstGeom>
        </p:spPr>
      </p:pic>
    </p:spTree>
    <p:extLst>
      <p:ext uri="{BB962C8B-B14F-4D97-AF65-F5344CB8AC3E}">
        <p14:creationId xmlns:p14="http://schemas.microsoft.com/office/powerpoint/2010/main" val="9067402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Trends, Challenges &amp; Important Developments</a:t>
            </a:r>
            <a:endParaRPr lang="en-US" sz="4400" dirty="0"/>
          </a:p>
        </p:txBody>
      </p:sp>
      <p:sp>
        <p:nvSpPr>
          <p:cNvPr id="3" name="Subtitle 2"/>
          <p:cNvSpPr>
            <a:spLocks noGrp="1"/>
          </p:cNvSpPr>
          <p:nvPr>
            <p:ph type="subTitle" idx="1"/>
          </p:nvPr>
        </p:nvSpPr>
        <p:spPr/>
        <p:txBody>
          <a:bodyPr>
            <a:noAutofit/>
          </a:bodyPr>
          <a:lstStyle/>
          <a:p>
            <a:pPr marL="285750" indent="-285750">
              <a:buFont typeface="Arial" panose="020B0604020202020204" pitchFamily="34" charset="0"/>
              <a:buChar char="•"/>
            </a:pPr>
            <a:r>
              <a:rPr lang="en-US" sz="2800" dirty="0" smtClean="0"/>
              <a:t>Summary Information</a:t>
            </a:r>
          </a:p>
          <a:p>
            <a:pPr marL="285750" indent="-285750">
              <a:buFont typeface="Arial" panose="020B0604020202020204" pitchFamily="34" charset="0"/>
              <a:buChar char="•"/>
            </a:pPr>
            <a:r>
              <a:rPr lang="en-US" sz="2800" dirty="0" smtClean="0"/>
              <a:t>Guiding Questions</a:t>
            </a:r>
            <a:endParaRPr lang="en-US" sz="2800" dirty="0"/>
          </a:p>
        </p:txBody>
      </p:sp>
    </p:spTree>
    <p:extLst>
      <p:ext uri="{BB962C8B-B14F-4D97-AF65-F5344CB8AC3E}">
        <p14:creationId xmlns:p14="http://schemas.microsoft.com/office/powerpoint/2010/main" val="8884006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Long-Term Trends: Driving </a:t>
            </a:r>
            <a:r>
              <a:rPr lang="en-US" dirty="0" err="1" smtClean="0"/>
              <a:t>Edtech</a:t>
            </a:r>
            <a:r>
              <a:rPr lang="en-US" dirty="0" smtClean="0"/>
              <a:t> Adoption in K-12 Education for Five or more years</a:t>
            </a:r>
            <a:endParaRPr lang="en-US" dirty="0"/>
          </a:p>
        </p:txBody>
      </p:sp>
      <p:sp>
        <p:nvSpPr>
          <p:cNvPr id="9" name="Content Placeholder 8"/>
          <p:cNvSpPr>
            <a:spLocks noGrp="1"/>
          </p:cNvSpPr>
          <p:nvPr>
            <p:ph idx="1"/>
          </p:nvPr>
        </p:nvSpPr>
        <p:spPr/>
        <p:txBody>
          <a:bodyPr>
            <a:noAutofit/>
          </a:bodyPr>
          <a:lstStyle/>
          <a:p>
            <a:r>
              <a:rPr lang="en-US" b="1" dirty="0"/>
              <a:t>ADVANCING CULTURES OF INNOVATION</a:t>
            </a:r>
          </a:p>
          <a:p>
            <a:pPr marL="285750" lvl="1" indent="-285750">
              <a:buClr>
                <a:schemeClr val="accent5"/>
              </a:buClr>
              <a:buFont typeface="Arial" panose="020B0604020202020204" pitchFamily="34" charset="0"/>
              <a:buChar char="•"/>
            </a:pPr>
            <a:r>
              <a:rPr lang="en-US" dirty="0"/>
              <a:t>Schools are often seen as vehicles for driving innovation and entrepreneurship. </a:t>
            </a:r>
            <a:endParaRPr lang="en-US" dirty="0" smtClean="0"/>
          </a:p>
          <a:p>
            <a:pPr marL="285750" lvl="1" indent="-285750">
              <a:buClr>
                <a:schemeClr val="accent5"/>
              </a:buClr>
              <a:buFont typeface="Arial" panose="020B0604020202020204" pitchFamily="34" charset="0"/>
              <a:buChar char="•"/>
            </a:pPr>
            <a:r>
              <a:rPr lang="en-US" dirty="0" smtClean="0"/>
              <a:t>We need new </a:t>
            </a:r>
            <a:r>
              <a:rPr lang="en-US" dirty="0"/>
              <a:t>ideas to </a:t>
            </a:r>
            <a:r>
              <a:rPr lang="en-US" dirty="0" smtClean="0"/>
              <a:t>find ways to replicate </a:t>
            </a:r>
            <a:r>
              <a:rPr lang="en-US" dirty="0"/>
              <a:t>promising ideas across diverse and unique learning institutions. </a:t>
            </a:r>
            <a:endParaRPr lang="en-US" dirty="0" smtClean="0"/>
          </a:p>
          <a:p>
            <a:pPr marL="285750" lvl="1" indent="-285750">
              <a:buClr>
                <a:schemeClr val="accent5"/>
              </a:buClr>
              <a:buFont typeface="Arial" panose="020B0604020202020204" pitchFamily="34" charset="0"/>
              <a:buChar char="•"/>
            </a:pPr>
            <a:r>
              <a:rPr lang="en-US" dirty="0" smtClean="0"/>
              <a:t>Recent research indicates schools </a:t>
            </a:r>
            <a:r>
              <a:rPr lang="en-US" dirty="0"/>
              <a:t>can nurture cultures that promote experimentation. </a:t>
            </a:r>
            <a:endParaRPr lang="en-US" dirty="0" smtClean="0"/>
          </a:p>
          <a:p>
            <a:pPr marL="285750" lvl="1" indent="-285750">
              <a:buClr>
                <a:schemeClr val="accent5"/>
              </a:buClr>
              <a:buFont typeface="Arial" panose="020B0604020202020204" pitchFamily="34" charset="0"/>
              <a:buChar char="•"/>
            </a:pPr>
            <a:r>
              <a:rPr lang="en-US" dirty="0" smtClean="0"/>
              <a:t>Can K-12 </a:t>
            </a:r>
            <a:r>
              <a:rPr lang="en-US" dirty="0"/>
              <a:t>education </a:t>
            </a:r>
            <a:r>
              <a:rPr lang="en-US" dirty="0" smtClean="0"/>
              <a:t>accept </a:t>
            </a:r>
            <a:r>
              <a:rPr lang="en-US" dirty="0"/>
              <a:t>failure as an important part of the learning </a:t>
            </a:r>
            <a:r>
              <a:rPr lang="en-US" dirty="0" smtClean="0"/>
              <a:t>process? </a:t>
            </a:r>
          </a:p>
          <a:p>
            <a:pPr marL="285750" lvl="1" indent="-285750">
              <a:buClr>
                <a:schemeClr val="accent5"/>
              </a:buClr>
              <a:buFont typeface="Arial" panose="020B0604020202020204" pitchFamily="34" charset="0"/>
              <a:buChar char="•"/>
            </a:pPr>
            <a:r>
              <a:rPr lang="en-US" dirty="0" smtClean="0"/>
              <a:t>Integrating </a:t>
            </a:r>
            <a:r>
              <a:rPr lang="en-US" dirty="0"/>
              <a:t>entrepreneurship into K-12 education </a:t>
            </a:r>
            <a:r>
              <a:rPr lang="en-US" dirty="0" smtClean="0"/>
              <a:t>underscores that </a:t>
            </a:r>
            <a:r>
              <a:rPr lang="en-US" dirty="0"/>
              <a:t>every big idea has to start somewhere. </a:t>
            </a:r>
            <a:endParaRPr lang="en-US" dirty="0" smtClean="0"/>
          </a:p>
          <a:p>
            <a:pPr marL="285750" lvl="1" indent="-285750">
              <a:buClr>
                <a:schemeClr val="accent5"/>
              </a:buClr>
              <a:buFont typeface="Arial" panose="020B0604020202020204" pitchFamily="34" charset="0"/>
              <a:buChar char="•"/>
            </a:pPr>
            <a:r>
              <a:rPr lang="en-US" dirty="0" smtClean="0"/>
              <a:t>Can we equip </a:t>
            </a:r>
            <a:r>
              <a:rPr lang="en-US" dirty="0"/>
              <a:t>students and educators with the tools needed to spark real </a:t>
            </a:r>
            <a:r>
              <a:rPr lang="en-US" dirty="0" smtClean="0"/>
              <a:t>progress? </a:t>
            </a:r>
          </a:p>
          <a:p>
            <a:pPr marL="285750" lvl="1" indent="-285750">
              <a:buClr>
                <a:schemeClr val="accent5"/>
              </a:buClr>
              <a:buFont typeface="Arial" panose="020B0604020202020204" pitchFamily="34" charset="0"/>
              <a:buChar char="•"/>
            </a:pPr>
            <a:r>
              <a:rPr lang="en-US" dirty="0" smtClean="0"/>
              <a:t>Should we critically </a:t>
            </a:r>
            <a:r>
              <a:rPr lang="en-US" dirty="0"/>
              <a:t>assess </a:t>
            </a:r>
            <a:r>
              <a:rPr lang="en-US" dirty="0" smtClean="0"/>
              <a:t>curriculum </a:t>
            </a:r>
            <a:r>
              <a:rPr lang="en-US" dirty="0"/>
              <a:t>and implement changes to </a:t>
            </a:r>
            <a:r>
              <a:rPr lang="en-US" dirty="0" smtClean="0"/>
              <a:t>evaluation </a:t>
            </a:r>
            <a:r>
              <a:rPr lang="en-US" dirty="0"/>
              <a:t>methods to remove the barriers </a:t>
            </a:r>
            <a:r>
              <a:rPr lang="en-US" dirty="0" smtClean="0"/>
              <a:t>to new ideas?</a:t>
            </a:r>
            <a:endParaRPr lang="en-US" dirty="0"/>
          </a:p>
        </p:txBody>
      </p:sp>
      <p:sp>
        <p:nvSpPr>
          <p:cNvPr id="10" name="Text Placeholder 9"/>
          <p:cNvSpPr>
            <a:spLocks noGrp="1"/>
          </p:cNvSpPr>
          <p:nvPr>
            <p:ph type="body" sz="quarter" idx="13"/>
          </p:nvPr>
        </p:nvSpPr>
        <p:spPr>
          <a:xfrm>
            <a:off x="3360615" y="423863"/>
            <a:ext cx="5326185" cy="609600"/>
          </a:xfrm>
        </p:spPr>
        <p:txBody>
          <a:bodyPr>
            <a:noAutofit/>
          </a:bodyPr>
          <a:lstStyle/>
          <a:p>
            <a:pPr>
              <a:lnSpc>
                <a:spcPct val="130000"/>
              </a:lnSpc>
            </a:pPr>
            <a:r>
              <a:rPr lang="en-US" b="1" dirty="0"/>
              <a:t>Topic One</a:t>
            </a:r>
            <a:r>
              <a:rPr lang="en-US" dirty="0"/>
              <a:t>: Key Trends Accelerating K-12 Tech Adoption</a:t>
            </a:r>
          </a:p>
        </p:txBody>
      </p:sp>
      <p:pic>
        <p:nvPicPr>
          <p:cNvPr id="2" name="Picture 1" descr="CoSN-_AdvancingCulturesofInnova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57641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7" end="7"/>
                                            </p:txEl>
                                          </p:spTgt>
                                        </p:tgtEl>
                                        <p:attrNameLst>
                                          <p:attrName>style.visibility</p:attrName>
                                        </p:attrNameLst>
                                      </p:cBhvr>
                                      <p:to>
                                        <p:strVal val="visible"/>
                                      </p:to>
                                    </p:set>
                                    <p:animEffect transition="in" filter="fade">
                                      <p:cBhvr>
                                        <p:cTn id="33"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Long-Term Trends: Driving </a:t>
            </a:r>
            <a:r>
              <a:rPr lang="en-US" dirty="0" err="1"/>
              <a:t>Edtech</a:t>
            </a:r>
            <a:r>
              <a:rPr lang="en-US" dirty="0"/>
              <a:t> Adoption in K-12 Education for Five or more years</a:t>
            </a:r>
          </a:p>
        </p:txBody>
      </p:sp>
      <p:sp>
        <p:nvSpPr>
          <p:cNvPr id="9" name="Content Placeholder 8"/>
          <p:cNvSpPr>
            <a:spLocks noGrp="1"/>
          </p:cNvSpPr>
          <p:nvPr>
            <p:ph idx="1"/>
          </p:nvPr>
        </p:nvSpPr>
        <p:spPr/>
        <p:txBody>
          <a:bodyPr>
            <a:normAutofit/>
          </a:bodyPr>
          <a:lstStyle/>
          <a:p>
            <a:r>
              <a:rPr lang="en-US" b="1" dirty="0"/>
              <a:t>DEEPER LEARNING APPROACHES</a:t>
            </a:r>
          </a:p>
          <a:p>
            <a:pPr marL="285750" lvl="1" indent="-285750">
              <a:buClr>
                <a:schemeClr val="accent5"/>
              </a:buClr>
              <a:buFont typeface="Arial" panose="020B0604020202020204" pitchFamily="34" charset="0"/>
              <a:buChar char="•"/>
            </a:pPr>
            <a:r>
              <a:rPr lang="en-US" dirty="0" smtClean="0"/>
              <a:t>Deeper </a:t>
            </a:r>
            <a:r>
              <a:rPr lang="en-US" dirty="0"/>
              <a:t>learning </a:t>
            </a:r>
            <a:r>
              <a:rPr lang="en-US" dirty="0" smtClean="0"/>
              <a:t>is the </a:t>
            </a:r>
            <a:r>
              <a:rPr lang="en-US" dirty="0"/>
              <a:t>mastery of content that engages students in critical thinking, problem-solving, collaboration, and self-directed learning. </a:t>
            </a:r>
            <a:endParaRPr lang="en-US" dirty="0" smtClean="0"/>
          </a:p>
          <a:p>
            <a:pPr marL="285750" lvl="1" indent="-285750">
              <a:buClr>
                <a:schemeClr val="accent5"/>
              </a:buClr>
              <a:buFont typeface="Arial" panose="020B0604020202020204" pitchFamily="34" charset="0"/>
              <a:buChar char="•"/>
            </a:pPr>
            <a:r>
              <a:rPr lang="en-US" dirty="0" smtClean="0"/>
              <a:t>To </a:t>
            </a:r>
            <a:r>
              <a:rPr lang="en-US" dirty="0"/>
              <a:t>remain motivated, students need to understand how new knowledge and skills will impact the world around them. </a:t>
            </a:r>
            <a:endParaRPr lang="en-US" dirty="0" smtClean="0"/>
          </a:p>
          <a:p>
            <a:pPr marL="285750" lvl="1" indent="-285750">
              <a:buClr>
                <a:schemeClr val="accent5"/>
              </a:buClr>
              <a:buFont typeface="Arial" panose="020B0604020202020204" pitchFamily="34" charset="0"/>
              <a:buChar char="•"/>
            </a:pPr>
            <a:r>
              <a:rPr lang="en-US" dirty="0" smtClean="0"/>
              <a:t>Shifting </a:t>
            </a:r>
            <a:r>
              <a:rPr lang="en-US" dirty="0"/>
              <a:t>the dynamic from passive to active learning </a:t>
            </a:r>
            <a:r>
              <a:rPr lang="en-US" dirty="0" smtClean="0"/>
              <a:t>enables </a:t>
            </a:r>
            <a:r>
              <a:rPr lang="en-US" dirty="0"/>
              <a:t>students to use new information and develop ideas themselves</a:t>
            </a:r>
            <a:r>
              <a:rPr lang="en-US" dirty="0" smtClean="0"/>
              <a:t>. </a:t>
            </a:r>
          </a:p>
          <a:p>
            <a:pPr marL="285750" lvl="1" indent="-285750">
              <a:buClr>
                <a:schemeClr val="accent5"/>
              </a:buClr>
              <a:buFont typeface="Arial" panose="020B0604020202020204" pitchFamily="34" charset="0"/>
              <a:buChar char="•"/>
            </a:pPr>
            <a:r>
              <a:rPr lang="en-US" dirty="0" smtClean="0"/>
              <a:t>Approaches </a:t>
            </a:r>
            <a:r>
              <a:rPr lang="en-US" dirty="0"/>
              <a:t>include </a:t>
            </a:r>
            <a:r>
              <a:rPr lang="en-US" dirty="0" smtClean="0"/>
              <a:t>problem-based, project-based, challenge-based, </a:t>
            </a:r>
            <a:r>
              <a:rPr lang="en-US" dirty="0"/>
              <a:t>and </a:t>
            </a:r>
            <a:r>
              <a:rPr lang="en-US" dirty="0" smtClean="0"/>
              <a:t/>
            </a:r>
            <a:br>
              <a:rPr lang="en-US" dirty="0" smtClean="0"/>
            </a:br>
            <a:r>
              <a:rPr lang="en-US" dirty="0" smtClean="0"/>
              <a:t>inquiry</a:t>
            </a:r>
            <a:r>
              <a:rPr lang="en-US" dirty="0"/>
              <a:t>-based learning. Each encourages creative problem-solving and actively </a:t>
            </a:r>
            <a:r>
              <a:rPr lang="en-US" dirty="0" smtClean="0"/>
              <a:t/>
            </a:r>
            <a:br>
              <a:rPr lang="en-US" dirty="0" smtClean="0"/>
            </a:br>
            <a:r>
              <a:rPr lang="en-US" dirty="0" smtClean="0"/>
              <a:t>implementing </a:t>
            </a:r>
            <a:r>
              <a:rPr lang="en-US" dirty="0"/>
              <a:t>solutions. </a:t>
            </a:r>
            <a:endParaRPr lang="en-US" dirty="0" smtClean="0"/>
          </a:p>
          <a:p>
            <a:pPr marL="285750" lvl="1" indent="-285750">
              <a:buClr>
                <a:schemeClr val="accent5"/>
              </a:buClr>
              <a:buFont typeface="Arial" panose="020B0604020202020204" pitchFamily="34" charset="0"/>
              <a:buChar char="•"/>
            </a:pPr>
            <a:r>
              <a:rPr lang="en-US" dirty="0" smtClean="0"/>
              <a:t>Technology tools are evolving to help educators connect </a:t>
            </a:r>
            <a:r>
              <a:rPr lang="en-US" dirty="0"/>
              <a:t>the curriculum with </a:t>
            </a:r>
            <a:r>
              <a:rPr lang="en-US" dirty="0" smtClean="0"/>
              <a:t/>
            </a:r>
            <a:br>
              <a:rPr lang="en-US" dirty="0" smtClean="0"/>
            </a:br>
            <a:r>
              <a:rPr lang="en-US" dirty="0" smtClean="0"/>
              <a:t>real</a:t>
            </a:r>
            <a:r>
              <a:rPr lang="en-US" dirty="0"/>
              <a:t>-life applications. </a:t>
            </a:r>
          </a:p>
        </p:txBody>
      </p:sp>
      <p:sp>
        <p:nvSpPr>
          <p:cNvPr id="10" name="Text Placeholder 9"/>
          <p:cNvSpPr>
            <a:spLocks noGrp="1"/>
          </p:cNvSpPr>
          <p:nvPr>
            <p:ph type="body" sz="quarter" idx="13"/>
          </p:nvPr>
        </p:nvSpPr>
        <p:spPr>
          <a:xfrm>
            <a:off x="3311769" y="423863"/>
            <a:ext cx="5375031" cy="609600"/>
          </a:xfrm>
        </p:spPr>
        <p:txBody>
          <a:bodyPr>
            <a:noAutofit/>
          </a:bodyPr>
          <a:lstStyle/>
          <a:p>
            <a:pPr>
              <a:lnSpc>
                <a:spcPct val="130000"/>
              </a:lnSpc>
            </a:pPr>
            <a:r>
              <a:rPr lang="en-US" b="1" dirty="0"/>
              <a:t>Topic One</a:t>
            </a:r>
            <a:r>
              <a:rPr lang="en-US" dirty="0"/>
              <a:t>: Key Trends Accelerating K-12 Tech Adoption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4290356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Mid-Term Trends: Driving </a:t>
            </a:r>
            <a:r>
              <a:rPr lang="en-US" dirty="0" err="1" smtClean="0"/>
              <a:t>Edtech</a:t>
            </a:r>
            <a:r>
              <a:rPr lang="en-US" dirty="0" smtClean="0"/>
              <a:t> Adoption in K-12 Education for the next Three to Five Years</a:t>
            </a:r>
            <a:endParaRPr lang="en-US" dirty="0"/>
          </a:p>
        </p:txBody>
      </p:sp>
      <p:sp>
        <p:nvSpPr>
          <p:cNvPr id="9" name="Content Placeholder 8"/>
          <p:cNvSpPr>
            <a:spLocks noGrp="1"/>
          </p:cNvSpPr>
          <p:nvPr>
            <p:ph idx="1"/>
          </p:nvPr>
        </p:nvSpPr>
        <p:spPr/>
        <p:txBody>
          <a:bodyPr>
            <a:normAutofit/>
          </a:bodyPr>
          <a:lstStyle/>
          <a:p>
            <a:r>
              <a:rPr lang="en-US" b="1" dirty="0">
                <a:solidFill>
                  <a:schemeClr val="accent6"/>
                </a:solidFill>
              </a:rPr>
              <a:t>GROWING FOCUS ON MEASURING LEARNING</a:t>
            </a:r>
          </a:p>
          <a:p>
            <a:pPr marL="285750" lvl="1" indent="-285750">
              <a:buFont typeface="Arial" panose="020B0604020202020204" pitchFamily="34" charset="0"/>
              <a:buChar char="•"/>
            </a:pPr>
            <a:r>
              <a:rPr lang="en-US" dirty="0"/>
              <a:t>There is </a:t>
            </a:r>
            <a:r>
              <a:rPr lang="en-US" dirty="0" smtClean="0"/>
              <a:t>growing </a:t>
            </a:r>
            <a:r>
              <a:rPr lang="en-US" dirty="0"/>
              <a:t>interest in </a:t>
            </a:r>
            <a:r>
              <a:rPr lang="en-US" dirty="0" smtClean="0"/>
              <a:t>“assessing” assessment. </a:t>
            </a:r>
          </a:p>
          <a:p>
            <a:pPr marL="285750" lvl="1" indent="-285750">
              <a:buFont typeface="Arial" panose="020B0604020202020204" pitchFamily="34" charset="0"/>
              <a:buChar char="•"/>
            </a:pPr>
            <a:r>
              <a:rPr lang="en-US" dirty="0" smtClean="0"/>
              <a:t>As </a:t>
            </a:r>
            <a:r>
              <a:rPr lang="en-US" dirty="0"/>
              <a:t>societal and economic factors redefine what skills are necessary in today’s workforce, schools must rethink how to define, measure, and demonstrate </a:t>
            </a:r>
            <a:r>
              <a:rPr lang="en-US" dirty="0" smtClean="0"/>
              <a:t/>
            </a:r>
            <a:br>
              <a:rPr lang="en-US" dirty="0" smtClean="0"/>
            </a:br>
            <a:r>
              <a:rPr lang="en-US" dirty="0" smtClean="0"/>
              <a:t>subject </a:t>
            </a:r>
            <a:r>
              <a:rPr lang="en-US" dirty="0"/>
              <a:t>mastery. </a:t>
            </a:r>
            <a:endParaRPr lang="en-US" dirty="0" smtClean="0"/>
          </a:p>
          <a:p>
            <a:pPr marL="285750" lvl="1" indent="-285750">
              <a:buFont typeface="Arial" panose="020B0604020202020204" pitchFamily="34" charset="0"/>
              <a:buChar char="•"/>
            </a:pPr>
            <a:r>
              <a:rPr lang="en-US" dirty="0" smtClean="0"/>
              <a:t>Are there ways to </a:t>
            </a:r>
            <a:r>
              <a:rPr lang="en-US" dirty="0"/>
              <a:t>assess soft skills such as creativity and </a:t>
            </a:r>
            <a:r>
              <a:rPr lang="en-US" dirty="0" smtClean="0"/>
              <a:t>collaboration?</a:t>
            </a:r>
          </a:p>
          <a:p>
            <a:pPr marL="285750" lvl="1" indent="-285750">
              <a:buFont typeface="Arial" panose="020B0604020202020204" pitchFamily="34" charset="0"/>
              <a:buChar char="•"/>
            </a:pPr>
            <a:r>
              <a:rPr lang="en-US" dirty="0" smtClean="0"/>
              <a:t>Data </a:t>
            </a:r>
            <a:r>
              <a:rPr lang="en-US" dirty="0"/>
              <a:t>mining software and developments in online education, mobile learning, and learning management systems </a:t>
            </a:r>
            <a:r>
              <a:rPr lang="en-US" dirty="0" smtClean="0"/>
              <a:t>are starting </a:t>
            </a:r>
            <a:r>
              <a:rPr lang="en-US" dirty="0"/>
              <a:t>to support learning environments that leverage analytics and visualization software. </a:t>
            </a:r>
            <a:endParaRPr lang="en-US" dirty="0" smtClean="0"/>
          </a:p>
          <a:p>
            <a:pPr marL="285750" lvl="1" indent="-285750">
              <a:buFont typeface="Arial" panose="020B0604020202020204" pitchFamily="34" charset="0"/>
              <a:buChar char="•"/>
            </a:pPr>
            <a:r>
              <a:rPr lang="en-US" dirty="0" smtClean="0"/>
              <a:t>We now have the </a:t>
            </a:r>
            <a:r>
              <a:rPr lang="en-US" dirty="0"/>
              <a:t>power to “see” learning data in a multidimensional portable manner</a:t>
            </a:r>
            <a:r>
              <a:rPr lang="en-US" dirty="0" smtClean="0"/>
              <a:t>.</a:t>
            </a:r>
          </a:p>
          <a:p>
            <a:pPr marL="285750" lvl="1" indent="-285750">
              <a:buFont typeface="Arial" panose="020B0604020202020204" pitchFamily="34" charset="0"/>
              <a:buChar char="•"/>
            </a:pPr>
            <a:r>
              <a:rPr lang="en-US" dirty="0" smtClean="0"/>
              <a:t>In </a:t>
            </a:r>
            <a:r>
              <a:rPr lang="en-US" dirty="0"/>
              <a:t>online and blended courses, data can reveal how student actions contribute to their progress and specific learning gains. </a:t>
            </a:r>
          </a:p>
        </p:txBody>
      </p:sp>
      <p:sp>
        <p:nvSpPr>
          <p:cNvPr id="10" name="Text Placeholder 9"/>
          <p:cNvSpPr>
            <a:spLocks noGrp="1"/>
          </p:cNvSpPr>
          <p:nvPr>
            <p:ph type="body" sz="quarter" idx="13"/>
          </p:nvPr>
        </p:nvSpPr>
        <p:spPr>
          <a:xfrm>
            <a:off x="3692769" y="423863"/>
            <a:ext cx="4994031" cy="609600"/>
          </a:xfrm>
        </p:spPr>
        <p:txBody>
          <a:bodyPr>
            <a:noAutofit/>
          </a:bodyPr>
          <a:lstStyle/>
          <a:p>
            <a:pPr>
              <a:lnSpc>
                <a:spcPct val="130000"/>
              </a:lnSpc>
            </a:pPr>
            <a:r>
              <a:rPr lang="en-US" b="1" dirty="0"/>
              <a:t>Topic One</a:t>
            </a:r>
            <a:r>
              <a:rPr lang="en-US" dirty="0"/>
              <a:t>: Key Trends Accelerating K-12 Tech Adoption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12030097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Mid-Term Trends: Driving </a:t>
            </a:r>
            <a:r>
              <a:rPr lang="en-US" dirty="0" err="1"/>
              <a:t>Edtech</a:t>
            </a:r>
            <a:r>
              <a:rPr lang="en-US" dirty="0"/>
              <a:t> Adoption in K-12 Education for the next Three to Five Years</a:t>
            </a:r>
          </a:p>
        </p:txBody>
      </p:sp>
      <p:sp>
        <p:nvSpPr>
          <p:cNvPr id="9" name="Content Placeholder 8"/>
          <p:cNvSpPr>
            <a:spLocks noGrp="1"/>
          </p:cNvSpPr>
          <p:nvPr>
            <p:ph idx="1"/>
          </p:nvPr>
        </p:nvSpPr>
        <p:spPr/>
        <p:txBody>
          <a:bodyPr>
            <a:noAutofit/>
          </a:bodyPr>
          <a:lstStyle/>
          <a:p>
            <a:r>
              <a:rPr lang="en-US" b="1" dirty="0">
                <a:solidFill>
                  <a:srgbClr val="F79646"/>
                </a:solidFill>
              </a:rPr>
              <a:t>REDESIGNING LEARNING SPACES</a:t>
            </a:r>
          </a:p>
          <a:p>
            <a:pPr marL="285750" lvl="1" indent="-285750">
              <a:buFont typeface="Arial" panose="020B0604020202020204" pitchFamily="34" charset="0"/>
              <a:buChar char="•"/>
            </a:pPr>
            <a:r>
              <a:rPr lang="en-US" dirty="0"/>
              <a:t>Conventional teaching models are evolving. Emerging technologies are gaining solid footholds in classrooms worldwide. </a:t>
            </a:r>
            <a:endParaRPr lang="en-US" dirty="0" smtClean="0"/>
          </a:p>
          <a:p>
            <a:pPr marL="285750" lvl="1" indent="-285750">
              <a:buFont typeface="Arial" panose="020B0604020202020204" pitchFamily="34" charset="0"/>
              <a:buChar char="•"/>
            </a:pPr>
            <a:r>
              <a:rPr lang="en-US" dirty="0" smtClean="0"/>
              <a:t>Formal </a:t>
            </a:r>
            <a:r>
              <a:rPr lang="en-US" dirty="0"/>
              <a:t>learning environments are changing </a:t>
            </a:r>
            <a:r>
              <a:rPr lang="en-US" dirty="0" smtClean="0"/>
              <a:t>to </a:t>
            </a:r>
            <a:r>
              <a:rPr lang="en-US" dirty="0"/>
              <a:t>support 21st century learning practices. </a:t>
            </a:r>
            <a:endParaRPr lang="en-US" dirty="0" smtClean="0"/>
          </a:p>
          <a:p>
            <a:pPr marL="285750" lvl="1" indent="-285750">
              <a:buFont typeface="Arial" panose="020B0604020202020204" pitchFamily="34" charset="0"/>
              <a:buChar char="•"/>
            </a:pPr>
            <a:r>
              <a:rPr lang="en-US" dirty="0" smtClean="0"/>
              <a:t>Education </a:t>
            </a:r>
            <a:r>
              <a:rPr lang="en-US" dirty="0"/>
              <a:t>has traditionally relied on </a:t>
            </a:r>
            <a:r>
              <a:rPr lang="en-US" dirty="0" smtClean="0"/>
              <a:t>teacher-centric, “lecture” </a:t>
            </a:r>
            <a:r>
              <a:rPr lang="en-US" dirty="0"/>
              <a:t>approaches </a:t>
            </a:r>
            <a:r>
              <a:rPr lang="en-US" dirty="0" smtClean="0"/>
              <a:t>for </a:t>
            </a:r>
            <a:r>
              <a:rPr lang="en-US" dirty="0"/>
              <a:t>transferring knowledge. </a:t>
            </a:r>
            <a:endParaRPr lang="en-US" dirty="0" smtClean="0"/>
          </a:p>
          <a:p>
            <a:pPr marL="285750" lvl="1" indent="-285750">
              <a:buFont typeface="Arial" panose="020B0604020202020204" pitchFamily="34" charset="0"/>
              <a:buChar char="•"/>
            </a:pPr>
            <a:r>
              <a:rPr lang="en-US" dirty="0" smtClean="0"/>
              <a:t>Student-focused </a:t>
            </a:r>
            <a:r>
              <a:rPr lang="en-US" dirty="0"/>
              <a:t>pedagogies are taking hold to better prepare learners for the </a:t>
            </a:r>
            <a:r>
              <a:rPr lang="en-US" dirty="0" smtClean="0"/>
              <a:t/>
            </a:r>
            <a:br>
              <a:rPr lang="en-US" dirty="0" smtClean="0"/>
            </a:br>
            <a:r>
              <a:rPr lang="en-US" dirty="0" smtClean="0"/>
              <a:t>future </a:t>
            </a:r>
            <a:r>
              <a:rPr lang="en-US" dirty="0"/>
              <a:t>workforce. </a:t>
            </a:r>
            <a:endParaRPr lang="en-US" dirty="0" smtClean="0"/>
          </a:p>
          <a:p>
            <a:pPr marL="285750" lvl="1" indent="-285750">
              <a:buFont typeface="Arial" panose="020B0604020202020204" pitchFamily="34" charset="0"/>
              <a:buChar char="•"/>
            </a:pPr>
            <a:r>
              <a:rPr lang="en-US" dirty="0" smtClean="0"/>
              <a:t>New </a:t>
            </a:r>
            <a:r>
              <a:rPr lang="en-US" dirty="0"/>
              <a:t>approaches to classroom design support this shift. </a:t>
            </a:r>
            <a:endParaRPr lang="en-US" dirty="0" smtClean="0"/>
          </a:p>
          <a:p>
            <a:pPr marL="285750" lvl="1" indent="-285750">
              <a:buFont typeface="Arial" panose="020B0604020202020204" pitchFamily="34" charset="0"/>
              <a:buChar char="•"/>
            </a:pPr>
            <a:r>
              <a:rPr lang="en-US" dirty="0" smtClean="0"/>
              <a:t>Innovative </a:t>
            </a:r>
            <a:r>
              <a:rPr lang="en-US" dirty="0"/>
              <a:t>thinking in architecture and space planning </a:t>
            </a:r>
            <a:r>
              <a:rPr lang="en-US" dirty="0" smtClean="0"/>
              <a:t>are </a:t>
            </a:r>
            <a:r>
              <a:rPr lang="en-US" dirty="0"/>
              <a:t>influencing the sustainable design and construction of new school </a:t>
            </a:r>
            <a:r>
              <a:rPr lang="en-US" dirty="0" smtClean="0"/>
              <a:t>infrastructures, and may impact classroom practices and student learning significantly.</a:t>
            </a:r>
            <a:endParaRPr lang="en-US" dirty="0"/>
          </a:p>
        </p:txBody>
      </p:sp>
      <p:sp>
        <p:nvSpPr>
          <p:cNvPr id="10" name="Text Placeholder 9"/>
          <p:cNvSpPr>
            <a:spLocks noGrp="1"/>
          </p:cNvSpPr>
          <p:nvPr>
            <p:ph type="body" sz="quarter" idx="13"/>
          </p:nvPr>
        </p:nvSpPr>
        <p:spPr>
          <a:xfrm>
            <a:off x="3516923" y="423863"/>
            <a:ext cx="5169877" cy="609600"/>
          </a:xfrm>
        </p:spPr>
        <p:txBody>
          <a:bodyPr>
            <a:noAutofit/>
          </a:bodyPr>
          <a:lstStyle/>
          <a:p>
            <a:pPr>
              <a:lnSpc>
                <a:spcPct val="130000"/>
              </a:lnSpc>
            </a:pPr>
            <a:r>
              <a:rPr lang="en-US" b="1" dirty="0"/>
              <a:t>Topic One</a:t>
            </a:r>
            <a:r>
              <a:rPr lang="en-US" dirty="0"/>
              <a:t>: Key Trends Accelerating K-12 Tech Adoption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10924520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Short-Term Trends: Driving </a:t>
            </a:r>
            <a:r>
              <a:rPr lang="en-US" dirty="0" err="1" smtClean="0"/>
              <a:t>Edtech</a:t>
            </a:r>
            <a:r>
              <a:rPr lang="en-US" dirty="0" smtClean="0"/>
              <a:t> Adoption in K-12 Education for the next One to Two Years</a:t>
            </a:r>
            <a:endParaRPr lang="en-US" dirty="0"/>
          </a:p>
        </p:txBody>
      </p:sp>
      <p:sp>
        <p:nvSpPr>
          <p:cNvPr id="9" name="Content Placeholder 8"/>
          <p:cNvSpPr>
            <a:spLocks noGrp="1"/>
          </p:cNvSpPr>
          <p:nvPr>
            <p:ph idx="1"/>
          </p:nvPr>
        </p:nvSpPr>
        <p:spPr/>
        <p:txBody>
          <a:bodyPr>
            <a:noAutofit/>
          </a:bodyPr>
          <a:lstStyle/>
          <a:p>
            <a:r>
              <a:rPr lang="en-US" b="1" dirty="0">
                <a:solidFill>
                  <a:srgbClr val="C00031"/>
                </a:solidFill>
              </a:rPr>
              <a:t>CODING AS A LITERACY</a:t>
            </a:r>
          </a:p>
          <a:p>
            <a:pPr marL="285750" indent="-285750">
              <a:buClr>
                <a:srgbClr val="C00031"/>
              </a:buClr>
              <a:buFont typeface="Arial" panose="020B0604020202020204" pitchFamily="34" charset="0"/>
              <a:buChar char="•"/>
            </a:pPr>
            <a:r>
              <a:rPr lang="en-US" sz="1600" dirty="0">
                <a:solidFill>
                  <a:schemeClr val="tx1"/>
                </a:solidFill>
              </a:rPr>
              <a:t>Coding refers to a set of rules that </a:t>
            </a:r>
            <a:r>
              <a:rPr lang="en-US" sz="1600" dirty="0" smtClean="0">
                <a:solidFill>
                  <a:schemeClr val="tx1"/>
                </a:solidFill>
              </a:rPr>
              <a:t>computers understand. </a:t>
            </a:r>
          </a:p>
          <a:p>
            <a:pPr marL="285750" indent="-285750">
              <a:buClr>
                <a:srgbClr val="C00031"/>
              </a:buClr>
              <a:buFont typeface="Arial" panose="020B0604020202020204" pitchFamily="34" charset="0"/>
              <a:buChar char="•"/>
            </a:pPr>
            <a:r>
              <a:rPr lang="en-US" sz="1600" dirty="0" smtClean="0">
                <a:solidFill>
                  <a:schemeClr val="tx1"/>
                </a:solidFill>
              </a:rPr>
              <a:t>Coding can </a:t>
            </a:r>
            <a:r>
              <a:rPr lang="en-US" sz="1600" dirty="0">
                <a:solidFill>
                  <a:schemeClr val="tx1"/>
                </a:solidFill>
              </a:rPr>
              <a:t>stimulate computational </a:t>
            </a:r>
            <a:r>
              <a:rPr lang="en-US" sz="1600" dirty="0" smtClean="0">
                <a:solidFill>
                  <a:schemeClr val="tx1"/>
                </a:solidFill>
              </a:rPr>
              <a:t>thinking by combining </a:t>
            </a:r>
            <a:r>
              <a:rPr lang="en-US" sz="1600" dirty="0">
                <a:solidFill>
                  <a:schemeClr val="tx1"/>
                </a:solidFill>
              </a:rPr>
              <a:t>deep computer science knowledge with creativity and problem-solving. </a:t>
            </a:r>
            <a:endParaRPr lang="en-US" sz="1600" dirty="0" smtClean="0">
              <a:solidFill>
                <a:schemeClr val="tx1"/>
              </a:solidFill>
            </a:endParaRPr>
          </a:p>
          <a:p>
            <a:pPr marL="285750" indent="-285750">
              <a:buClr>
                <a:srgbClr val="C00031"/>
              </a:buClr>
              <a:buFont typeface="Arial" panose="020B0604020202020204" pitchFamily="34" charset="0"/>
              <a:buChar char="•"/>
            </a:pPr>
            <a:r>
              <a:rPr lang="en-US" sz="1600" dirty="0" smtClean="0">
                <a:solidFill>
                  <a:schemeClr val="tx1"/>
                </a:solidFill>
              </a:rPr>
              <a:t>Code.org projected </a:t>
            </a:r>
            <a:r>
              <a:rPr lang="en-US" sz="1600" dirty="0">
                <a:solidFill>
                  <a:schemeClr val="tx1"/>
                </a:solidFill>
              </a:rPr>
              <a:t>that by 2020 there will be 1.4 million computing </a:t>
            </a:r>
            <a:r>
              <a:rPr lang="en-US" sz="1600" dirty="0" smtClean="0">
                <a:solidFill>
                  <a:schemeClr val="tx1"/>
                </a:solidFill>
              </a:rPr>
              <a:t>jobs, </a:t>
            </a:r>
            <a:r>
              <a:rPr lang="en-US" sz="1600" dirty="0">
                <a:solidFill>
                  <a:schemeClr val="tx1"/>
                </a:solidFill>
              </a:rPr>
              <a:t>but only 400,000 computer sciences students to fill them. </a:t>
            </a:r>
            <a:endParaRPr lang="en-US" sz="1600" dirty="0" smtClean="0">
              <a:solidFill>
                <a:schemeClr val="tx1"/>
              </a:solidFill>
            </a:endParaRPr>
          </a:p>
          <a:p>
            <a:pPr marL="285750" indent="-285750">
              <a:buClr>
                <a:srgbClr val="C00031"/>
              </a:buClr>
              <a:buFont typeface="Arial" panose="020B0604020202020204" pitchFamily="34" charset="0"/>
              <a:buChar char="•"/>
            </a:pPr>
            <a:r>
              <a:rPr lang="en-US" sz="1600" dirty="0" smtClean="0">
                <a:solidFill>
                  <a:schemeClr val="tx1"/>
                </a:solidFill>
              </a:rPr>
              <a:t>To </a:t>
            </a:r>
            <a:r>
              <a:rPr lang="en-US" sz="1600" dirty="0">
                <a:solidFill>
                  <a:schemeClr val="tx1"/>
                </a:solidFill>
              </a:rPr>
              <a:t>better prepare </a:t>
            </a:r>
            <a:r>
              <a:rPr lang="en-US" sz="1600" dirty="0" smtClean="0">
                <a:solidFill>
                  <a:schemeClr val="tx1"/>
                </a:solidFill>
              </a:rPr>
              <a:t>learners, </a:t>
            </a:r>
            <a:r>
              <a:rPr lang="en-US" sz="1600" dirty="0">
                <a:solidFill>
                  <a:schemeClr val="tx1"/>
                </a:solidFill>
              </a:rPr>
              <a:t>a growing number of school leaders and technologists are making the case for embedding coding into K-12 curricula. </a:t>
            </a:r>
            <a:endParaRPr lang="en-US" sz="1600" dirty="0" smtClean="0">
              <a:solidFill>
                <a:schemeClr val="tx1"/>
              </a:solidFill>
            </a:endParaRPr>
          </a:p>
          <a:p>
            <a:pPr marL="285750" indent="-285750">
              <a:buClr>
                <a:srgbClr val="C00031"/>
              </a:buClr>
              <a:buFont typeface="Arial" panose="020B0604020202020204" pitchFamily="34" charset="0"/>
              <a:buChar char="•"/>
            </a:pPr>
            <a:r>
              <a:rPr lang="en-US" sz="1600" dirty="0" smtClean="0">
                <a:solidFill>
                  <a:schemeClr val="tx1"/>
                </a:solidFill>
              </a:rPr>
              <a:t>Schools </a:t>
            </a:r>
            <a:r>
              <a:rPr lang="en-US" sz="1600" dirty="0">
                <a:solidFill>
                  <a:schemeClr val="tx1"/>
                </a:solidFill>
              </a:rPr>
              <a:t>worldwide are developing coding programs in which </a:t>
            </a:r>
            <a:r>
              <a:rPr lang="en-US" sz="1600" dirty="0" smtClean="0">
                <a:solidFill>
                  <a:schemeClr val="tx1"/>
                </a:solidFill>
              </a:rPr>
              <a:t>students </a:t>
            </a:r>
            <a:r>
              <a:rPr lang="en-US" sz="1600" dirty="0">
                <a:solidFill>
                  <a:schemeClr val="tx1"/>
                </a:solidFill>
              </a:rPr>
              <a:t>collaboratively design websites, develop educational games and apps, and design solutions to challenges by modeling and prototyping new products. </a:t>
            </a:r>
            <a:endParaRPr lang="en-US" sz="1600" dirty="0" smtClean="0">
              <a:solidFill>
                <a:schemeClr val="tx1"/>
              </a:solidFill>
            </a:endParaRPr>
          </a:p>
          <a:p>
            <a:pPr marL="285750" indent="-285750">
              <a:buClr>
                <a:srgbClr val="C00031"/>
              </a:buClr>
              <a:buFont typeface="Arial" panose="020B0604020202020204" pitchFamily="34" charset="0"/>
              <a:buChar char="•"/>
            </a:pPr>
            <a:r>
              <a:rPr lang="en-US" sz="1600" dirty="0" smtClean="0">
                <a:solidFill>
                  <a:schemeClr val="tx1"/>
                </a:solidFill>
              </a:rPr>
              <a:t>User-friendly tools make </a:t>
            </a:r>
            <a:r>
              <a:rPr lang="en-US" sz="1600" dirty="0">
                <a:solidFill>
                  <a:schemeClr val="tx1"/>
                </a:solidFill>
              </a:rPr>
              <a:t>it easier than ever for students to learn basic coding skills.</a:t>
            </a:r>
          </a:p>
        </p:txBody>
      </p:sp>
      <p:sp>
        <p:nvSpPr>
          <p:cNvPr id="10" name="Text Placeholder 9"/>
          <p:cNvSpPr>
            <a:spLocks noGrp="1"/>
          </p:cNvSpPr>
          <p:nvPr>
            <p:ph type="body" sz="quarter" idx="13"/>
          </p:nvPr>
        </p:nvSpPr>
        <p:spPr>
          <a:xfrm>
            <a:off x="3556001" y="423863"/>
            <a:ext cx="5130800" cy="609600"/>
          </a:xfrm>
        </p:spPr>
        <p:txBody>
          <a:bodyPr>
            <a:noAutofit/>
          </a:bodyPr>
          <a:lstStyle/>
          <a:p>
            <a:pPr>
              <a:lnSpc>
                <a:spcPct val="130000"/>
              </a:lnSpc>
            </a:pPr>
            <a:r>
              <a:rPr lang="en-US" b="1" dirty="0"/>
              <a:t>Topic One</a:t>
            </a:r>
            <a:r>
              <a:rPr lang="en-US" dirty="0"/>
              <a:t>: Key Trends Accelerating K-12 Tech Adoption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743502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Short-Term Trends: Driving </a:t>
            </a:r>
            <a:r>
              <a:rPr lang="en-US" dirty="0" err="1"/>
              <a:t>Edtech</a:t>
            </a:r>
            <a:r>
              <a:rPr lang="en-US" dirty="0"/>
              <a:t> Adoption in K-12 Education for the next One to Two Years</a:t>
            </a:r>
          </a:p>
        </p:txBody>
      </p:sp>
      <p:sp>
        <p:nvSpPr>
          <p:cNvPr id="9" name="Content Placeholder 8"/>
          <p:cNvSpPr>
            <a:spLocks noGrp="1"/>
          </p:cNvSpPr>
          <p:nvPr>
            <p:ph idx="1"/>
          </p:nvPr>
        </p:nvSpPr>
        <p:spPr/>
        <p:txBody>
          <a:bodyPr>
            <a:noAutofit/>
          </a:bodyPr>
          <a:lstStyle/>
          <a:p>
            <a:r>
              <a:rPr lang="en-US" b="1" dirty="0" smtClean="0">
                <a:solidFill>
                  <a:srgbClr val="C00031"/>
                </a:solidFill>
              </a:rPr>
              <a:t>RISE OF STEAM LEARNING</a:t>
            </a:r>
          </a:p>
          <a:p>
            <a:pPr marL="285750" lvl="1" indent="-285750">
              <a:buClr>
                <a:srgbClr val="C00031"/>
              </a:buClr>
              <a:buFont typeface="Arial" panose="020B0604020202020204" pitchFamily="34" charset="0"/>
              <a:buChar char="•"/>
            </a:pPr>
            <a:r>
              <a:rPr lang="en-US" dirty="0"/>
              <a:t>STEM (science, technology, engineering and math) curriculum and programs are growing priorities in schools worldwide. </a:t>
            </a:r>
            <a:endParaRPr lang="en-US" dirty="0" smtClean="0"/>
          </a:p>
          <a:p>
            <a:pPr marL="285750" lvl="1" indent="-285750">
              <a:buClr>
                <a:srgbClr val="C00031"/>
              </a:buClr>
              <a:buFont typeface="Arial" panose="020B0604020202020204" pitchFamily="34" charset="0"/>
              <a:buChar char="•"/>
            </a:pPr>
            <a:r>
              <a:rPr lang="en-US" dirty="0" smtClean="0"/>
              <a:t>STEM </a:t>
            </a:r>
            <a:r>
              <a:rPr lang="en-US" dirty="0"/>
              <a:t>disciplines are viewed as a way to boost innovation and bolster </a:t>
            </a:r>
            <a:r>
              <a:rPr lang="en-US" dirty="0" smtClean="0"/>
              <a:t/>
            </a:r>
            <a:br>
              <a:rPr lang="en-US" dirty="0" smtClean="0"/>
            </a:br>
            <a:r>
              <a:rPr lang="en-US" dirty="0" smtClean="0"/>
              <a:t>national </a:t>
            </a:r>
            <a:r>
              <a:rPr lang="en-US" dirty="0"/>
              <a:t>economies. </a:t>
            </a:r>
            <a:endParaRPr lang="en-US" dirty="0" smtClean="0"/>
          </a:p>
          <a:p>
            <a:pPr marL="285750" lvl="1" indent="-285750">
              <a:buClr>
                <a:srgbClr val="C00031"/>
              </a:buClr>
              <a:buFont typeface="Arial" panose="020B0604020202020204" pitchFamily="34" charset="0"/>
              <a:buChar char="•"/>
            </a:pPr>
            <a:r>
              <a:rPr lang="en-US" dirty="0" smtClean="0"/>
              <a:t>Some educators </a:t>
            </a:r>
            <a:r>
              <a:rPr lang="en-US" dirty="0"/>
              <a:t>believe there is a need for a more balanced </a:t>
            </a:r>
            <a:r>
              <a:rPr lang="en-US" dirty="0" smtClean="0"/>
              <a:t>curriculum, </a:t>
            </a:r>
            <a:r>
              <a:rPr lang="en-US" dirty="0"/>
              <a:t>integrating disciplines such as the arts, design, and humanities into the sciences. </a:t>
            </a:r>
            <a:endParaRPr lang="en-US" dirty="0" smtClean="0"/>
          </a:p>
          <a:p>
            <a:pPr marL="285750" lvl="1" indent="-285750">
              <a:buClr>
                <a:srgbClr val="C00031"/>
              </a:buClr>
              <a:buFont typeface="Arial" panose="020B0604020202020204" pitchFamily="34" charset="0"/>
              <a:buChar char="•"/>
            </a:pPr>
            <a:r>
              <a:rPr lang="en-US" dirty="0" smtClean="0"/>
              <a:t>The </a:t>
            </a:r>
            <a:r>
              <a:rPr lang="en-US" dirty="0"/>
              <a:t>STEAM learning movement, in which the “A” standards for “art+” is </a:t>
            </a:r>
            <a:r>
              <a:rPr lang="en-US" dirty="0" smtClean="0"/>
              <a:t/>
            </a:r>
            <a:br>
              <a:rPr lang="en-US" dirty="0" smtClean="0"/>
            </a:br>
            <a:r>
              <a:rPr lang="en-US" dirty="0" smtClean="0"/>
              <a:t>gaining </a:t>
            </a:r>
            <a:r>
              <a:rPr lang="en-US" dirty="0"/>
              <a:t>traction. </a:t>
            </a:r>
            <a:endParaRPr lang="en-US" dirty="0" smtClean="0"/>
          </a:p>
          <a:p>
            <a:pPr marL="285750" lvl="1" indent="-285750">
              <a:buClr>
                <a:srgbClr val="C00031"/>
              </a:buClr>
              <a:buFont typeface="Arial" panose="020B0604020202020204" pitchFamily="34" charset="0"/>
              <a:buChar char="•"/>
            </a:pPr>
            <a:r>
              <a:rPr lang="en-US" dirty="0" smtClean="0"/>
              <a:t>STEAM </a:t>
            </a:r>
            <a:r>
              <a:rPr lang="en-US" dirty="0"/>
              <a:t>focuses on engaging students in a multi- and interdisciplinary learning context that values the arts and humanities, while breaking down barriers that have traditionally existed among different </a:t>
            </a:r>
            <a:r>
              <a:rPr lang="en-US" dirty="0" smtClean="0"/>
              <a:t>courses and </a:t>
            </a:r>
            <a:r>
              <a:rPr lang="en-US" dirty="0"/>
              <a:t>subjects.</a:t>
            </a:r>
          </a:p>
        </p:txBody>
      </p:sp>
      <p:sp>
        <p:nvSpPr>
          <p:cNvPr id="10" name="Text Placeholder 9"/>
          <p:cNvSpPr>
            <a:spLocks noGrp="1"/>
          </p:cNvSpPr>
          <p:nvPr>
            <p:ph type="body" sz="quarter" idx="13"/>
          </p:nvPr>
        </p:nvSpPr>
        <p:spPr>
          <a:xfrm>
            <a:off x="3790463" y="423863"/>
            <a:ext cx="4896338" cy="609600"/>
          </a:xfrm>
        </p:spPr>
        <p:txBody>
          <a:bodyPr>
            <a:noAutofit/>
          </a:bodyPr>
          <a:lstStyle/>
          <a:p>
            <a:pPr>
              <a:lnSpc>
                <a:spcPct val="130000"/>
              </a:lnSpc>
            </a:pPr>
            <a:r>
              <a:rPr lang="en-US" b="1" dirty="0"/>
              <a:t>Topic One</a:t>
            </a:r>
            <a:r>
              <a:rPr lang="en-US" dirty="0"/>
              <a:t>: Key Trends Accelerating K-12 Tech Adoption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361" y="332153"/>
            <a:ext cx="1277815" cy="1277815"/>
          </a:xfrm>
          <a:prstGeom prst="rect">
            <a:avLst/>
          </a:prstGeom>
        </p:spPr>
      </p:pic>
    </p:spTree>
    <p:extLst>
      <p:ext uri="{BB962C8B-B14F-4D97-AF65-F5344CB8AC3E}">
        <p14:creationId xmlns:p14="http://schemas.microsoft.com/office/powerpoint/2010/main" val="35829487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500"/>
                                        <p:tgtEl>
                                          <p:spTgt spid="9">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500"/>
                                        <p:tgtEl>
                                          <p:spTgt spid="9">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500"/>
                                        <p:tgtEl>
                                          <p:spTgt spid="9">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500"/>
                                        <p:tgtEl>
                                          <p:spTgt spid="9">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571</TotalTime>
  <Words>4795</Words>
  <Application>Microsoft Macintosh PowerPoint</Application>
  <PresentationFormat>On-screen Show (4:3)</PresentationFormat>
  <Paragraphs>332</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Dialogue &amp; Discussion: Catalysts for Change</vt:lpstr>
      <vt:lpstr>Transformation  in Perspective    </vt:lpstr>
      <vt:lpstr>Trends, Challenges &amp; Important Developments</vt:lpstr>
      <vt:lpstr>Long-Term Trends: Driving Edtech Adoption in K-12 Education for Five or more years</vt:lpstr>
      <vt:lpstr>Long-Term Trends: Driving Edtech Adoption in K-12 Education for Five or more years</vt:lpstr>
      <vt:lpstr>Mid-Term Trends: Driving Edtech Adoption in K-12 Education for the next Three to Five Years</vt:lpstr>
      <vt:lpstr>Mid-Term Trends: Driving Edtech Adoption in K-12 Education for the next Three to Five Years</vt:lpstr>
      <vt:lpstr>Short-Term Trends: Driving Edtech Adoption in K-12 Education for the next One to Two Years</vt:lpstr>
      <vt:lpstr>Short-Term Trends: Driving Edtech Adoption in K-12 Education for the next One to Two Years</vt:lpstr>
      <vt:lpstr>Solvable Challenges: Those Which We Both Understand and Know How to Solve</vt:lpstr>
      <vt:lpstr>Solvable Challenges: Those Which We Both Understand and Know How to Solve</vt:lpstr>
      <vt:lpstr>Difficult Challenges: Those We Understand but for Which Solutions Are Elusive</vt:lpstr>
      <vt:lpstr>Difficult Challenges: Those We Understand but for Which Solutions Are Elusive</vt:lpstr>
      <vt:lpstr>Wicked Challenges: Those That Are Complex to Even Define, Much Less Address</vt:lpstr>
      <vt:lpstr>Wicked Challenges: Those That Are Complex to Even Define, Much Less Address</vt:lpstr>
      <vt:lpstr>Time-to-Adoption Horizon: One Year or Less</vt:lpstr>
      <vt:lpstr>Time-to-Adoption Horizon: One Year or Less</vt:lpstr>
      <vt:lpstr>Time-to-Adoption Horizon: Two to Three Years</vt:lpstr>
      <vt:lpstr>Time-to-Adoption Horizon: Two to Three Years</vt:lpstr>
      <vt:lpstr>Time-to-Adoption Horizon: Four to Five Years</vt:lpstr>
      <vt:lpstr>Time-to-Adoption Horizon: Four to Five Years</vt:lpstr>
      <vt:lpstr>PowerPoint Presentation</vt:lpstr>
    </vt:vector>
  </TitlesOfParts>
  <Company>WG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Freelance1</dc:creator>
  <cp:lastModifiedBy>Freelance1</cp:lastModifiedBy>
  <cp:revision>146</cp:revision>
  <cp:lastPrinted>2017-08-28T22:13:40Z</cp:lastPrinted>
  <dcterms:created xsi:type="dcterms:W3CDTF">2017-08-11T19:51:29Z</dcterms:created>
  <dcterms:modified xsi:type="dcterms:W3CDTF">2017-08-28T22:20:04Z</dcterms:modified>
</cp:coreProperties>
</file>